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4" r:id="rId8"/>
    <p:sldId id="259" r:id="rId9"/>
    <p:sldId id="261" r:id="rId10"/>
    <p:sldId id="263" r:id="rId11"/>
    <p:sldId id="262" r:id="rId12"/>
    <p:sldId id="2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72E4-ABFB-4FF2-A661-84B3CD762169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A002-EFF6-4C30-A689-A5CC34E3B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051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72E4-ABFB-4FF2-A661-84B3CD762169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A002-EFF6-4C30-A689-A5CC34E3B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791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72E4-ABFB-4FF2-A661-84B3CD762169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A002-EFF6-4C30-A689-A5CC34E3B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977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72E4-ABFB-4FF2-A661-84B3CD762169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A002-EFF6-4C30-A689-A5CC34E3B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29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72E4-ABFB-4FF2-A661-84B3CD762169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A002-EFF6-4C30-A689-A5CC34E3B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776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72E4-ABFB-4FF2-A661-84B3CD762169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A002-EFF6-4C30-A689-A5CC34E3B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727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72E4-ABFB-4FF2-A661-84B3CD762169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A002-EFF6-4C30-A689-A5CC34E3B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223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72E4-ABFB-4FF2-A661-84B3CD762169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A002-EFF6-4C30-A689-A5CC34E3B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123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72E4-ABFB-4FF2-A661-84B3CD762169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A002-EFF6-4C30-A689-A5CC34E3B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376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72E4-ABFB-4FF2-A661-84B3CD762169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A002-EFF6-4C30-A689-A5CC34E3B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247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72E4-ABFB-4FF2-A661-84B3CD762169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A002-EFF6-4C30-A689-A5CC34E3B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996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172E4-ABFB-4FF2-A661-84B3CD762169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CA002-EFF6-4C30-A689-A5CC34E3B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889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pen.edu/openlearn/society/the-law/criminology/whats-your-verdic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034" y="1122363"/>
            <a:ext cx="10139966" cy="23876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 smtClean="0"/>
              <a:t>Welcome to Explore + </a:t>
            </a:r>
            <a:br>
              <a:rPr lang="en-GB" dirty="0" smtClean="0"/>
            </a:br>
            <a:r>
              <a:rPr lang="en-GB" dirty="0" smtClean="0"/>
              <a:t>– LAW NEXT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493" y="3610878"/>
            <a:ext cx="4301545" cy="25194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8219" y="3603786"/>
            <a:ext cx="4365939" cy="25265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2124" y="3602038"/>
            <a:ext cx="10255876" cy="2154818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737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93" y="365125"/>
            <a:ext cx="11044707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sz="5400" dirty="0" smtClean="0"/>
              <a:t>What are we covering today? – Week 1</a:t>
            </a:r>
            <a:endParaRPr lang="en-GB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93" y="1825625"/>
            <a:ext cx="11044707" cy="4351338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 smtClean="0"/>
              <a:t>WHAT WILL BE COVERED ON THE COURSE? </a:t>
            </a:r>
          </a:p>
          <a:p>
            <a:endParaRPr lang="en-GB" dirty="0" smtClean="0"/>
          </a:p>
          <a:p>
            <a:r>
              <a:rPr lang="en-GB" dirty="0" smtClean="0"/>
              <a:t>WHAT DO WE MEAN BY THE TERM LAWYER? </a:t>
            </a:r>
          </a:p>
          <a:p>
            <a:endParaRPr lang="en-GB" dirty="0" smtClean="0"/>
          </a:p>
          <a:p>
            <a:r>
              <a:rPr lang="en-GB" dirty="0" smtClean="0"/>
              <a:t>INTRO TO ELS – CIVIL + CRIMINAL</a:t>
            </a:r>
          </a:p>
          <a:p>
            <a:endParaRPr lang="en-GB" dirty="0" smtClean="0"/>
          </a:p>
          <a:p>
            <a:r>
              <a:rPr lang="en-GB" dirty="0" smtClean="0"/>
              <a:t>WHO’S WHO IN THE ENGLISH LEGAL SYSTEM?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716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456" y="365125"/>
            <a:ext cx="11083344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WHAT WILL BE COVERED ON THE 9 WEEK COURSE?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456" y="1825625"/>
            <a:ext cx="11083344" cy="4351338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Your 9 week breakdown – see pages 2-3</a:t>
            </a:r>
          </a:p>
          <a:p>
            <a:endParaRPr lang="en-GB" dirty="0"/>
          </a:p>
          <a:p>
            <a:r>
              <a:rPr lang="en-GB" dirty="0" smtClean="0"/>
              <a:t>A REMINDER OF WHAT’S EXPECTED OF YOU……….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61986"/>
          <a:stretch/>
        </p:blipFill>
        <p:spPr>
          <a:xfrm>
            <a:off x="6722839" y="1988913"/>
            <a:ext cx="3399955" cy="12694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15" y="3845953"/>
            <a:ext cx="2553841" cy="19624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015" y="3845953"/>
            <a:ext cx="2805985" cy="1956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4424" y="3845953"/>
            <a:ext cx="2466975" cy="1956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7912" y="3811811"/>
            <a:ext cx="2619375" cy="199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5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456" y="365125"/>
            <a:ext cx="11083344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5400" b="1" dirty="0" smtClean="0"/>
              <a:t/>
            </a:r>
            <a:br>
              <a:rPr lang="en-GB" sz="5400" b="1" dirty="0" smtClean="0"/>
            </a:br>
            <a:r>
              <a:rPr lang="en-GB" sz="5400" b="1" dirty="0" smtClean="0"/>
              <a:t>MATERIALS ON GOL FOR YOU TO ACCESS AND USE OVER THE 9 WEEK COURSE.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456" y="1825625"/>
            <a:ext cx="11083344" cy="4351338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203" t="61048" r="62848" b="30501"/>
          <a:stretch/>
        </p:blipFill>
        <p:spPr>
          <a:xfrm>
            <a:off x="412124" y="1973595"/>
            <a:ext cx="2421228" cy="8598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7875" t="50796" r="66977" b="44462"/>
          <a:stretch/>
        </p:blipFill>
        <p:spPr>
          <a:xfrm>
            <a:off x="412125" y="3025346"/>
            <a:ext cx="2421228" cy="10701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17401" t="27773" r="25089" b="8495"/>
          <a:stretch/>
        </p:blipFill>
        <p:spPr>
          <a:xfrm>
            <a:off x="3155324" y="1764406"/>
            <a:ext cx="7933386" cy="422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84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456" y="365125"/>
            <a:ext cx="11083344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5300" b="1" dirty="0" smtClean="0"/>
              <a:t>True or False? 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456" y="1825625"/>
            <a:ext cx="11083344" cy="4351338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r>
              <a:rPr lang="en-GB" sz="4000" dirty="0" smtClean="0"/>
              <a:t>The majority of you are already studying law? </a:t>
            </a: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789" y="3245476"/>
            <a:ext cx="4898735" cy="203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9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437882" y="296863"/>
            <a:ext cx="11050696" cy="188574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en-GB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“LAWYERS”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 – WHAT DOES THIS TERM MEAN? </a:t>
            </a:r>
          </a:p>
        </p:txBody>
      </p:sp>
      <p:grpSp>
        <p:nvGrpSpPr>
          <p:cNvPr id="4099" name="Content Placeholder 2"/>
          <p:cNvGrpSpPr>
            <a:grpSpLocks noGrp="1"/>
          </p:cNvGrpSpPr>
          <p:nvPr/>
        </p:nvGrpSpPr>
        <p:grpSpPr bwMode="auto">
          <a:xfrm>
            <a:off x="437882" y="2395470"/>
            <a:ext cx="11062952" cy="4145029"/>
            <a:chOff x="192" y="608"/>
            <a:chExt cx="5416" cy="3512"/>
          </a:xfrm>
        </p:grpSpPr>
        <p:pic>
          <p:nvPicPr>
            <p:cNvPr id="4100" name="Content Placeholder 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608"/>
              <a:ext cx="5416" cy="3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1" name="Text Box 3"/>
            <p:cNvSpPr txBox="1">
              <a:spLocks noChangeArrowheads="1"/>
            </p:cNvSpPr>
            <p:nvPr/>
          </p:nvSpPr>
          <p:spPr bwMode="auto">
            <a:xfrm>
              <a:off x="204" y="739"/>
              <a:ext cx="5398" cy="3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GB" altLang="en-US" sz="4400" dirty="0"/>
                <a:t>AMERICAN TERM! </a:t>
              </a:r>
              <a:endParaRPr lang="en-GB" altLang="en-US" sz="4400" dirty="0" smtClean="0"/>
            </a:p>
            <a:p>
              <a:pPr algn="ctr">
                <a:buFontTx/>
                <a:buNone/>
              </a:pPr>
              <a:endParaRPr lang="en-GB" altLang="en-US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501" y="3361386"/>
            <a:ext cx="6980349" cy="301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51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953037" y="296863"/>
            <a:ext cx="10393250" cy="122284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GB" sz="2800" dirty="0">
                <a:solidFill>
                  <a:srgbClr val="FF0000"/>
                </a:solidFill>
                <a:latin typeface="+mj-lt"/>
              </a:rPr>
              <a:t>“</a:t>
            </a:r>
            <a:r>
              <a:rPr lang="en-GB" dirty="0">
                <a:solidFill>
                  <a:srgbClr val="FF0000"/>
                </a:solidFill>
                <a:latin typeface="+mj-lt"/>
              </a:rPr>
              <a:t>LAWYERS”</a:t>
            </a:r>
            <a:r>
              <a:rPr lang="en-GB" dirty="0">
                <a:latin typeface="+mj-lt"/>
              </a:rPr>
              <a:t> – WHAT DOES THIS TERM MEAN</a:t>
            </a:r>
            <a:r>
              <a:rPr lang="en-GB" dirty="0">
                <a:latin typeface="Comic Sans MS" pitchFamily="66" charset="0"/>
              </a:rPr>
              <a:t>? </a:t>
            </a:r>
          </a:p>
        </p:txBody>
      </p:sp>
      <p:grpSp>
        <p:nvGrpSpPr>
          <p:cNvPr id="4099" name="Content Placeholder 2"/>
          <p:cNvGrpSpPr>
            <a:grpSpLocks noGrp="1"/>
          </p:cNvGrpSpPr>
          <p:nvPr/>
        </p:nvGrpSpPr>
        <p:grpSpPr bwMode="auto">
          <a:xfrm>
            <a:off x="592427" y="1790162"/>
            <a:ext cx="11243257" cy="4750337"/>
            <a:chOff x="192" y="608"/>
            <a:chExt cx="5416" cy="3512"/>
          </a:xfrm>
        </p:grpSpPr>
        <p:pic>
          <p:nvPicPr>
            <p:cNvPr id="4100" name="Content Placeholder 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608"/>
              <a:ext cx="5416" cy="3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1" name="Text Box 3"/>
            <p:cNvSpPr txBox="1">
              <a:spLocks noChangeArrowheads="1"/>
            </p:cNvSpPr>
            <p:nvPr/>
          </p:nvSpPr>
          <p:spPr bwMode="auto">
            <a:xfrm>
              <a:off x="204" y="618"/>
              <a:ext cx="5398" cy="3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altLang="en-US" dirty="0" smtClean="0"/>
                <a:t>In </a:t>
              </a:r>
              <a:r>
                <a:rPr lang="en-GB" altLang="en-US" dirty="0"/>
                <a:t>the UK we have three branches of the Legal profession BARRISTERS, LEGAL EXECUTIVES &amp; SOLICITORS.</a:t>
              </a:r>
            </a:p>
            <a:p>
              <a:endParaRPr lang="en-GB" altLang="en-US" dirty="0"/>
            </a:p>
            <a:p>
              <a:r>
                <a:rPr lang="en-GB" altLang="en-US" dirty="0"/>
                <a:t>These branches are traditional and Have RIGHTS OF AUDIENCE ( right to appear and speak on behalf of their client) in DIFFERENT courts.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000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Content Placeholder 2"/>
          <p:cNvGrpSpPr>
            <a:grpSpLocks noGrp="1"/>
          </p:cNvGrpSpPr>
          <p:nvPr/>
        </p:nvGrpSpPr>
        <p:grpSpPr bwMode="auto">
          <a:xfrm>
            <a:off x="502275" y="177800"/>
            <a:ext cx="10985679" cy="6362700"/>
            <a:chOff x="192" y="112"/>
            <a:chExt cx="5416" cy="4008"/>
          </a:xfrm>
        </p:grpSpPr>
        <p:pic>
          <p:nvPicPr>
            <p:cNvPr id="5123" name="Content Placeholder 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12"/>
              <a:ext cx="5416" cy="4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4" name="Text Box 2"/>
            <p:cNvSpPr txBox="1">
              <a:spLocks noChangeArrowheads="1"/>
            </p:cNvSpPr>
            <p:nvPr/>
          </p:nvSpPr>
          <p:spPr bwMode="auto">
            <a:xfrm>
              <a:off x="204" y="119"/>
              <a:ext cx="5398" cy="3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  <a:buFontTx/>
                <a:buNone/>
              </a:pPr>
              <a:endParaRPr lang="en-GB" altLang="en-US" sz="3600" b="1" dirty="0" smtClean="0"/>
            </a:p>
            <a:p>
              <a:pPr algn="ctr">
                <a:lnSpc>
                  <a:spcPct val="80000"/>
                </a:lnSpc>
                <a:buFontTx/>
                <a:buNone/>
              </a:pPr>
              <a:r>
                <a:rPr lang="en-GB" altLang="en-US" sz="3600" b="1" dirty="0" smtClean="0"/>
                <a:t>WHAT </a:t>
              </a:r>
              <a:r>
                <a:rPr lang="en-GB" altLang="en-US" sz="3600" b="1" dirty="0"/>
                <a:t>do Lawyers do and what kind of skills are required</a:t>
              </a:r>
              <a:r>
                <a:rPr lang="en-GB" altLang="en-US" sz="3600" dirty="0" smtClean="0"/>
                <a:t>?</a:t>
              </a:r>
            </a:p>
            <a:p>
              <a:pPr marL="457200" indent="-457200">
                <a:lnSpc>
                  <a:spcPct val="80000"/>
                </a:lnSpc>
                <a:buFont typeface="Wingdings" panose="05000000000000000000" pitchFamily="2" charset="2"/>
                <a:buChar char="§"/>
              </a:pPr>
              <a:r>
                <a:rPr lang="en-GB" altLang="en-US" sz="3000" dirty="0" smtClean="0"/>
                <a:t>Advise </a:t>
              </a:r>
              <a:r>
                <a:rPr lang="en-GB" altLang="en-US" sz="3000" dirty="0"/>
                <a:t>on the law! The Legal Profession’s main purpose is to problem-solve by resolving disputes or enabling people </a:t>
              </a:r>
              <a:r>
                <a:rPr lang="en-GB" altLang="en-US" sz="3000" dirty="0" smtClean="0"/>
                <a:t>to do so themselves.  </a:t>
              </a:r>
            </a:p>
            <a:p>
              <a:pPr marL="457200" indent="-457200">
                <a:lnSpc>
                  <a:spcPct val="80000"/>
                </a:lnSpc>
                <a:buFont typeface="Wingdings" panose="05000000000000000000" pitchFamily="2" charset="2"/>
                <a:buChar char="§"/>
              </a:pPr>
              <a:endParaRPr lang="en-GB" altLang="en-US" sz="3000" dirty="0"/>
            </a:p>
            <a:p>
              <a:pPr marL="457200" indent="-457200">
                <a:lnSpc>
                  <a:spcPct val="80000"/>
                </a:lnSpc>
                <a:buFont typeface="Wingdings" panose="05000000000000000000" pitchFamily="2" charset="2"/>
                <a:buChar char="§"/>
              </a:pPr>
              <a:r>
                <a:rPr lang="en-GB" altLang="en-US" sz="3000" dirty="0" smtClean="0"/>
                <a:t>Each area of law calls for a particular set of skills and personality traits - advocates in court think on their feet, family lawyers mediate and commercial lawyers negotiate.</a:t>
              </a:r>
            </a:p>
            <a:p>
              <a:pPr marL="457200" indent="-457200">
                <a:lnSpc>
                  <a:spcPct val="80000"/>
                </a:lnSpc>
                <a:buFont typeface="Wingdings" panose="05000000000000000000" pitchFamily="2" charset="2"/>
                <a:buChar char="§"/>
              </a:pPr>
              <a:endParaRPr lang="en-GB" altLang="en-US" sz="3000" dirty="0"/>
            </a:p>
            <a:p>
              <a:pPr marL="457200" indent="-457200">
                <a:lnSpc>
                  <a:spcPct val="80000"/>
                </a:lnSpc>
                <a:buFont typeface="Wingdings" panose="05000000000000000000" pitchFamily="2" charset="2"/>
                <a:buChar char="§"/>
              </a:pPr>
              <a:r>
                <a:rPr lang="en-GB" altLang="en-US" sz="3000" dirty="0"/>
                <a:t>Clients include multinational businesses, public sector </a:t>
              </a:r>
              <a:r>
                <a:rPr lang="en-GB" altLang="en-US" sz="3000" dirty="0" smtClean="0"/>
                <a:t>e.g. </a:t>
              </a:r>
              <a:r>
                <a:rPr lang="en-GB" altLang="en-US" sz="3000" dirty="0"/>
                <a:t>local authorities, trade unions, accountants, bankers, directors, entrepreneurs, families, charities, individuals</a:t>
              </a:r>
            </a:p>
            <a:p>
              <a:pPr>
                <a:lnSpc>
                  <a:spcPct val="80000"/>
                </a:lnSpc>
              </a:pPr>
              <a:endParaRPr lang="en-GB" altLang="en-US" sz="30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228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456" y="365124"/>
            <a:ext cx="11083344" cy="3588689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4900" dirty="0"/>
              <a:t/>
            </a:r>
            <a:br>
              <a:rPr lang="en-GB" sz="4900" dirty="0"/>
            </a:br>
            <a:r>
              <a:rPr lang="en-GB" sz="4900" dirty="0" smtClean="0"/>
              <a:t>- Are you ready to take on the role of a Juror? </a:t>
            </a:r>
            <a:br>
              <a:rPr lang="en-GB" sz="4900" dirty="0" smtClean="0"/>
            </a:br>
            <a:r>
              <a:rPr lang="en-GB" sz="4900" dirty="0" smtClean="0"/>
              <a:t>- Find out more about the English Legal System? </a:t>
            </a:r>
            <a:br>
              <a:rPr lang="en-GB" sz="4900" dirty="0" smtClean="0"/>
            </a:br>
            <a:r>
              <a:rPr lang="en-GB" sz="4900" dirty="0" smtClean="0"/>
              <a:t>- And find out more about the role of the Legal Profession and a Judge?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456" y="4069724"/>
            <a:ext cx="11083344" cy="2107238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hlinkClick r:id="rId2"/>
              </a:rPr>
              <a:t>https://www.open.edu/openlearn/society/the-law/criminology/whats-your-verdict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92866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6F1CF32E07EF428A2ED9421A6E5989" ma:contentTypeVersion="1" ma:contentTypeDescription="Create a new document." ma:contentTypeScope="" ma:versionID="914083ff479b9562113c6f54eabf169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FDC6C3-416C-4EA3-AA62-95B661885C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BCF8C0-2B94-47A9-AF71-F371EE6DE491}">
  <ds:schemaRefs>
    <ds:schemaRef ds:uri="http://www.w3.org/XML/1998/namespace"/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schemas.microsoft.com/sharepoint/v3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E4B4E10-E66C-4FC5-AE7A-4D286EEEE2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244</Words>
  <Application>Microsoft Office PowerPoint</Application>
  <PresentationFormat>Widescreen</PresentationFormat>
  <Paragraphs>34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Wingdings</vt:lpstr>
      <vt:lpstr>Office Theme</vt:lpstr>
      <vt:lpstr>Welcome to Explore +  – LAW NEXT</vt:lpstr>
      <vt:lpstr>What are we covering today? – Week 1</vt:lpstr>
      <vt:lpstr>WHAT WILL BE COVERED ON THE 9 WEEK COURSE?  </vt:lpstr>
      <vt:lpstr> MATERIALS ON GOL FOR YOU TO ACCESS AND USE OVER THE 9 WEEK COURSE.  </vt:lpstr>
      <vt:lpstr> True or False?   </vt:lpstr>
      <vt:lpstr>“LAWYERS” – WHAT DOES THIS TERM MEAN? </vt:lpstr>
      <vt:lpstr>“LAWYERS” – WHAT DOES THIS TERM MEAN? </vt:lpstr>
      <vt:lpstr>PowerPoint Presentation</vt:lpstr>
      <vt:lpstr> - Are you ready to take on the role of a Juror?  - Find out more about the English Legal System?  - And find out more about the role of the Legal Profession and a Judge?  </vt:lpstr>
    </vt:vector>
  </TitlesOfParts>
  <Company>The College of Richard Collyer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Explore +  – LAW NEXT</dc:title>
  <dc:creator>SHH</dc:creator>
  <cp:lastModifiedBy>shh</cp:lastModifiedBy>
  <cp:revision>6</cp:revision>
  <dcterms:created xsi:type="dcterms:W3CDTF">2019-10-10T20:41:40Z</dcterms:created>
  <dcterms:modified xsi:type="dcterms:W3CDTF">2019-10-11T07:18:37Z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0x0101003E6F1CF32E07EF428A2ED9421A6E5989</vt:lpwstr>
  </property>
</Properties>
</file>