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8" r:id="rId5"/>
    <p:sldId id="256" r:id="rId6"/>
    <p:sldId id="259" r:id="rId7"/>
    <p:sldId id="268" r:id="rId8"/>
    <p:sldId id="260" r:id="rId9"/>
    <p:sldId id="261" r:id="rId10"/>
    <p:sldId id="269" r:id="rId11"/>
    <p:sldId id="262" r:id="rId12"/>
    <p:sldId id="263" r:id="rId13"/>
    <p:sldId id="264" r:id="rId14"/>
    <p:sldId id="265" r:id="rId15"/>
    <p:sldId id="266" r:id="rId16"/>
    <p:sldId id="267" r:id="rId17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90" autoAdjust="0"/>
  </p:normalViewPr>
  <p:slideViewPr>
    <p:cSldViewPr>
      <p:cViewPr varScale="1">
        <p:scale>
          <a:sx n="73" d="100"/>
          <a:sy n="73" d="100"/>
        </p:scale>
        <p:origin x="360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138CF-8515-44D4-A656-CD0E98818BE6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B16150-2CAE-47F0-A80F-687B3266A0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560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785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281" y="2130427"/>
            <a:ext cx="10361851" cy="938534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Lesson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562" y="3166120"/>
            <a:ext cx="8533289" cy="694928"/>
          </a:xfrm>
        </p:spPr>
        <p:txBody>
          <a:bodyPr>
            <a:normAutofit/>
          </a:bodyPr>
          <a:lstStyle>
            <a:lvl1pPr marL="0" indent="0" algn="ctr">
              <a:buNone/>
              <a:defRPr sz="3600" b="1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62558" y="332656"/>
            <a:ext cx="4896544" cy="365125"/>
          </a:xfrm>
        </p:spPr>
        <p:txBody>
          <a:bodyPr/>
          <a:lstStyle>
            <a:lvl1pPr>
              <a:defRPr sz="2800"/>
            </a:lvl1pPr>
          </a:lstStyle>
          <a:p>
            <a:fld id="{C584E384-4DE3-47FA-AB97-65249CC4AC27}" type="datetime2">
              <a:rPr lang="en-GB" smtClean="0"/>
              <a:pPr/>
              <a:t>Monday, 08 October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80549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126" y="44624"/>
            <a:ext cx="6061751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58" y="332656"/>
            <a:ext cx="48965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mtClean="0"/>
              <a:pPr/>
              <a:t>Monday, 08 October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0011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ABEBC-D925-49BD-9388-11E7984E8EEB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2B2DF-95B7-4A93-9DD9-C0B623699D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880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16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5" Type="http://schemas.openxmlformats.org/officeDocument/2006/relationships/image" Target="../media/image1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0.png"/><Relationship Id="rId7" Type="http://schemas.openxmlformats.org/officeDocument/2006/relationships/image" Target="../media/image2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8.png"/><Relationship Id="rId4" Type="http://schemas.openxmlformats.org/officeDocument/2006/relationships/image" Target="../media/image17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2.png"/><Relationship Id="rId7" Type="http://schemas.openxmlformats.org/officeDocument/2006/relationships/image" Target="../media/image22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0.png"/><Relationship Id="rId5" Type="http://schemas.openxmlformats.org/officeDocument/2006/relationships/image" Target="../media/image18.jpeg"/><Relationship Id="rId4" Type="http://schemas.openxmlformats.org/officeDocument/2006/relationships/image" Target="../media/image17.png"/><Relationship Id="rId9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99262" y="188640"/>
            <a:ext cx="4536504" cy="792088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Task on Entry – Compound Interest</a:t>
            </a:r>
            <a:endParaRPr lang="en-GB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766614" y="1725085"/>
            <a:ext cx="10369152" cy="79208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A bank account pays 2% compound interest every month to clients who hold a savings account. </a:t>
            </a:r>
            <a:r>
              <a:rPr lang="en-GB" sz="2400" b="1" dirty="0" smtClean="0"/>
              <a:t>What is the annual percentage rate?</a:t>
            </a:r>
            <a:endParaRPr lang="en-GB" sz="2400" b="1" dirty="0"/>
          </a:p>
        </p:txBody>
      </p:sp>
      <p:pic>
        <p:nvPicPr>
          <p:cNvPr id="5122" name="Picture 2" descr="http://www.tutor2u.net/blog/images/uploads/temp_file_low-interest-rates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346" y="188640"/>
            <a:ext cx="97069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369177" y="3337828"/>
                <a:ext cx="5893729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latin typeface="Cambria Math"/>
                        </a:rPr>
                        <m:t>𝒓</m:t>
                      </m:r>
                      <m:r>
                        <a:rPr lang="en-GB" sz="3200" b="1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1" i="1"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GB" sz="3200" b="1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3200" b="1" i="1" smtClean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GB" sz="3200" b="1" i="1" smtClean="0">
                                  <a:latin typeface="Cambria Math"/>
                                </a:rPr>
                                <m:t>.</m:t>
                              </m:r>
                              <m:r>
                                <a:rPr lang="en-GB" sz="3200" b="1" i="1" smtClean="0">
                                  <a:latin typeface="Cambria Math"/>
                                </a:rPr>
                                <m:t>𝟎𝟐</m:t>
                              </m:r>
                            </m:e>
                          </m:d>
                        </m:e>
                        <m:sup>
                          <m:r>
                            <a:rPr lang="en-GB" sz="3200" b="1" i="1" smtClean="0">
                              <a:latin typeface="Cambria Math"/>
                            </a:rPr>
                            <m:t>𝟏𝟐</m:t>
                          </m:r>
                        </m:sup>
                      </m:sSup>
                      <m:r>
                        <a:rPr lang="en-GB" sz="3200" b="1" i="1" smtClean="0">
                          <a:latin typeface="Cambria Math"/>
                        </a:rPr>
                        <m:t>−</m:t>
                      </m:r>
                      <m:r>
                        <a:rPr lang="en-GB" sz="3200" b="1" i="1" smtClean="0">
                          <a:latin typeface="Cambria Math"/>
                        </a:rPr>
                        <m:t>𝟏</m:t>
                      </m:r>
                      <m:r>
                        <a:rPr lang="en-GB" sz="3200" b="1" i="1" smtClean="0">
                          <a:latin typeface="Cambria Math"/>
                        </a:rPr>
                        <m:t>=</m:t>
                      </m:r>
                      <m:r>
                        <a:rPr lang="en-GB" sz="3200" b="1" i="1" smtClean="0">
                          <a:latin typeface="Cambria Math"/>
                        </a:rPr>
                        <m:t>𝟐𝟔</m:t>
                      </m:r>
                      <m:r>
                        <a:rPr lang="en-GB" sz="3200" b="1" i="1" smtClean="0">
                          <a:latin typeface="Cambria Math"/>
                        </a:rPr>
                        <m:t>.</m:t>
                      </m:r>
                      <m:r>
                        <a:rPr lang="en-GB" sz="3200" b="1" i="1" smtClean="0">
                          <a:latin typeface="Cambria Math"/>
                        </a:rPr>
                        <m:t>𝟖</m:t>
                      </m:r>
                      <m:r>
                        <a:rPr lang="en-GB" sz="3200" b="1" i="1" smtClean="0">
                          <a:latin typeface="Cambria Math"/>
                        </a:rPr>
                        <m:t>%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9177" y="3337828"/>
                <a:ext cx="5893729" cy="5959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Oval 9"/>
          <p:cNvSpPr/>
          <p:nvPr/>
        </p:nvSpPr>
        <p:spPr>
          <a:xfrm>
            <a:off x="7679383" y="3212976"/>
            <a:ext cx="1583524" cy="792088"/>
          </a:xfrm>
          <a:prstGeom prst="ellipse">
            <a:avLst/>
          </a:prstGeom>
          <a:solidFill>
            <a:srgbClr val="0070C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GB" sz="2800" dirty="0"/>
          </a:p>
        </p:txBody>
      </p:sp>
      <p:pic>
        <p:nvPicPr>
          <p:cNvPr id="11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77774" flipV="1">
            <a:off x="8956122" y="4419587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167214" y="5151289"/>
            <a:ext cx="4968552" cy="62843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Did you think this would be 24% Why were you wrong thinking this?</a:t>
            </a:r>
            <a:endParaRPr lang="en-GB" dirty="0"/>
          </a:p>
        </p:txBody>
      </p:sp>
      <p:sp>
        <p:nvSpPr>
          <p:cNvPr id="13" name="Subtitle 5"/>
          <p:cNvSpPr txBox="1">
            <a:spLocks/>
          </p:cNvSpPr>
          <p:nvPr/>
        </p:nvSpPr>
        <p:spPr>
          <a:xfrm>
            <a:off x="6597153" y="5877272"/>
            <a:ext cx="4610621" cy="6949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dirty="0" smtClean="0">
                <a:solidFill>
                  <a:srgbClr val="00B050"/>
                </a:solidFill>
                <a:latin typeface="Lucida Handwriting" panose="03010101010101010101" pitchFamily="66" charset="0"/>
              </a:rPr>
              <a:t>Think, Pair, Share</a:t>
            </a:r>
            <a:endParaRPr lang="en-GB" sz="2800" b="1" dirty="0">
              <a:solidFill>
                <a:srgbClr val="00B050"/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1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 animBg="1"/>
      <p:bldP spid="12" grpId="0" animBg="1"/>
      <p:bldP spid="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75326" y="188640"/>
            <a:ext cx="3960440" cy="792088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Comparing Savings Accounts</a:t>
            </a:r>
            <a:endParaRPr lang="en-GB" sz="24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49" y="5805264"/>
            <a:ext cx="1834999" cy="1086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663" y="3997063"/>
            <a:ext cx="2952328" cy="1376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490981" flipV="1">
            <a:off x="7629301" y="2448549"/>
            <a:ext cx="119728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6093086" y="3051877"/>
            <a:ext cx="4968552" cy="6284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/>
              <a:t>The interest is being paid monthly, so n = 12</a:t>
            </a:r>
            <a:endParaRPr lang="en-GB" sz="2000" dirty="0"/>
          </a:p>
        </p:txBody>
      </p:sp>
      <p:pic>
        <p:nvPicPr>
          <p:cNvPr id="10" name="Picture 10" descr="http://www.iss-mag.com/files/hsbc-logo.pn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782" y="1694850"/>
            <a:ext cx="2232248" cy="521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695685" y="1592075"/>
            <a:ext cx="4831748" cy="65557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4.0% per annum with interest calculated monthly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910630" y="3051877"/>
                <a:ext cx="4968552" cy="628430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𝑹𝒆𝒎𝒆𝒎𝒃𝒆𝒓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r>
                        <a:rPr lang="en-GB" sz="1600" b="0" i="1" smtClean="0">
                          <a:latin typeface="Cambria Math"/>
                        </a:rPr>
                        <m:t>𝑖𝑛𝑡𝑒𝑟𝑒𝑠𝑡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𝑟𝑎𝑡𝑒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𝑚𝑢𝑠𝑡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𝑏𝑒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𝑖𝑛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𝑑𝑒𝑐𝑖𝑚𝑎𝑙𝑠</m:t>
                      </m:r>
                      <m:r>
                        <a:rPr lang="en-GB" sz="1600" b="0" i="1" smtClean="0">
                          <a:latin typeface="Cambria Math"/>
                        </a:rPr>
                        <m:t>. 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𝑇h𝑒𝑟𝑒𝑓𝑜𝑟𝑒</m:t>
                      </m:r>
                      <m:r>
                        <a:rPr lang="en-GB" sz="1600" b="0" i="1" smtClean="0">
                          <a:latin typeface="Cambria Math"/>
                        </a:rPr>
                        <m:t>, 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=0.04</m:t>
                      </m:r>
                    </m:oMath>
                  </m:oMathPara>
                </a14:m>
                <a:endParaRPr lang="en-GB" sz="1600" b="0" dirty="0" smtClean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630" y="3051877"/>
                <a:ext cx="4968552" cy="628430"/>
              </a:xfrm>
              <a:prstGeom prst="rect">
                <a:avLst/>
              </a:prstGeom>
              <a:blipFill rotWithShape="1">
                <a:blip r:embed="rId6"/>
                <a:stretch>
                  <a:fillRect b="-194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400467" y="4112355"/>
                <a:ext cx="5015219" cy="1145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𝑟</m:t>
                      </m:r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0.04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12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−1=4.07%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467" y="4112355"/>
                <a:ext cx="5015219" cy="114557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6084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1" grpId="0" animBg="1"/>
      <p:bldP spid="12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75326" y="188640"/>
            <a:ext cx="3960440" cy="792088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Comparing Savings Accounts</a:t>
            </a:r>
            <a:endParaRPr lang="en-GB" sz="24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49" y="5805264"/>
            <a:ext cx="1834999" cy="1086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432" y="3745756"/>
            <a:ext cx="2952328" cy="1376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6093086" y="2800570"/>
            <a:ext cx="4968552" cy="6284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The interest is being paid weekly, so n = 52</a:t>
            </a:r>
            <a:endParaRPr lang="en-GB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910630" y="2800570"/>
                <a:ext cx="4968552" cy="62843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𝑅𝑒𝑚𝑒𝑚𝑏𝑒𝑟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  <m:r>
                        <a:rPr lang="en-GB" sz="1600" b="0" i="1" smtClean="0">
                          <a:latin typeface="Cambria Math"/>
                        </a:rPr>
                        <m:t>𝑖𝑛𝑡𝑒𝑟𝑒𝑠𝑡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𝑟𝑎𝑡𝑒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𝑚𝑢𝑠𝑡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𝑏𝑒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𝑖𝑛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𝑑𝑒𝑐𝑖𝑚𝑎𝑙𝑠</m:t>
                      </m:r>
                      <m:r>
                        <a:rPr lang="en-GB" sz="1600" b="0" i="1" smtClean="0">
                          <a:latin typeface="Cambria Math"/>
                        </a:rPr>
                        <m:t>. </m:t>
                      </m:r>
                    </m:oMath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𝑇h𝑒𝑟𝑒𝑓𝑜𝑟𝑒</m:t>
                      </m:r>
                      <m:r>
                        <a:rPr lang="en-GB" sz="1600" b="0" i="1" smtClean="0">
                          <a:latin typeface="Cambria Math"/>
                        </a:rPr>
                        <m:t>, 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=0.039</m:t>
                      </m:r>
                    </m:oMath>
                  </m:oMathPara>
                </a14:m>
                <a:endParaRPr lang="en-GB" sz="1600" b="0" dirty="0" smtClean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630" y="2800570"/>
                <a:ext cx="4968552" cy="628430"/>
              </a:xfrm>
              <a:prstGeom prst="rect">
                <a:avLst/>
              </a:prstGeom>
              <a:blipFill rotWithShape="1">
                <a:blip r:embed="rId4"/>
                <a:stretch>
                  <a:fillRect b="-96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067236" y="3861048"/>
                <a:ext cx="5420458" cy="11517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/>
                        </a:rPr>
                        <m:t>𝑟</m:t>
                      </m:r>
                      <m:r>
                        <a:rPr lang="en-GB" sz="28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0.0</m:t>
                                  </m:r>
                                  <m:r>
                                    <a:rPr lang="en-GB" sz="2800" b="0" i="1" smtClean="0">
                                      <a:latin typeface="Cambria Math"/>
                                    </a:rPr>
                                    <m:t>39</m:t>
                                  </m:r>
                                </m:num>
                                <m:den>
                                  <m:r>
                                    <a:rPr lang="en-GB" sz="2800" b="0" i="1" smtClean="0">
                                      <a:latin typeface="Cambria Math"/>
                                    </a:rPr>
                                    <m:t>5</m:t>
                                  </m:r>
                                  <m:r>
                                    <a:rPr lang="en-GB" sz="28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2800" b="0" i="1" smtClean="0">
                              <a:latin typeface="Cambria Math"/>
                            </a:rPr>
                            <m:t>52</m:t>
                          </m:r>
                        </m:sup>
                      </m:sSup>
                      <m:r>
                        <a:rPr lang="en-GB" sz="2800" b="0" i="1" smtClean="0">
                          <a:latin typeface="Cambria Math"/>
                        </a:rPr>
                        <m:t>−1=3.975%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236" y="3861048"/>
                <a:ext cx="5420458" cy="115172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6" descr="http://www.biglunchextras.com/sites/default/files/styles/right_sidebar_image/public/halifax-logo.jpg?itok=1NKgPlu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806" y="1484784"/>
            <a:ext cx="1270248" cy="629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3852789" y="1412776"/>
            <a:ext cx="4906713" cy="7972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3.9% per annum with interest calculated weekly</a:t>
            </a:r>
            <a:endParaRPr lang="en-GB" dirty="0"/>
          </a:p>
        </p:txBody>
      </p:sp>
      <p:pic>
        <p:nvPicPr>
          <p:cNvPr id="15" name="Picture 2" descr="http://www.tutor2u.net/blog/images/uploads/temp_file_low-interest-rates1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622" y="188640"/>
            <a:ext cx="97069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8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490981" flipV="1">
            <a:off x="7629301" y="2197242"/>
            <a:ext cx="119728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222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2" grpId="0" animBg="1"/>
      <p:bldP spid="2" grpId="0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http://www.iss-mag.com/files/hsbc-logo.png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245"/>
          <a:stretch/>
        </p:blipFill>
        <p:spPr bwMode="auto">
          <a:xfrm>
            <a:off x="1342678" y="3252042"/>
            <a:ext cx="1684451" cy="617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175326" y="188640"/>
            <a:ext cx="3960440" cy="792088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Comparing Savings Accounts</a:t>
            </a:r>
            <a:endParaRPr lang="en-GB" sz="24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42" y="5255724"/>
            <a:ext cx="2707017" cy="1602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http://wccu.co.uk/site/wp-content/uploads/2015/07/Barclays-Logo2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570" y="1302303"/>
            <a:ext cx="1445717" cy="144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218239" y="1627933"/>
            <a:ext cx="4939119" cy="79445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4.2% per annum with interest calculated annually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3218239" y="3047995"/>
            <a:ext cx="4942471" cy="8303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4.0% per annum with interest calculated monthly</a:t>
            </a:r>
            <a:endParaRPr lang="en-GB" dirty="0"/>
          </a:p>
        </p:txBody>
      </p:sp>
      <p:pic>
        <p:nvPicPr>
          <p:cNvPr id="15" name="Picture 6" descr="http://www.biglunchextras.com/sites/default/files/styles/right_sidebar_image/public/halifax-logo.jpg?itok=1NKgPlu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0039" y="4587637"/>
            <a:ext cx="1270248" cy="629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3214886" y="4503958"/>
            <a:ext cx="4942472" cy="7972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3.9% per annum with interest calculated weekly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8386085" y="4640973"/>
                <a:ext cx="259205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/>
                        </a:rPr>
                        <m:t>=3.975%</m:t>
                      </m:r>
                      <m:r>
                        <a:rPr lang="en-GB" sz="2800" b="0" i="1" smtClean="0">
                          <a:latin typeface="Cambria Math"/>
                        </a:rPr>
                        <m:t> </m:t>
                      </m:r>
                      <m:r>
                        <a:rPr lang="en-GB" sz="2800" b="0" i="1" smtClean="0">
                          <a:latin typeface="Cambria Math"/>
                        </a:rPr>
                        <m:t>𝐴𝐸𝑅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6085" y="4640973"/>
                <a:ext cx="2592056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8386085" y="3201563"/>
                <a:ext cx="235551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/>
                        </a:rPr>
                        <m:t>=</m:t>
                      </m:r>
                      <m:r>
                        <a:rPr lang="en-GB" sz="2800" b="0" i="1" smtClean="0">
                          <a:latin typeface="Cambria Math"/>
                        </a:rPr>
                        <m:t>4.07</m:t>
                      </m:r>
                      <m:r>
                        <a:rPr lang="en-GB" sz="2800" i="1" smtClean="0">
                          <a:latin typeface="Cambria Math"/>
                        </a:rPr>
                        <m:t>%</m:t>
                      </m:r>
                      <m:r>
                        <a:rPr lang="en-GB" sz="2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2800" b="0" i="0" smtClean="0">
                          <a:latin typeface="Cambria Math"/>
                        </a:rPr>
                        <m:t>AER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6085" y="3201563"/>
                <a:ext cx="2355517" cy="52322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8386084" y="1763550"/>
                <a:ext cx="219451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/>
                        </a:rPr>
                        <m:t>=</m:t>
                      </m:r>
                      <m:r>
                        <a:rPr lang="en-GB" sz="2800" b="0" i="1" smtClean="0">
                          <a:latin typeface="Cambria Math"/>
                        </a:rPr>
                        <m:t>4.2</m:t>
                      </m:r>
                      <m:r>
                        <a:rPr lang="en-GB" sz="2800" i="1">
                          <a:latin typeface="Cambria Math"/>
                        </a:rPr>
                        <m:t>%</m:t>
                      </m:r>
                      <m:r>
                        <a:rPr lang="en-GB" sz="2800" b="0" i="1" smtClean="0">
                          <a:latin typeface="Cambria Math"/>
                        </a:rPr>
                        <m:t> </m:t>
                      </m:r>
                      <m:r>
                        <a:rPr lang="en-GB" sz="2800" b="0" i="1" smtClean="0">
                          <a:latin typeface="Cambria Math"/>
                        </a:rPr>
                        <m:t>𝐴𝐸𝑅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6084" y="1763550"/>
                <a:ext cx="2194512" cy="5232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2" descr="http://www.tutor2u.net/blog/images/uploads/temp_file_low-interest-rates1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614" y="188640"/>
            <a:ext cx="97069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13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6" grpId="0" animBg="1"/>
      <p:bldP spid="4" grpId="0"/>
      <p:bldP spid="14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75326" y="188640"/>
            <a:ext cx="3960440" cy="792088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Annual Equivalent Rate</a:t>
            </a:r>
            <a:endParaRPr lang="en-GB" sz="2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670" y="1367292"/>
            <a:ext cx="10073000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http://www.tutor2u.net/blog/images/uploads/temp_file_low-interest-rates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622" y="188640"/>
            <a:ext cx="97069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42" y="5255724"/>
            <a:ext cx="2707017" cy="1602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681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Maths for Personal Finance</a:t>
            </a:r>
            <a:endParaRPr lang="en-GB" b="1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828562" y="2852936"/>
            <a:ext cx="8533289" cy="694928"/>
          </a:xfrm>
        </p:spPr>
        <p:txBody>
          <a:bodyPr/>
          <a:lstStyle/>
          <a:p>
            <a:r>
              <a:rPr lang="en-GB" dirty="0" smtClean="0"/>
              <a:t>Annual Equivalent Rate</a:t>
            </a:r>
            <a:endParaRPr lang="en-GB" dirty="0"/>
          </a:p>
        </p:txBody>
      </p:sp>
      <p:pic>
        <p:nvPicPr>
          <p:cNvPr id="8" name="Picture 2" descr="http://www.tutor2u.net/blog/images/uploads/temp_file_low-interest-rates1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53426"/>
            <a:ext cx="2334036" cy="1904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42" y="188640"/>
            <a:ext cx="3073400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513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391350" y="188640"/>
            <a:ext cx="3744416" cy="792088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Interest Calculations</a:t>
            </a:r>
            <a:endParaRPr lang="en-GB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766614" y="2064669"/>
            <a:ext cx="10369152" cy="79208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When borrowing or lending money, sometimes it is not immediately clear how much you will pay (or receive) through interest repayments.</a:t>
            </a:r>
            <a:endParaRPr lang="en-GB" sz="2400" dirty="0"/>
          </a:p>
        </p:txBody>
      </p:sp>
      <p:sp>
        <p:nvSpPr>
          <p:cNvPr id="5" name="Rectangle 4"/>
          <p:cNvSpPr/>
          <p:nvPr/>
        </p:nvSpPr>
        <p:spPr>
          <a:xfrm>
            <a:off x="766614" y="3011468"/>
            <a:ext cx="10369152" cy="7920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In order to standardise the industry and allow products to be easily compared, financial institutions must publish certain information.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142878" y="4235604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b="1" dirty="0" smtClean="0"/>
              <a:t>APR – Annual Percentage Rate</a:t>
            </a:r>
            <a:br>
              <a:rPr lang="en-GB" sz="3200" b="1" dirty="0" smtClean="0"/>
            </a:br>
            <a:endParaRPr lang="en-GB" sz="32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b="1" dirty="0" smtClean="0"/>
              <a:t>AER – Annual Equivalent Rate</a:t>
            </a:r>
            <a:endParaRPr lang="en-GB" sz="3200" b="1" dirty="0"/>
          </a:p>
        </p:txBody>
      </p:sp>
      <p:pic>
        <p:nvPicPr>
          <p:cNvPr id="7" name="Picture 2" descr="http://www.tutor2u.net/blog/images/uploads/temp_file_low-interest-rates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646" y="188640"/>
            <a:ext cx="97069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461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27254" y="188640"/>
            <a:ext cx="4608512" cy="79208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Standardising Financial Products</a:t>
            </a:r>
            <a:endParaRPr lang="en-GB" sz="2400" b="1" dirty="0"/>
          </a:p>
        </p:txBody>
      </p:sp>
      <p:pic>
        <p:nvPicPr>
          <p:cNvPr id="7" name="Picture 2" descr="http://www.tutor2u.net/blog/images/uploads/temp_file_low-interest-rates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434" y="224553"/>
            <a:ext cx="97069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983" y="2060848"/>
            <a:ext cx="7064583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999" y="1268760"/>
            <a:ext cx="3276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300693" y="5373216"/>
            <a:ext cx="6955065" cy="792088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/>
              <a:t>Read and highlight the article from the Guardian, particularly focussing on the AER section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45050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502918" y="2492896"/>
            <a:ext cx="4968552" cy="18002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800" dirty="0" smtClean="0"/>
              <a:t>Annual Equivalent Rate</a:t>
            </a:r>
            <a:br>
              <a:rPr lang="en-GB" sz="2800" dirty="0" smtClean="0"/>
            </a:br>
            <a:r>
              <a:rPr lang="en-GB" sz="2800" b="1" dirty="0" smtClean="0"/>
              <a:t>(AER)</a:t>
            </a:r>
            <a:endParaRPr lang="en-GB" sz="2800" b="1" dirty="0"/>
          </a:p>
        </p:txBody>
      </p:sp>
      <p:sp>
        <p:nvSpPr>
          <p:cNvPr id="4" name="Oval 3"/>
          <p:cNvSpPr/>
          <p:nvPr/>
        </p:nvSpPr>
        <p:spPr>
          <a:xfrm>
            <a:off x="579438" y="908720"/>
            <a:ext cx="3355528" cy="144480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000" dirty="0" smtClean="0"/>
              <a:t>Quoted when bank accounts are in credit (balance &gt; 0)</a:t>
            </a:r>
            <a:endParaRPr lang="en-GB" sz="2000" dirty="0"/>
          </a:p>
        </p:txBody>
      </p:sp>
      <p:sp>
        <p:nvSpPr>
          <p:cNvPr id="5" name="Oval 4"/>
          <p:cNvSpPr/>
          <p:nvPr/>
        </p:nvSpPr>
        <p:spPr>
          <a:xfrm>
            <a:off x="6311230" y="476672"/>
            <a:ext cx="3355528" cy="144480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000" dirty="0" smtClean="0"/>
              <a:t>Different banks pay interest on savings over different periods.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9652323" y="692696"/>
            <a:ext cx="16557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/>
              <a:t>Monthly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/>
              <a:t>Quarterly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 smtClean="0"/>
              <a:t>Annually</a:t>
            </a:r>
            <a:endParaRPr lang="en-GB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7319342" y="4509120"/>
            <a:ext cx="3600400" cy="6480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Would you prefer -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254822" y="5301208"/>
            <a:ext cx="3664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6.12% annually with interest paid monthly,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6.25% paid annually?</a:t>
            </a:r>
            <a:endParaRPr lang="en-GB" sz="2000" dirty="0"/>
          </a:p>
        </p:txBody>
      </p:sp>
      <p:sp>
        <p:nvSpPr>
          <p:cNvPr id="10" name="Oval 9"/>
          <p:cNvSpPr/>
          <p:nvPr/>
        </p:nvSpPr>
        <p:spPr>
          <a:xfrm>
            <a:off x="478582" y="4110754"/>
            <a:ext cx="4104456" cy="241459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2000" dirty="0" smtClean="0"/>
              <a:t>AER allows us to compare which savings account will give us the best deal even if the banks are saying interest will be calculated on differing time scales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23340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/>
      <p:bldP spid="8" grpId="0" animBg="1"/>
      <p:bldP spid="9" grpId="0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391350" y="188640"/>
            <a:ext cx="3744416" cy="792088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Annual Equivalent Rate</a:t>
            </a:r>
            <a:endParaRPr lang="en-GB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733393" y="1037223"/>
            <a:ext cx="10369152" cy="79208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Accounts can be compared by calculating the AER for each account.</a:t>
            </a:r>
            <a:endParaRPr lang="en-GB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764837" y="1987826"/>
            <a:ext cx="10369152" cy="79208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The formula for AER is given to you in the formulae booklet:</a:t>
            </a:r>
            <a:endParaRPr lang="en-GB" sz="2400" dirty="0"/>
          </a:p>
        </p:txBody>
      </p:sp>
      <p:pic>
        <p:nvPicPr>
          <p:cNvPr id="10" name="Picture 2" descr="http://www.tutor2u.net/blog/images/uploads/temp_file_low-interest-rates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646" y="188640"/>
            <a:ext cx="97069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707" y="2938430"/>
            <a:ext cx="8226736" cy="2854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2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391350" y="188640"/>
            <a:ext cx="3744416" cy="792088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Skills Check</a:t>
            </a:r>
            <a:endParaRPr lang="en-GB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766614" y="1700808"/>
            <a:ext cx="10369152" cy="79208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Write the following percentages as decimals:</a:t>
            </a:r>
            <a:endParaRPr lang="en-GB" sz="2400" b="1" dirty="0"/>
          </a:p>
        </p:txBody>
      </p:sp>
      <p:pic>
        <p:nvPicPr>
          <p:cNvPr id="10" name="Picture 2" descr="http://www.tutor2u.net/blog/images/uploads/temp_file_low-interest-rates1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8646" y="188640"/>
            <a:ext cx="97069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245" y="2738357"/>
            <a:ext cx="587681" cy="488191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245" y="3379389"/>
            <a:ext cx="587681" cy="504056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6854" y="3955453"/>
            <a:ext cx="648072" cy="644882"/>
          </a:xfrm>
          <a:prstGeom prst="rect">
            <a:avLst/>
          </a:prstGeom>
        </p:spPr>
      </p:pic>
      <p:pic>
        <p:nvPicPr>
          <p:cNvPr id="13" name="Picture 12"/>
          <p:cNvPicPr/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575" y="4744351"/>
            <a:ext cx="558351" cy="576064"/>
          </a:xfrm>
          <a:prstGeom prst="rect">
            <a:avLst/>
          </a:prstGeom>
        </p:spPr>
      </p:pic>
      <p:pic>
        <p:nvPicPr>
          <p:cNvPr id="14" name="Picture 13"/>
          <p:cNvPicPr/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191" y="5439300"/>
            <a:ext cx="546735" cy="51562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150990" y="2738356"/>
            <a:ext cx="1800200" cy="488191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2%</a:t>
            </a:r>
            <a:endParaRPr lang="en-GB" sz="2400" b="1" dirty="0"/>
          </a:p>
        </p:txBody>
      </p:sp>
      <p:sp>
        <p:nvSpPr>
          <p:cNvPr id="17" name="Rectangle 16"/>
          <p:cNvSpPr/>
          <p:nvPr/>
        </p:nvSpPr>
        <p:spPr>
          <a:xfrm>
            <a:off x="4150990" y="3429000"/>
            <a:ext cx="1800200" cy="48819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14%</a:t>
            </a:r>
            <a:endParaRPr lang="en-GB" sz="2400" b="1" dirty="0"/>
          </a:p>
        </p:txBody>
      </p:sp>
      <p:sp>
        <p:nvSpPr>
          <p:cNvPr id="18" name="Rectangle 17"/>
          <p:cNvSpPr/>
          <p:nvPr/>
        </p:nvSpPr>
        <p:spPr>
          <a:xfrm>
            <a:off x="4150990" y="4119644"/>
            <a:ext cx="1800200" cy="488191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2.2%</a:t>
            </a:r>
            <a:endParaRPr lang="en-GB" sz="2400" b="1" dirty="0"/>
          </a:p>
        </p:txBody>
      </p:sp>
      <p:sp>
        <p:nvSpPr>
          <p:cNvPr id="19" name="Rectangle 18"/>
          <p:cNvSpPr/>
          <p:nvPr/>
        </p:nvSpPr>
        <p:spPr>
          <a:xfrm>
            <a:off x="4150990" y="4810288"/>
            <a:ext cx="1800200" cy="48819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4.25%</a:t>
            </a:r>
            <a:endParaRPr lang="en-GB" sz="2400" b="1" dirty="0"/>
          </a:p>
        </p:txBody>
      </p:sp>
      <p:sp>
        <p:nvSpPr>
          <p:cNvPr id="20" name="Rectangle 19"/>
          <p:cNvSpPr/>
          <p:nvPr/>
        </p:nvSpPr>
        <p:spPr>
          <a:xfrm>
            <a:off x="4150990" y="5500932"/>
            <a:ext cx="1800200" cy="48819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17.5%</a:t>
            </a:r>
            <a:endParaRPr lang="en-GB" sz="2400" b="1" dirty="0"/>
          </a:p>
        </p:txBody>
      </p:sp>
      <p:sp>
        <p:nvSpPr>
          <p:cNvPr id="21" name="Rectangle 20"/>
          <p:cNvSpPr/>
          <p:nvPr/>
        </p:nvSpPr>
        <p:spPr>
          <a:xfrm>
            <a:off x="6743278" y="2738357"/>
            <a:ext cx="1800200" cy="488191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0.02</a:t>
            </a:r>
            <a:endParaRPr lang="en-GB" sz="2400" b="1" dirty="0"/>
          </a:p>
        </p:txBody>
      </p:sp>
      <p:sp>
        <p:nvSpPr>
          <p:cNvPr id="22" name="Rectangle 21"/>
          <p:cNvSpPr/>
          <p:nvPr/>
        </p:nvSpPr>
        <p:spPr>
          <a:xfrm>
            <a:off x="6743278" y="3429001"/>
            <a:ext cx="1800200" cy="488191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0.14</a:t>
            </a:r>
            <a:endParaRPr lang="en-GB" sz="2400" b="1" dirty="0"/>
          </a:p>
        </p:txBody>
      </p:sp>
      <p:sp>
        <p:nvSpPr>
          <p:cNvPr id="23" name="Rectangle 22"/>
          <p:cNvSpPr/>
          <p:nvPr/>
        </p:nvSpPr>
        <p:spPr>
          <a:xfrm>
            <a:off x="6743278" y="4119645"/>
            <a:ext cx="1800200" cy="488191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0.022</a:t>
            </a:r>
            <a:endParaRPr lang="en-GB" sz="2400" b="1" dirty="0"/>
          </a:p>
        </p:txBody>
      </p:sp>
      <p:sp>
        <p:nvSpPr>
          <p:cNvPr id="24" name="Rectangle 23"/>
          <p:cNvSpPr/>
          <p:nvPr/>
        </p:nvSpPr>
        <p:spPr>
          <a:xfrm>
            <a:off x="6743278" y="4810289"/>
            <a:ext cx="1800200" cy="48819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0.0425</a:t>
            </a:r>
            <a:endParaRPr lang="en-GB" sz="2400" b="1" dirty="0"/>
          </a:p>
        </p:txBody>
      </p:sp>
      <p:sp>
        <p:nvSpPr>
          <p:cNvPr id="25" name="Rectangle 24"/>
          <p:cNvSpPr/>
          <p:nvPr/>
        </p:nvSpPr>
        <p:spPr>
          <a:xfrm>
            <a:off x="6743278" y="5500933"/>
            <a:ext cx="1800200" cy="488191"/>
          </a:xfrm>
          <a:prstGeom prst="rect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0.175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15304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0" descr="http://www.iss-mag.com/files/hsbc-logo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166" y="3565515"/>
            <a:ext cx="2232248" cy="521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175326" y="188640"/>
            <a:ext cx="3960440" cy="792088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Comparing Savings Accounts</a:t>
            </a:r>
            <a:endParaRPr lang="en-GB" sz="24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125" y="3645024"/>
            <a:ext cx="5414033" cy="320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http://wccu.co.uk/site/wp-content/uploads/2015/07/Barclays-Logo2.pn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351" y="1536834"/>
            <a:ext cx="1445717" cy="144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7154802" y="1772816"/>
            <a:ext cx="4026891" cy="79445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4.2% per annum with interest </a:t>
            </a:r>
            <a:br>
              <a:rPr lang="en-GB" b="1" dirty="0" smtClean="0"/>
            </a:br>
            <a:r>
              <a:rPr lang="en-GB" b="1" dirty="0" smtClean="0"/>
              <a:t>calculated annually</a:t>
            </a:r>
            <a:endParaRPr lang="en-GB" b="1" dirty="0"/>
          </a:p>
        </p:txBody>
      </p:sp>
      <p:sp>
        <p:nvSpPr>
          <p:cNvPr id="13" name="Rectangle 12"/>
          <p:cNvSpPr/>
          <p:nvPr/>
        </p:nvSpPr>
        <p:spPr>
          <a:xfrm>
            <a:off x="7152069" y="3390732"/>
            <a:ext cx="4029624" cy="8303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4.0% per annum with interest </a:t>
            </a:r>
            <a:br>
              <a:rPr lang="en-GB" b="1" dirty="0" smtClean="0"/>
            </a:br>
            <a:r>
              <a:rPr lang="en-GB" b="1" dirty="0" smtClean="0"/>
              <a:t>calculated monthly</a:t>
            </a:r>
            <a:endParaRPr lang="en-GB" b="1" dirty="0"/>
          </a:p>
        </p:txBody>
      </p:sp>
      <p:sp>
        <p:nvSpPr>
          <p:cNvPr id="2" name="Cloud 1"/>
          <p:cNvSpPr/>
          <p:nvPr/>
        </p:nvSpPr>
        <p:spPr>
          <a:xfrm>
            <a:off x="717738" y="1734548"/>
            <a:ext cx="4248472" cy="1656184"/>
          </a:xfrm>
          <a:prstGeom prst="cloud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You are looking to open a savings account and have found the following three accounts.</a:t>
            </a:r>
            <a:endParaRPr lang="en-GB" dirty="0"/>
          </a:p>
        </p:txBody>
      </p:sp>
      <p:pic>
        <p:nvPicPr>
          <p:cNvPr id="15" name="Picture 6" descr="http://www.biglunchextras.com/sites/default/files/styles/right_sidebar_image/public/halifax-logo.jpg?itok=1NKgPlu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085" y="5103364"/>
            <a:ext cx="1270248" cy="629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7152068" y="5008014"/>
            <a:ext cx="4029625" cy="7972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3.9% per annum with interest </a:t>
            </a:r>
            <a:br>
              <a:rPr lang="en-GB" b="1" dirty="0" smtClean="0"/>
            </a:br>
            <a:r>
              <a:rPr lang="en-GB" b="1" dirty="0" smtClean="0"/>
              <a:t>calculated weekly</a:t>
            </a:r>
            <a:endParaRPr lang="en-GB" b="1" dirty="0"/>
          </a:p>
        </p:txBody>
      </p:sp>
      <p:pic>
        <p:nvPicPr>
          <p:cNvPr id="19" name="Picture 2" descr="http://www.tutor2u.net/blog/images/uploads/temp_file_low-interest-rates1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614" y="188640"/>
            <a:ext cx="97069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28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2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75326" y="188640"/>
            <a:ext cx="3960440" cy="792088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Comparing Savings Accounts</a:t>
            </a:r>
            <a:endParaRPr lang="en-GB" sz="24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49" y="5805264"/>
            <a:ext cx="1834999" cy="1086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" descr="http://wccu.co.uk/site/wp-content/uploads/2015/07/Barclays-Logo2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079" y="1855771"/>
            <a:ext cx="1445717" cy="1445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4012530" y="2091753"/>
            <a:ext cx="4026891" cy="79445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4.2% per annum with interest </a:t>
            </a:r>
            <a:br>
              <a:rPr lang="en-GB" b="1" dirty="0" smtClean="0"/>
            </a:br>
            <a:r>
              <a:rPr lang="en-GB" b="1" dirty="0" smtClean="0"/>
              <a:t>calculated annually</a:t>
            </a:r>
            <a:endParaRPr lang="en-GB" b="1" dirty="0"/>
          </a:p>
        </p:txBody>
      </p:sp>
      <p:pic>
        <p:nvPicPr>
          <p:cNvPr id="18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77774" flipV="1">
            <a:off x="6847110" y="2896016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5213571" y="4107929"/>
            <a:ext cx="4968552" cy="6284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The interest is ALREADY being calculated annually.</a:t>
            </a:r>
            <a:endParaRPr lang="en-GB" b="1" dirty="0"/>
          </a:p>
        </p:txBody>
      </p:sp>
      <p:sp>
        <p:nvSpPr>
          <p:cNvPr id="20" name="Rectangle 19"/>
          <p:cNvSpPr/>
          <p:nvPr/>
        </p:nvSpPr>
        <p:spPr>
          <a:xfrm>
            <a:off x="5213571" y="4886858"/>
            <a:ext cx="4968552" cy="62843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Therefore the AER is 4.2%</a:t>
            </a:r>
            <a:endParaRPr lang="en-GB" sz="2400" dirty="0"/>
          </a:p>
        </p:txBody>
      </p:sp>
      <p:pic>
        <p:nvPicPr>
          <p:cNvPr id="21" name="Picture 2" descr="http://www.tutor2u.net/blog/images/uploads/temp_file_low-interest-rates1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614" y="188640"/>
            <a:ext cx="970696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74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6E71645B3BAA49BECBEA529B755E1D" ma:contentTypeVersion="1" ma:contentTypeDescription="Create a new document." ma:contentTypeScope="" ma:versionID="64a4efe576e7f5395ca3a9d25fdec77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1A5921-F2BA-4802-ABF5-E8170D3B8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189FE9-AB48-44A2-8F16-22E62E25304B}">
  <ds:schemaRefs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2E978A72-968F-4523-AB0E-E010753FF8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192</TotalTime>
  <Words>429</Words>
  <Application>Microsoft Office PowerPoint</Application>
  <PresentationFormat>Custom</PresentationFormat>
  <Paragraphs>67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 Math</vt:lpstr>
      <vt:lpstr>Lucida Handwriting</vt:lpstr>
      <vt:lpstr>Powerpoint Template</vt:lpstr>
      <vt:lpstr>PowerPoint Presentation</vt:lpstr>
      <vt:lpstr>Maths for Personal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Aldersley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for Personal Finance</dc:title>
  <dc:creator>Jack Warburton</dc:creator>
  <cp:lastModifiedBy>Tom Messenger</cp:lastModifiedBy>
  <cp:revision>30</cp:revision>
  <dcterms:created xsi:type="dcterms:W3CDTF">2015-11-06T19:58:34Z</dcterms:created>
  <dcterms:modified xsi:type="dcterms:W3CDTF">2018-10-08T12:08:07Z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0x0101001F6E71645B3BAA49BECBEA529B755E1D</vt:lpwstr>
  </property>
</Properties>
</file>