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2.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charts/chart2.xml" ContentType="application/vnd.openxmlformats-officedocument.drawingml.chart+xml"/>
  <Override PartName="/ppt/charts/chart1.xml" ContentType="application/vnd.openxmlformats-officedocument.drawingml.chart+xml"/>
  <Override PartName="/ppt/charts/chart3.xml" ContentType="application/vnd.openxmlformats-officedocument.drawingml.char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08" r:id="rId2"/>
    <p:sldId id="309" r:id="rId3"/>
    <p:sldId id="310" r:id="rId4"/>
    <p:sldId id="311" r:id="rId5"/>
    <p:sldId id="312" r:id="rId6"/>
    <p:sldId id="313" r:id="rId7"/>
    <p:sldId id="314" r:id="rId8"/>
    <p:sldId id="315" r:id="rId9"/>
    <p:sldId id="316" r:id="rId10"/>
    <p:sldId id="270" r:id="rId11"/>
  </p:sldIdLst>
  <p:sldSz cx="10688638" cy="7562850"/>
  <p:notesSz cx="6797675" cy="9926638"/>
  <p:defaultTextStyle>
    <a:defPPr>
      <a:defRPr lang="en-US"/>
    </a:defPPr>
    <a:lvl1pPr marL="0" algn="l" defTabSz="521373" rtl="0" eaLnBrk="1" latinLnBrk="0" hangingPunct="1">
      <a:defRPr sz="2100" kern="1200">
        <a:solidFill>
          <a:schemeClr val="tx1"/>
        </a:solidFill>
        <a:latin typeface="+mn-lt"/>
        <a:ea typeface="+mn-ea"/>
        <a:cs typeface="+mn-cs"/>
      </a:defRPr>
    </a:lvl1pPr>
    <a:lvl2pPr marL="521373" algn="l" defTabSz="521373" rtl="0" eaLnBrk="1" latinLnBrk="0" hangingPunct="1">
      <a:defRPr sz="2100" kern="1200">
        <a:solidFill>
          <a:schemeClr val="tx1"/>
        </a:solidFill>
        <a:latin typeface="+mn-lt"/>
        <a:ea typeface="+mn-ea"/>
        <a:cs typeface="+mn-cs"/>
      </a:defRPr>
    </a:lvl2pPr>
    <a:lvl3pPr marL="1042744" algn="l" defTabSz="521373" rtl="0" eaLnBrk="1" latinLnBrk="0" hangingPunct="1">
      <a:defRPr sz="2100" kern="1200">
        <a:solidFill>
          <a:schemeClr val="tx1"/>
        </a:solidFill>
        <a:latin typeface="+mn-lt"/>
        <a:ea typeface="+mn-ea"/>
        <a:cs typeface="+mn-cs"/>
      </a:defRPr>
    </a:lvl3pPr>
    <a:lvl4pPr marL="1564117" algn="l" defTabSz="521373" rtl="0" eaLnBrk="1" latinLnBrk="0" hangingPunct="1">
      <a:defRPr sz="2100" kern="1200">
        <a:solidFill>
          <a:schemeClr val="tx1"/>
        </a:solidFill>
        <a:latin typeface="+mn-lt"/>
        <a:ea typeface="+mn-ea"/>
        <a:cs typeface="+mn-cs"/>
      </a:defRPr>
    </a:lvl4pPr>
    <a:lvl5pPr marL="2085489" algn="l" defTabSz="521373" rtl="0" eaLnBrk="1" latinLnBrk="0" hangingPunct="1">
      <a:defRPr sz="2100" kern="1200">
        <a:solidFill>
          <a:schemeClr val="tx1"/>
        </a:solidFill>
        <a:latin typeface="+mn-lt"/>
        <a:ea typeface="+mn-ea"/>
        <a:cs typeface="+mn-cs"/>
      </a:defRPr>
    </a:lvl5pPr>
    <a:lvl6pPr marL="2606860" algn="l" defTabSz="521373" rtl="0" eaLnBrk="1" latinLnBrk="0" hangingPunct="1">
      <a:defRPr sz="2100" kern="1200">
        <a:solidFill>
          <a:schemeClr val="tx1"/>
        </a:solidFill>
        <a:latin typeface="+mn-lt"/>
        <a:ea typeface="+mn-ea"/>
        <a:cs typeface="+mn-cs"/>
      </a:defRPr>
    </a:lvl6pPr>
    <a:lvl7pPr marL="3128233" algn="l" defTabSz="521373" rtl="0" eaLnBrk="1" latinLnBrk="0" hangingPunct="1">
      <a:defRPr sz="2100" kern="1200">
        <a:solidFill>
          <a:schemeClr val="tx1"/>
        </a:solidFill>
        <a:latin typeface="+mn-lt"/>
        <a:ea typeface="+mn-ea"/>
        <a:cs typeface="+mn-cs"/>
      </a:defRPr>
    </a:lvl7pPr>
    <a:lvl8pPr marL="3649605" algn="l" defTabSz="521373" rtl="0" eaLnBrk="1" latinLnBrk="0" hangingPunct="1">
      <a:defRPr sz="2100" kern="1200">
        <a:solidFill>
          <a:schemeClr val="tx1"/>
        </a:solidFill>
        <a:latin typeface="+mn-lt"/>
        <a:ea typeface="+mn-ea"/>
        <a:cs typeface="+mn-cs"/>
      </a:defRPr>
    </a:lvl8pPr>
    <a:lvl9pPr marL="4170977" algn="l" defTabSz="521373" rtl="0" eaLnBrk="1" latinLnBrk="0" hangingPunct="1">
      <a:defRPr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94">
          <p15:clr>
            <a:srgbClr val="A4A3A4"/>
          </p15:clr>
        </p15:guide>
        <p15:guide id="2" orient="horz" pos="230">
          <p15:clr>
            <a:srgbClr val="A4A3A4"/>
          </p15:clr>
        </p15:guide>
        <p15:guide id="3" orient="horz" pos="516">
          <p15:clr>
            <a:srgbClr val="A4A3A4"/>
          </p15:clr>
        </p15:guide>
        <p15:guide id="4" pos="6389">
          <p15:clr>
            <a:srgbClr val="A4A3A4"/>
          </p15:clr>
        </p15:guide>
        <p15:guide id="5" pos="343">
          <p15:clr>
            <a:srgbClr val="A4A3A4"/>
          </p15:clr>
        </p15:guide>
        <p15:guide id="6" pos="2165">
          <p15:clr>
            <a:srgbClr val="A4A3A4"/>
          </p15:clr>
        </p15:guide>
        <p15:guide id="7" orient="horz" pos="1630">
          <p15:clr>
            <a:srgbClr val="A4A3A4"/>
          </p15:clr>
        </p15:guide>
        <p15:guide id="8" pos="342">
          <p15:clr>
            <a:srgbClr val="A4A3A4"/>
          </p15:clr>
        </p15:guide>
        <p15:guide id="9" pos="2261">
          <p15:clr>
            <a:srgbClr val="A4A3A4"/>
          </p15:clr>
        </p15:guide>
        <p15:guide id="10" orient="horz" pos="430">
          <p15:clr>
            <a:srgbClr val="A4A3A4"/>
          </p15:clr>
        </p15:guide>
        <p15:guide id="11" pos="5525">
          <p15:clr>
            <a:srgbClr val="A4A3A4"/>
          </p15:clr>
        </p15:guide>
        <p15:guide id="12" pos="158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3FFFB"/>
    <a:srgbClr val="F5FFF4"/>
    <a:srgbClr val="313538"/>
    <a:srgbClr val="42B0B2"/>
    <a:srgbClr val="BDE8E5"/>
    <a:srgbClr val="4FBC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46" autoAdjust="0"/>
    <p:restoredTop sz="88759" autoAdjust="0"/>
  </p:normalViewPr>
  <p:slideViewPr>
    <p:cSldViewPr>
      <p:cViewPr varScale="1">
        <p:scale>
          <a:sx n="64" d="100"/>
          <a:sy n="64" d="100"/>
        </p:scale>
        <p:origin x="78" y="72"/>
      </p:cViewPr>
      <p:guideLst>
        <p:guide orient="horz" pos="594"/>
        <p:guide orient="horz" pos="230"/>
        <p:guide orient="horz" pos="516"/>
        <p:guide pos="6389"/>
        <p:guide pos="343"/>
        <p:guide pos="2165"/>
        <p:guide orient="horz" pos="1630"/>
        <p:guide pos="342"/>
        <p:guide pos="2261"/>
        <p:guide orient="horz" pos="430"/>
        <p:guide pos="5525"/>
        <p:guide pos="1589"/>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D:\Users\TCarpenter\Desktop\Population%20Change%20Statistics\Charts%20of%20sampl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Users\TCarpenter\Desktop\Population%20Change%20Statistics\Charts%20of%20sampl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Users\TCarpenter\Desktop\Population%20Change%20Statistics\Charts%20of%20sampl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latin typeface="Arial"/>
              </a:defRPr>
            </a:pPr>
            <a:r>
              <a:rPr lang="en-GB" sz="1600" dirty="0">
                <a:latin typeface="Arial"/>
              </a:rPr>
              <a:t>Birth</a:t>
            </a:r>
            <a:r>
              <a:rPr lang="en-GB" sz="1600" baseline="0" dirty="0">
                <a:latin typeface="Arial"/>
              </a:rPr>
              <a:t> </a:t>
            </a:r>
            <a:r>
              <a:rPr lang="en-GB" sz="1600" baseline="0" dirty="0" smtClean="0">
                <a:latin typeface="Arial"/>
              </a:rPr>
              <a:t>and </a:t>
            </a:r>
            <a:r>
              <a:rPr lang="en-GB" sz="1600" baseline="0" dirty="0">
                <a:latin typeface="Arial"/>
              </a:rPr>
              <a:t>Death </a:t>
            </a:r>
            <a:r>
              <a:rPr lang="en-GB" sz="1600" baseline="0" dirty="0" smtClean="0">
                <a:latin typeface="Arial"/>
              </a:rPr>
              <a:t>rates </a:t>
            </a:r>
            <a:r>
              <a:rPr lang="en-GB" sz="1600" baseline="0" dirty="0">
                <a:latin typeface="Arial"/>
              </a:rPr>
              <a:t>of a </a:t>
            </a:r>
            <a:r>
              <a:rPr lang="en-GB" sz="1600" baseline="0" dirty="0" smtClean="0">
                <a:latin typeface="Arial"/>
              </a:rPr>
              <a:t>sample </a:t>
            </a:r>
            <a:r>
              <a:rPr lang="en-GB" sz="1600" baseline="0" dirty="0">
                <a:latin typeface="Arial"/>
              </a:rPr>
              <a:t>of European </a:t>
            </a:r>
            <a:r>
              <a:rPr lang="en-GB" sz="1600" baseline="0" dirty="0" smtClean="0">
                <a:latin typeface="Arial"/>
              </a:rPr>
              <a:t>countries</a:t>
            </a:r>
            <a:endParaRPr lang="en-GB" sz="1600" dirty="0">
              <a:latin typeface="Arial"/>
            </a:endParaRPr>
          </a:p>
        </c:rich>
      </c:tx>
      <c:layout>
        <c:manualLayout>
          <c:xMode val="edge"/>
          <c:yMode val="edge"/>
          <c:x val="0.188975195668109"/>
          <c:y val="5.5555555555555497E-2"/>
        </c:manualLayout>
      </c:layout>
      <c:overlay val="0"/>
    </c:title>
    <c:autoTitleDeleted val="0"/>
    <c:plotArea>
      <c:layout/>
      <c:barChart>
        <c:barDir val="col"/>
        <c:grouping val="clustered"/>
        <c:varyColors val="0"/>
        <c:ser>
          <c:idx val="0"/>
          <c:order val="0"/>
          <c:tx>
            <c:v>Births</c:v>
          </c:tx>
          <c:invertIfNegative val="0"/>
          <c:cat>
            <c:strRef>
              <c:f>Sheet1!$A$25:$A$34</c:f>
              <c:strCache>
                <c:ptCount val="10"/>
                <c:pt idx="0">
                  <c:v>Belarus</c:v>
                </c:pt>
                <c:pt idx="1">
                  <c:v>Bulgaria</c:v>
                </c:pt>
                <c:pt idx="2">
                  <c:v>Czech Rep</c:v>
                </c:pt>
                <c:pt idx="3">
                  <c:v>Hungary</c:v>
                </c:pt>
                <c:pt idx="4">
                  <c:v>Moldova</c:v>
                </c:pt>
                <c:pt idx="5">
                  <c:v>Poland</c:v>
                </c:pt>
                <c:pt idx="6">
                  <c:v>Romania</c:v>
                </c:pt>
                <c:pt idx="7">
                  <c:v>Russia</c:v>
                </c:pt>
                <c:pt idx="8">
                  <c:v>Slovakia</c:v>
                </c:pt>
                <c:pt idx="9">
                  <c:v>Ukraine</c:v>
                </c:pt>
              </c:strCache>
            </c:strRef>
          </c:cat>
          <c:val>
            <c:numRef>
              <c:f>Sheet1!$C$25:$C$34</c:f>
              <c:numCache>
                <c:formatCode>General</c:formatCode>
                <c:ptCount val="10"/>
                <c:pt idx="0">
                  <c:v>13</c:v>
                </c:pt>
                <c:pt idx="1">
                  <c:v>9</c:v>
                </c:pt>
                <c:pt idx="2">
                  <c:v>10</c:v>
                </c:pt>
                <c:pt idx="3">
                  <c:v>9</c:v>
                </c:pt>
                <c:pt idx="4">
                  <c:v>11</c:v>
                </c:pt>
                <c:pt idx="5">
                  <c:v>10</c:v>
                </c:pt>
                <c:pt idx="6">
                  <c:v>10</c:v>
                </c:pt>
                <c:pt idx="7">
                  <c:v>13</c:v>
                </c:pt>
                <c:pt idx="8">
                  <c:v>10</c:v>
                </c:pt>
                <c:pt idx="9">
                  <c:v>11</c:v>
                </c:pt>
              </c:numCache>
            </c:numRef>
          </c:val>
        </c:ser>
        <c:ser>
          <c:idx val="1"/>
          <c:order val="1"/>
          <c:tx>
            <c:v>Deaths</c:v>
          </c:tx>
          <c:invertIfNegative val="0"/>
          <c:cat>
            <c:strRef>
              <c:f>Sheet1!$A$25:$A$34</c:f>
              <c:strCache>
                <c:ptCount val="10"/>
                <c:pt idx="0">
                  <c:v>Belarus</c:v>
                </c:pt>
                <c:pt idx="1">
                  <c:v>Bulgaria</c:v>
                </c:pt>
                <c:pt idx="2">
                  <c:v>Czech Rep</c:v>
                </c:pt>
                <c:pt idx="3">
                  <c:v>Hungary</c:v>
                </c:pt>
                <c:pt idx="4">
                  <c:v>Moldova</c:v>
                </c:pt>
                <c:pt idx="5">
                  <c:v>Poland</c:v>
                </c:pt>
                <c:pt idx="6">
                  <c:v>Romania</c:v>
                </c:pt>
                <c:pt idx="7">
                  <c:v>Russia</c:v>
                </c:pt>
                <c:pt idx="8">
                  <c:v>Slovakia</c:v>
                </c:pt>
                <c:pt idx="9">
                  <c:v>Ukraine</c:v>
                </c:pt>
              </c:strCache>
            </c:strRef>
          </c:cat>
          <c:val>
            <c:numRef>
              <c:f>Sheet1!$D$25:$D$34</c:f>
              <c:numCache>
                <c:formatCode>General</c:formatCode>
                <c:ptCount val="10"/>
                <c:pt idx="0">
                  <c:v>13</c:v>
                </c:pt>
                <c:pt idx="1">
                  <c:v>14</c:v>
                </c:pt>
                <c:pt idx="2">
                  <c:v>10</c:v>
                </c:pt>
                <c:pt idx="3">
                  <c:v>13</c:v>
                </c:pt>
                <c:pt idx="4">
                  <c:v>11</c:v>
                </c:pt>
                <c:pt idx="5">
                  <c:v>10</c:v>
                </c:pt>
                <c:pt idx="6">
                  <c:v>12</c:v>
                </c:pt>
                <c:pt idx="7">
                  <c:v>13</c:v>
                </c:pt>
                <c:pt idx="8">
                  <c:v>10</c:v>
                </c:pt>
                <c:pt idx="9">
                  <c:v>15</c:v>
                </c:pt>
              </c:numCache>
            </c:numRef>
          </c:val>
        </c:ser>
        <c:dLbls>
          <c:showLegendKey val="0"/>
          <c:showVal val="0"/>
          <c:showCatName val="0"/>
          <c:showSerName val="0"/>
          <c:showPercent val="0"/>
          <c:showBubbleSize val="0"/>
        </c:dLbls>
        <c:gapWidth val="150"/>
        <c:axId val="228562456"/>
        <c:axId val="228561280"/>
      </c:barChart>
      <c:catAx>
        <c:axId val="228562456"/>
        <c:scaling>
          <c:orientation val="minMax"/>
        </c:scaling>
        <c:delete val="0"/>
        <c:axPos val="b"/>
        <c:title>
          <c:tx>
            <c:rich>
              <a:bodyPr/>
              <a:lstStyle/>
              <a:p>
                <a:pPr>
                  <a:defRPr/>
                </a:pPr>
                <a:r>
                  <a:rPr lang="en-GB" dirty="0">
                    <a:latin typeface="Arial"/>
                  </a:rPr>
                  <a:t>Country</a:t>
                </a:r>
              </a:p>
            </c:rich>
          </c:tx>
          <c:layout/>
          <c:overlay val="0"/>
        </c:title>
        <c:numFmt formatCode="General" sourceLinked="0"/>
        <c:majorTickMark val="none"/>
        <c:minorTickMark val="none"/>
        <c:tickLblPos val="nextTo"/>
        <c:crossAx val="228561280"/>
        <c:crosses val="autoZero"/>
        <c:auto val="1"/>
        <c:lblAlgn val="ctr"/>
        <c:lblOffset val="100"/>
        <c:noMultiLvlLbl val="0"/>
      </c:catAx>
      <c:valAx>
        <c:axId val="228561280"/>
        <c:scaling>
          <c:orientation val="minMax"/>
        </c:scaling>
        <c:delete val="0"/>
        <c:axPos val="l"/>
        <c:majorGridlines/>
        <c:title>
          <c:tx>
            <c:rich>
              <a:bodyPr/>
              <a:lstStyle/>
              <a:p>
                <a:pPr>
                  <a:defRPr/>
                </a:pPr>
                <a:r>
                  <a:rPr lang="en-GB" dirty="0">
                    <a:latin typeface="Arial"/>
                  </a:rPr>
                  <a:t>Rate</a:t>
                </a:r>
              </a:p>
            </c:rich>
          </c:tx>
          <c:layout/>
          <c:overlay val="0"/>
        </c:title>
        <c:numFmt formatCode="General" sourceLinked="1"/>
        <c:majorTickMark val="out"/>
        <c:minorTickMark val="none"/>
        <c:tickLblPos val="nextTo"/>
        <c:crossAx val="22856245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r>
              <a:rPr lang="en-GB" sz="1600" b="1" i="0" baseline="0" dirty="0">
                <a:effectLst/>
                <a:latin typeface="Arial"/>
              </a:rPr>
              <a:t>Birth </a:t>
            </a:r>
            <a:r>
              <a:rPr lang="en-GB" sz="1600" b="1" i="0" baseline="0" dirty="0" smtClean="0">
                <a:effectLst/>
                <a:latin typeface="Arial"/>
              </a:rPr>
              <a:t>and </a:t>
            </a:r>
            <a:r>
              <a:rPr lang="en-GB" sz="1600" b="1" i="0" baseline="0" dirty="0">
                <a:effectLst/>
                <a:latin typeface="Arial"/>
              </a:rPr>
              <a:t>Death </a:t>
            </a:r>
            <a:r>
              <a:rPr lang="en-GB" sz="1600" b="1" i="0" baseline="0" dirty="0" smtClean="0">
                <a:effectLst/>
                <a:latin typeface="Arial"/>
              </a:rPr>
              <a:t>rates </a:t>
            </a:r>
            <a:r>
              <a:rPr lang="en-GB" sz="1600" b="1" i="0" baseline="0" dirty="0">
                <a:effectLst/>
                <a:latin typeface="Arial"/>
              </a:rPr>
              <a:t>of a </a:t>
            </a:r>
            <a:r>
              <a:rPr lang="en-GB" sz="1600" b="1" i="0" baseline="0" dirty="0" smtClean="0">
                <a:effectLst/>
                <a:latin typeface="Arial"/>
              </a:rPr>
              <a:t>sample </a:t>
            </a:r>
            <a:r>
              <a:rPr lang="en-GB" sz="1600" b="1" i="0" baseline="0" dirty="0">
                <a:effectLst/>
                <a:latin typeface="Arial"/>
              </a:rPr>
              <a:t>of African </a:t>
            </a:r>
            <a:r>
              <a:rPr lang="en-GB" sz="1600" b="1" i="0" baseline="0" dirty="0" smtClean="0">
                <a:effectLst/>
                <a:latin typeface="Arial"/>
              </a:rPr>
              <a:t>countries</a:t>
            </a:r>
            <a:endParaRPr lang="en-GB" sz="1600" dirty="0">
              <a:effectLst/>
              <a:latin typeface="Arial"/>
            </a:endParaRPr>
          </a:p>
          <a:p>
            <a:pPr marL="0" marR="0" indent="0" algn="ctr" defTabSz="914400" rtl="0" eaLnBrk="1" fontAlgn="auto" latinLnBrk="0" hangingPunct="1">
              <a:lnSpc>
                <a:spcPct val="100000"/>
              </a:lnSpc>
              <a:spcBef>
                <a:spcPts val="0"/>
              </a:spcBef>
              <a:spcAft>
                <a:spcPts val="0"/>
              </a:spcAft>
              <a:buClrTx/>
              <a:buSzTx/>
              <a:buFontTx/>
              <a:buNone/>
              <a:tabLst/>
              <a:defRPr sz="1800" b="1" i="0" u="none" strike="noStrike" kern="1200" baseline="0">
                <a:solidFill>
                  <a:sysClr val="windowText" lastClr="000000"/>
                </a:solidFill>
                <a:latin typeface="+mn-lt"/>
                <a:ea typeface="+mn-ea"/>
                <a:cs typeface="+mn-cs"/>
              </a:defRPr>
            </a:pPr>
            <a:endParaRPr lang="en-GB" dirty="0">
              <a:latin typeface="Arial"/>
            </a:endParaRPr>
          </a:p>
        </c:rich>
      </c:tx>
      <c:layout>
        <c:manualLayout>
          <c:xMode val="edge"/>
          <c:yMode val="edge"/>
          <c:x val="0.16320289509265901"/>
          <c:y val="7.9365079365079402E-2"/>
        </c:manualLayout>
      </c:layout>
      <c:overlay val="0"/>
    </c:title>
    <c:autoTitleDeleted val="0"/>
    <c:plotArea>
      <c:layout/>
      <c:barChart>
        <c:barDir val="col"/>
        <c:grouping val="clustered"/>
        <c:varyColors val="0"/>
        <c:ser>
          <c:idx val="0"/>
          <c:order val="0"/>
          <c:tx>
            <c:v>Births</c:v>
          </c:tx>
          <c:invertIfNegative val="0"/>
          <c:cat>
            <c:strRef>
              <c:f>Sheet1!$A$3:$A$12</c:f>
              <c:strCache>
                <c:ptCount val="10"/>
                <c:pt idx="0">
                  <c:v>Morocco</c:v>
                </c:pt>
                <c:pt idx="1">
                  <c:v>Cape Verde</c:v>
                </c:pt>
                <c:pt idx="2">
                  <c:v>Ghana</c:v>
                </c:pt>
                <c:pt idx="3">
                  <c:v>Ethiopia</c:v>
                </c:pt>
                <c:pt idx="4">
                  <c:v>Somalia</c:v>
                </c:pt>
                <c:pt idx="5">
                  <c:v>South Sudan</c:v>
                </c:pt>
                <c:pt idx="6">
                  <c:v>Central African Rep</c:v>
                </c:pt>
                <c:pt idx="7">
                  <c:v>DR Congo</c:v>
                </c:pt>
                <c:pt idx="8">
                  <c:v>Namibia</c:v>
                </c:pt>
                <c:pt idx="9">
                  <c:v>Swaziland</c:v>
                </c:pt>
              </c:strCache>
            </c:strRef>
          </c:cat>
          <c:val>
            <c:numRef>
              <c:f>Sheet1!$C$3:$C$12</c:f>
              <c:numCache>
                <c:formatCode>General</c:formatCode>
                <c:ptCount val="10"/>
                <c:pt idx="0">
                  <c:v>22</c:v>
                </c:pt>
                <c:pt idx="1">
                  <c:v>22</c:v>
                </c:pt>
                <c:pt idx="2">
                  <c:v>34</c:v>
                </c:pt>
                <c:pt idx="3">
                  <c:v>28</c:v>
                </c:pt>
                <c:pt idx="4">
                  <c:v>44</c:v>
                </c:pt>
                <c:pt idx="5">
                  <c:v>36</c:v>
                </c:pt>
                <c:pt idx="6">
                  <c:v>47</c:v>
                </c:pt>
                <c:pt idx="7">
                  <c:v>46</c:v>
                </c:pt>
                <c:pt idx="8">
                  <c:v>30</c:v>
                </c:pt>
                <c:pt idx="9">
                  <c:v>30</c:v>
                </c:pt>
              </c:numCache>
            </c:numRef>
          </c:val>
        </c:ser>
        <c:ser>
          <c:idx val="1"/>
          <c:order val="1"/>
          <c:tx>
            <c:v>Deaths</c:v>
          </c:tx>
          <c:invertIfNegative val="0"/>
          <c:cat>
            <c:strRef>
              <c:f>Sheet1!$A$3:$A$12</c:f>
              <c:strCache>
                <c:ptCount val="10"/>
                <c:pt idx="0">
                  <c:v>Morocco</c:v>
                </c:pt>
                <c:pt idx="1">
                  <c:v>Cape Verde</c:v>
                </c:pt>
                <c:pt idx="2">
                  <c:v>Ghana</c:v>
                </c:pt>
                <c:pt idx="3">
                  <c:v>Ethiopia</c:v>
                </c:pt>
                <c:pt idx="4">
                  <c:v>Somalia</c:v>
                </c:pt>
                <c:pt idx="5">
                  <c:v>South Sudan</c:v>
                </c:pt>
                <c:pt idx="6">
                  <c:v>Central African Rep</c:v>
                </c:pt>
                <c:pt idx="7">
                  <c:v>DR Congo</c:v>
                </c:pt>
                <c:pt idx="8">
                  <c:v>Namibia</c:v>
                </c:pt>
                <c:pt idx="9">
                  <c:v>Swaziland</c:v>
                </c:pt>
              </c:strCache>
            </c:strRef>
          </c:cat>
          <c:val>
            <c:numRef>
              <c:f>Sheet1!$D$3:$D$12</c:f>
              <c:numCache>
                <c:formatCode>General</c:formatCode>
                <c:ptCount val="10"/>
                <c:pt idx="0">
                  <c:v>6</c:v>
                </c:pt>
                <c:pt idx="1">
                  <c:v>5</c:v>
                </c:pt>
                <c:pt idx="2">
                  <c:v>9</c:v>
                </c:pt>
                <c:pt idx="3">
                  <c:v>8</c:v>
                </c:pt>
                <c:pt idx="4">
                  <c:v>12</c:v>
                </c:pt>
                <c:pt idx="5">
                  <c:v>12</c:v>
                </c:pt>
                <c:pt idx="6">
                  <c:v>15</c:v>
                </c:pt>
                <c:pt idx="7">
                  <c:v>16</c:v>
                </c:pt>
                <c:pt idx="8">
                  <c:v>7</c:v>
                </c:pt>
                <c:pt idx="9">
                  <c:v>14</c:v>
                </c:pt>
              </c:numCache>
            </c:numRef>
          </c:val>
        </c:ser>
        <c:dLbls>
          <c:showLegendKey val="0"/>
          <c:showVal val="0"/>
          <c:showCatName val="0"/>
          <c:showSerName val="0"/>
          <c:showPercent val="0"/>
          <c:showBubbleSize val="0"/>
        </c:dLbls>
        <c:gapWidth val="150"/>
        <c:axId val="228556968"/>
        <c:axId val="228555792"/>
      </c:barChart>
      <c:catAx>
        <c:axId val="228556968"/>
        <c:scaling>
          <c:orientation val="minMax"/>
        </c:scaling>
        <c:delete val="0"/>
        <c:axPos val="b"/>
        <c:title>
          <c:tx>
            <c:rich>
              <a:bodyPr/>
              <a:lstStyle/>
              <a:p>
                <a:pPr>
                  <a:defRPr/>
                </a:pPr>
                <a:r>
                  <a:rPr lang="en-GB" dirty="0">
                    <a:latin typeface="Arial"/>
                  </a:rPr>
                  <a:t>Country</a:t>
                </a:r>
              </a:p>
            </c:rich>
          </c:tx>
          <c:layout/>
          <c:overlay val="0"/>
        </c:title>
        <c:numFmt formatCode="General" sourceLinked="0"/>
        <c:majorTickMark val="none"/>
        <c:minorTickMark val="none"/>
        <c:tickLblPos val="nextTo"/>
        <c:crossAx val="228555792"/>
        <c:crosses val="autoZero"/>
        <c:auto val="1"/>
        <c:lblAlgn val="ctr"/>
        <c:lblOffset val="100"/>
        <c:noMultiLvlLbl val="0"/>
      </c:catAx>
      <c:valAx>
        <c:axId val="228555792"/>
        <c:scaling>
          <c:orientation val="minMax"/>
        </c:scaling>
        <c:delete val="0"/>
        <c:axPos val="l"/>
        <c:majorGridlines/>
        <c:title>
          <c:tx>
            <c:rich>
              <a:bodyPr/>
              <a:lstStyle/>
              <a:p>
                <a:pPr>
                  <a:defRPr/>
                </a:pPr>
                <a:r>
                  <a:rPr lang="en-US" dirty="0">
                    <a:latin typeface="Arial"/>
                  </a:rPr>
                  <a:t>Rate</a:t>
                </a:r>
              </a:p>
            </c:rich>
          </c:tx>
          <c:layout/>
          <c:overlay val="0"/>
        </c:title>
        <c:numFmt formatCode="General" sourceLinked="1"/>
        <c:majorTickMark val="out"/>
        <c:minorTickMark val="none"/>
        <c:tickLblPos val="nextTo"/>
        <c:crossAx val="22855696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dirty="0">
                <a:latin typeface="Arial"/>
              </a:rPr>
              <a:t>Birth</a:t>
            </a:r>
            <a:r>
              <a:rPr lang="en-GB" baseline="0" dirty="0">
                <a:latin typeface="Arial"/>
              </a:rPr>
              <a:t> rates of a </a:t>
            </a:r>
            <a:r>
              <a:rPr lang="en-GB" baseline="0" dirty="0" smtClean="0">
                <a:latin typeface="Arial"/>
              </a:rPr>
              <a:t>sample </a:t>
            </a:r>
            <a:r>
              <a:rPr lang="en-GB" baseline="0" dirty="0">
                <a:latin typeface="Arial"/>
              </a:rPr>
              <a:t>of American </a:t>
            </a:r>
            <a:r>
              <a:rPr lang="en-GB" baseline="0" dirty="0" smtClean="0">
                <a:latin typeface="Arial"/>
              </a:rPr>
              <a:t>countries </a:t>
            </a:r>
            <a:endParaRPr lang="en-GB" dirty="0">
              <a:latin typeface="Arial"/>
            </a:endParaRPr>
          </a:p>
        </c:rich>
      </c:tx>
      <c:layout>
        <c:manualLayout>
          <c:xMode val="edge"/>
          <c:yMode val="edge"/>
          <c:x val="0.232912778263828"/>
          <c:y val="5.78231447381072E-2"/>
        </c:manualLayout>
      </c:layout>
      <c:overlay val="0"/>
    </c:title>
    <c:autoTitleDeleted val="0"/>
    <c:plotArea>
      <c:layout/>
      <c:barChart>
        <c:barDir val="col"/>
        <c:grouping val="stacked"/>
        <c:varyColors val="0"/>
        <c:ser>
          <c:idx val="0"/>
          <c:order val="0"/>
          <c:tx>
            <c:v>Deaths</c:v>
          </c:tx>
          <c:invertIfNegative val="0"/>
          <c:cat>
            <c:strRef>
              <c:f>Sheet1!$A$14:$A$23</c:f>
              <c:strCache>
                <c:ptCount val="10"/>
                <c:pt idx="0">
                  <c:v>Canada</c:v>
                </c:pt>
                <c:pt idx="1">
                  <c:v>El Salvador</c:v>
                </c:pt>
                <c:pt idx="2">
                  <c:v>Nicaragua</c:v>
                </c:pt>
                <c:pt idx="3">
                  <c:v>Barbados</c:v>
                </c:pt>
                <c:pt idx="4">
                  <c:v>Dominican Rep</c:v>
                </c:pt>
                <c:pt idx="5">
                  <c:v>Jamacia</c:v>
                </c:pt>
                <c:pt idx="6">
                  <c:v>St Lucia</c:v>
                </c:pt>
                <c:pt idx="7">
                  <c:v>Bolivia</c:v>
                </c:pt>
                <c:pt idx="8">
                  <c:v>Ecuador</c:v>
                </c:pt>
                <c:pt idx="9">
                  <c:v>Peru</c:v>
                </c:pt>
              </c:strCache>
            </c:strRef>
          </c:cat>
          <c:val>
            <c:numRef>
              <c:f>Sheet1!$D$14:$D$23</c:f>
              <c:numCache>
                <c:formatCode>General</c:formatCode>
                <c:ptCount val="10"/>
                <c:pt idx="0">
                  <c:v>7</c:v>
                </c:pt>
                <c:pt idx="1">
                  <c:v>7</c:v>
                </c:pt>
                <c:pt idx="2">
                  <c:v>5</c:v>
                </c:pt>
                <c:pt idx="3">
                  <c:v>8</c:v>
                </c:pt>
                <c:pt idx="4">
                  <c:v>6</c:v>
                </c:pt>
                <c:pt idx="5">
                  <c:v>7</c:v>
                </c:pt>
                <c:pt idx="6">
                  <c:v>8</c:v>
                </c:pt>
                <c:pt idx="7">
                  <c:v>7</c:v>
                </c:pt>
                <c:pt idx="8">
                  <c:v>5</c:v>
                </c:pt>
                <c:pt idx="9">
                  <c:v>5</c:v>
                </c:pt>
              </c:numCache>
            </c:numRef>
          </c:val>
        </c:ser>
        <c:ser>
          <c:idx val="1"/>
          <c:order val="1"/>
          <c:tx>
            <c:v>???</c:v>
          </c:tx>
          <c:invertIfNegative val="0"/>
          <c:cat>
            <c:strRef>
              <c:f>Sheet1!$A$14:$A$23</c:f>
              <c:strCache>
                <c:ptCount val="10"/>
                <c:pt idx="0">
                  <c:v>Canada</c:v>
                </c:pt>
                <c:pt idx="1">
                  <c:v>El Salvador</c:v>
                </c:pt>
                <c:pt idx="2">
                  <c:v>Nicaragua</c:v>
                </c:pt>
                <c:pt idx="3">
                  <c:v>Barbados</c:v>
                </c:pt>
                <c:pt idx="4">
                  <c:v>Dominican Rep</c:v>
                </c:pt>
                <c:pt idx="5">
                  <c:v>Jamacia</c:v>
                </c:pt>
                <c:pt idx="6">
                  <c:v>St Lucia</c:v>
                </c:pt>
                <c:pt idx="7">
                  <c:v>Bolivia</c:v>
                </c:pt>
                <c:pt idx="8">
                  <c:v>Ecuador</c:v>
                </c:pt>
                <c:pt idx="9">
                  <c:v>Peru</c:v>
                </c:pt>
              </c:strCache>
            </c:strRef>
          </c:cat>
          <c:val>
            <c:numRef>
              <c:f>Sheet1!$E$14:$E$23</c:f>
              <c:numCache>
                <c:formatCode>General</c:formatCode>
                <c:ptCount val="10"/>
                <c:pt idx="0">
                  <c:v>4</c:v>
                </c:pt>
                <c:pt idx="1">
                  <c:v>13</c:v>
                </c:pt>
                <c:pt idx="2">
                  <c:v>18</c:v>
                </c:pt>
                <c:pt idx="3">
                  <c:v>4</c:v>
                </c:pt>
                <c:pt idx="4">
                  <c:v>15</c:v>
                </c:pt>
                <c:pt idx="5">
                  <c:v>11</c:v>
                </c:pt>
                <c:pt idx="6">
                  <c:v>5</c:v>
                </c:pt>
                <c:pt idx="7">
                  <c:v>19</c:v>
                </c:pt>
                <c:pt idx="8">
                  <c:v>18</c:v>
                </c:pt>
                <c:pt idx="9">
                  <c:v>15</c:v>
                </c:pt>
              </c:numCache>
            </c:numRef>
          </c:val>
        </c:ser>
        <c:dLbls>
          <c:showLegendKey val="0"/>
          <c:showVal val="0"/>
          <c:showCatName val="0"/>
          <c:showSerName val="0"/>
          <c:showPercent val="0"/>
          <c:showBubbleSize val="0"/>
        </c:dLbls>
        <c:gapWidth val="55"/>
        <c:overlap val="100"/>
        <c:axId val="228563240"/>
        <c:axId val="271416176"/>
      </c:barChart>
      <c:catAx>
        <c:axId val="228563240"/>
        <c:scaling>
          <c:orientation val="minMax"/>
        </c:scaling>
        <c:delete val="0"/>
        <c:axPos val="b"/>
        <c:numFmt formatCode="General" sourceLinked="0"/>
        <c:majorTickMark val="none"/>
        <c:minorTickMark val="none"/>
        <c:tickLblPos val="nextTo"/>
        <c:crossAx val="271416176"/>
        <c:crosses val="autoZero"/>
        <c:auto val="1"/>
        <c:lblAlgn val="ctr"/>
        <c:lblOffset val="100"/>
        <c:noMultiLvlLbl val="0"/>
      </c:catAx>
      <c:valAx>
        <c:axId val="271416176"/>
        <c:scaling>
          <c:orientation val="minMax"/>
        </c:scaling>
        <c:delete val="0"/>
        <c:axPos val="l"/>
        <c:majorGridlines/>
        <c:numFmt formatCode="General" sourceLinked="1"/>
        <c:majorTickMark val="none"/>
        <c:minorTickMark val="none"/>
        <c:tickLblPos val="nextTo"/>
        <c:crossAx val="228563240"/>
        <c:crosses val="autoZero"/>
        <c:crossBetween val="between"/>
      </c:valAx>
    </c:plotArea>
    <c:legend>
      <c:legendPos val="r"/>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dirty="0">
              <a:latin typeface="Arial"/>
            </a:endParaRPr>
          </a:p>
        </p:txBody>
      </p:sp>
      <p:sp>
        <p:nvSpPr>
          <p:cNvPr id="3" name="Date Placeholder 2"/>
          <p:cNvSpPr>
            <a:spLocks noGrp="1"/>
          </p:cNvSpPr>
          <p:nvPr>
            <p:ph type="dt" sz="quarter" idx="1"/>
          </p:nvPr>
        </p:nvSpPr>
        <p:spPr>
          <a:xfrm>
            <a:off x="3850836" y="0"/>
            <a:ext cx="2945659" cy="496332"/>
          </a:xfrm>
          <a:prstGeom prst="rect">
            <a:avLst/>
          </a:prstGeom>
        </p:spPr>
        <p:txBody>
          <a:bodyPr vert="horz" lIns="91440" tIns="45720" rIns="91440" bIns="45720" rtlCol="0"/>
          <a:lstStyle>
            <a:lvl1pPr algn="r">
              <a:defRPr sz="1200"/>
            </a:lvl1pPr>
          </a:lstStyle>
          <a:p>
            <a:fld id="{87BAE2F0-A127-F544-9CDA-BBA1FFD5D1DA}" type="datetimeFigureOut">
              <a:rPr lang="en-US" smtClean="0">
                <a:latin typeface="Arial"/>
              </a:rPr>
              <a:pPr/>
              <a:t>3/31/2015</a:t>
            </a:fld>
            <a:endParaRPr lang="en-US" dirty="0">
              <a:latin typeface="Arial"/>
            </a:endParaRPr>
          </a:p>
        </p:txBody>
      </p:sp>
      <p:sp>
        <p:nvSpPr>
          <p:cNvPr id="4" name="Footer Placeholder 3"/>
          <p:cNvSpPr>
            <a:spLocks noGrp="1"/>
          </p:cNvSpPr>
          <p:nvPr>
            <p:ph type="ftr" sz="quarter" idx="2"/>
          </p:nvPr>
        </p:nvSpPr>
        <p:spPr>
          <a:xfrm>
            <a:off x="0" y="9428009"/>
            <a:ext cx="2945659" cy="496332"/>
          </a:xfrm>
          <a:prstGeom prst="rect">
            <a:avLst/>
          </a:prstGeom>
        </p:spPr>
        <p:txBody>
          <a:bodyPr vert="horz" lIns="91440" tIns="45720" rIns="91440" bIns="45720" rtlCol="0" anchor="b"/>
          <a:lstStyle>
            <a:lvl1pPr algn="l">
              <a:defRPr sz="1200"/>
            </a:lvl1pPr>
          </a:lstStyle>
          <a:p>
            <a:endParaRPr lang="en-US" dirty="0">
              <a:latin typeface="Arial"/>
            </a:endParaRPr>
          </a:p>
        </p:txBody>
      </p:sp>
      <p:sp>
        <p:nvSpPr>
          <p:cNvPr id="5" name="Slide Number Placeholder 4"/>
          <p:cNvSpPr>
            <a:spLocks noGrp="1"/>
          </p:cNvSpPr>
          <p:nvPr>
            <p:ph type="sldNum" sz="quarter" idx="3"/>
          </p:nvPr>
        </p:nvSpPr>
        <p:spPr>
          <a:xfrm>
            <a:off x="3850836" y="9428009"/>
            <a:ext cx="2945659" cy="496332"/>
          </a:xfrm>
          <a:prstGeom prst="rect">
            <a:avLst/>
          </a:prstGeom>
        </p:spPr>
        <p:txBody>
          <a:bodyPr vert="horz" lIns="91440" tIns="45720" rIns="91440" bIns="45720" rtlCol="0" anchor="b"/>
          <a:lstStyle>
            <a:lvl1pPr algn="r">
              <a:defRPr sz="1200"/>
            </a:lvl1pPr>
          </a:lstStyle>
          <a:p>
            <a:fld id="{BA2D00B0-13D6-C244-B837-BAE28362CB36}" type="slidenum">
              <a:rPr lang="en-US" smtClean="0">
                <a:latin typeface="Arial"/>
              </a:rPr>
              <a:pPr/>
              <a:t>‹#›</a:t>
            </a:fld>
            <a:endParaRPr lang="en-US" dirty="0">
              <a:latin typeface="Arial"/>
            </a:endParaRPr>
          </a:p>
        </p:txBody>
      </p:sp>
    </p:spTree>
    <p:extLst>
      <p:ext uri="{BB962C8B-B14F-4D97-AF65-F5344CB8AC3E}">
        <p14:creationId xmlns:p14="http://schemas.microsoft.com/office/powerpoint/2010/main" val="2431397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a:defRPr>
            </a:lvl1pPr>
          </a:lstStyle>
          <a:p>
            <a:endParaRPr lang="en-US" dirty="0"/>
          </a:p>
        </p:txBody>
      </p:sp>
      <p:sp>
        <p:nvSpPr>
          <p:cNvPr id="3" name="Date Placeholder 2"/>
          <p:cNvSpPr>
            <a:spLocks noGrp="1"/>
          </p:cNvSpPr>
          <p:nvPr>
            <p:ph type="dt" idx="1"/>
          </p:nvPr>
        </p:nvSpPr>
        <p:spPr>
          <a:xfrm>
            <a:off x="3850836" y="0"/>
            <a:ext cx="2945659" cy="496332"/>
          </a:xfrm>
          <a:prstGeom prst="rect">
            <a:avLst/>
          </a:prstGeom>
        </p:spPr>
        <p:txBody>
          <a:bodyPr vert="horz" lIns="91440" tIns="45720" rIns="91440" bIns="45720" rtlCol="0"/>
          <a:lstStyle>
            <a:lvl1pPr algn="r">
              <a:defRPr sz="1200">
                <a:latin typeface="Arial"/>
              </a:defRPr>
            </a:lvl1pPr>
          </a:lstStyle>
          <a:p>
            <a:fld id="{C1AF1874-1435-A54D-816A-4A2F5B046569}" type="datetimeFigureOut">
              <a:rPr lang="en-US" smtClean="0"/>
              <a:pPr/>
              <a:t>3/31/2015</a:t>
            </a:fld>
            <a:endParaRPr lang="en-US" dirty="0"/>
          </a:p>
        </p:txBody>
      </p:sp>
      <p:sp>
        <p:nvSpPr>
          <p:cNvPr id="4" name="Slide Image Placeholder 3"/>
          <p:cNvSpPr>
            <a:spLocks noGrp="1" noRot="1" noChangeAspect="1"/>
          </p:cNvSpPr>
          <p:nvPr>
            <p:ph type="sldImg" idx="2"/>
          </p:nvPr>
        </p:nvSpPr>
        <p:spPr>
          <a:xfrm>
            <a:off x="768350" y="744538"/>
            <a:ext cx="5260975" cy="37226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6" name="Footer Placeholder 5"/>
          <p:cNvSpPr>
            <a:spLocks noGrp="1"/>
          </p:cNvSpPr>
          <p:nvPr>
            <p:ph type="ftr" sz="quarter" idx="4"/>
          </p:nvPr>
        </p:nvSpPr>
        <p:spPr>
          <a:xfrm>
            <a:off x="0" y="9428009"/>
            <a:ext cx="2945659" cy="496332"/>
          </a:xfrm>
          <a:prstGeom prst="rect">
            <a:avLst/>
          </a:prstGeom>
        </p:spPr>
        <p:txBody>
          <a:bodyPr vert="horz" lIns="91440" tIns="45720" rIns="91440" bIns="45720" rtlCol="0" anchor="b"/>
          <a:lstStyle>
            <a:lvl1pPr algn="l">
              <a:defRPr sz="1200">
                <a:latin typeface="Arial"/>
              </a:defRPr>
            </a:lvl1pPr>
          </a:lstStyle>
          <a:p>
            <a:endParaRPr lang="en-US" dirty="0"/>
          </a:p>
        </p:txBody>
      </p:sp>
      <p:sp>
        <p:nvSpPr>
          <p:cNvPr id="7" name="Slide Number Placeholder 6"/>
          <p:cNvSpPr>
            <a:spLocks noGrp="1"/>
          </p:cNvSpPr>
          <p:nvPr>
            <p:ph type="sldNum" sz="quarter" idx="5"/>
          </p:nvPr>
        </p:nvSpPr>
        <p:spPr>
          <a:xfrm>
            <a:off x="3850836" y="9428009"/>
            <a:ext cx="2945659" cy="496332"/>
          </a:xfrm>
          <a:prstGeom prst="rect">
            <a:avLst/>
          </a:prstGeom>
        </p:spPr>
        <p:txBody>
          <a:bodyPr vert="horz" lIns="91440" tIns="45720" rIns="91440" bIns="45720" rtlCol="0" anchor="b"/>
          <a:lstStyle>
            <a:lvl1pPr algn="r">
              <a:defRPr sz="1200">
                <a:latin typeface="Arial"/>
              </a:defRPr>
            </a:lvl1pPr>
          </a:lstStyle>
          <a:p>
            <a:fld id="{B94B35B6-0E3F-6C48-B35A-C7A4364DB6E9}" type="slidenum">
              <a:rPr lang="en-US" smtClean="0"/>
              <a:pPr/>
              <a:t>‹#›</a:t>
            </a:fld>
            <a:endParaRPr lang="en-US" dirty="0"/>
          </a:p>
        </p:txBody>
      </p:sp>
    </p:spTree>
    <p:extLst>
      <p:ext uri="{BB962C8B-B14F-4D97-AF65-F5344CB8AC3E}">
        <p14:creationId xmlns:p14="http://schemas.microsoft.com/office/powerpoint/2010/main" val="2503945705"/>
      </p:ext>
    </p:extLst>
  </p:cSld>
  <p:clrMap bg1="lt1" tx1="dk1" bg2="lt2" tx2="dk2" accent1="accent1" accent2="accent2" accent3="accent3" accent4="accent4" accent5="accent5" accent6="accent6" hlink="hlink" folHlink="folHlink"/>
  <p:hf hdr="0" ftr="0" dt="0"/>
  <p:notesStyle>
    <a:lvl1pPr marL="0" algn="l" defTabSz="521373" rtl="0" eaLnBrk="1" latinLnBrk="0" hangingPunct="1">
      <a:defRPr sz="1400" kern="1200">
        <a:solidFill>
          <a:schemeClr val="tx1"/>
        </a:solidFill>
        <a:latin typeface="Arial"/>
        <a:ea typeface="+mn-ea"/>
        <a:cs typeface="+mn-cs"/>
      </a:defRPr>
    </a:lvl1pPr>
    <a:lvl2pPr marL="521373" algn="l" defTabSz="521373" rtl="0" eaLnBrk="1" latinLnBrk="0" hangingPunct="1">
      <a:defRPr sz="1400" kern="1200">
        <a:solidFill>
          <a:schemeClr val="tx1"/>
        </a:solidFill>
        <a:latin typeface="Arial"/>
        <a:ea typeface="+mn-ea"/>
        <a:cs typeface="+mn-cs"/>
      </a:defRPr>
    </a:lvl2pPr>
    <a:lvl3pPr marL="1042744" algn="l" defTabSz="521373" rtl="0" eaLnBrk="1" latinLnBrk="0" hangingPunct="1">
      <a:defRPr sz="1400" kern="1200">
        <a:solidFill>
          <a:schemeClr val="tx1"/>
        </a:solidFill>
        <a:latin typeface="Arial"/>
        <a:ea typeface="+mn-ea"/>
        <a:cs typeface="+mn-cs"/>
      </a:defRPr>
    </a:lvl3pPr>
    <a:lvl4pPr marL="1564117" algn="l" defTabSz="521373" rtl="0" eaLnBrk="1" latinLnBrk="0" hangingPunct="1">
      <a:defRPr sz="1400" kern="1200">
        <a:solidFill>
          <a:schemeClr val="tx1"/>
        </a:solidFill>
        <a:latin typeface="Arial"/>
        <a:ea typeface="+mn-ea"/>
        <a:cs typeface="+mn-cs"/>
      </a:defRPr>
    </a:lvl4pPr>
    <a:lvl5pPr marL="2085489" algn="l" defTabSz="521373" rtl="0" eaLnBrk="1" latinLnBrk="0" hangingPunct="1">
      <a:defRPr sz="1400" kern="1200">
        <a:solidFill>
          <a:schemeClr val="tx1"/>
        </a:solidFill>
        <a:latin typeface="Arial"/>
        <a:ea typeface="+mn-ea"/>
        <a:cs typeface="+mn-cs"/>
      </a:defRPr>
    </a:lvl5pPr>
    <a:lvl6pPr marL="2606860" algn="l" defTabSz="521373" rtl="0" eaLnBrk="1" latinLnBrk="0" hangingPunct="1">
      <a:defRPr sz="1400" kern="1200">
        <a:solidFill>
          <a:schemeClr val="tx1"/>
        </a:solidFill>
        <a:latin typeface="+mn-lt"/>
        <a:ea typeface="+mn-ea"/>
        <a:cs typeface="+mn-cs"/>
      </a:defRPr>
    </a:lvl6pPr>
    <a:lvl7pPr marL="3128233" algn="l" defTabSz="521373" rtl="0" eaLnBrk="1" latinLnBrk="0" hangingPunct="1">
      <a:defRPr sz="1400" kern="1200">
        <a:solidFill>
          <a:schemeClr val="tx1"/>
        </a:solidFill>
        <a:latin typeface="+mn-lt"/>
        <a:ea typeface="+mn-ea"/>
        <a:cs typeface="+mn-cs"/>
      </a:defRPr>
    </a:lvl7pPr>
    <a:lvl8pPr marL="3649605" algn="l" defTabSz="521373" rtl="0" eaLnBrk="1" latinLnBrk="0" hangingPunct="1">
      <a:defRPr sz="1400" kern="1200">
        <a:solidFill>
          <a:schemeClr val="tx1"/>
        </a:solidFill>
        <a:latin typeface="+mn-lt"/>
        <a:ea typeface="+mn-ea"/>
        <a:cs typeface="+mn-cs"/>
      </a:defRPr>
    </a:lvl8pPr>
    <a:lvl9pPr marL="4170977" algn="l" defTabSz="521373"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Start by reminding the students that this is the third in a series of data handling lessons using the context of world population data.</a:t>
            </a:r>
          </a:p>
          <a:p>
            <a:r>
              <a:rPr lang="en-GB" dirty="0" smtClean="0"/>
              <a:t>Review any homework, and then remind students that the last lesson looked at sampling. In this lesson, we are going to look at some ways of representing our samples using statistical diagrams.</a:t>
            </a:r>
          </a:p>
          <a:p>
            <a:r>
              <a:rPr lang="en-GB" dirty="0" smtClean="0"/>
              <a:t>Show the chart on the slide, and ask students to identify key features</a:t>
            </a:r>
            <a:r>
              <a:rPr lang="en-GB" baseline="0" dirty="0" smtClean="0"/>
              <a:t> </a:t>
            </a:r>
            <a:r>
              <a:rPr lang="en-GB" dirty="0" smtClean="0"/>
              <a:t>e.g. the gaps between countries on</a:t>
            </a:r>
            <a:r>
              <a:rPr lang="en-GB" baseline="0" dirty="0" smtClean="0"/>
              <a:t> the horizontal axis, because we are dealing with discrete (categorical) data.</a:t>
            </a:r>
          </a:p>
          <a:p>
            <a:r>
              <a:rPr lang="en-GB" baseline="0" dirty="0" smtClean="0"/>
              <a:t>Then ask the question given at  the bottom of the slide. Students should clearly see that for the countries in this sample, death rates match or exceed birth rates. Without any net immigration, we would expect the population of this sample to decrease over time.</a:t>
            </a:r>
            <a:endParaRPr lang="en-GB" dirty="0"/>
          </a:p>
        </p:txBody>
      </p:sp>
      <p:sp>
        <p:nvSpPr>
          <p:cNvPr id="4" name="Slide Number Placeholder 3"/>
          <p:cNvSpPr>
            <a:spLocks noGrp="1"/>
          </p:cNvSpPr>
          <p:nvPr>
            <p:ph type="sldNum" sz="quarter" idx="10"/>
          </p:nvPr>
        </p:nvSpPr>
        <p:spPr/>
        <p:txBody>
          <a:bodyPr/>
          <a:lstStyle/>
          <a:p>
            <a:fld id="{B94B35B6-0E3F-6C48-B35A-C7A4364DB6E9}" type="slidenum">
              <a:rPr lang="en-US" smtClean="0"/>
              <a:pPr/>
              <a:t>2</a:t>
            </a:fld>
            <a:endParaRPr lang="en-US" dirty="0"/>
          </a:p>
        </p:txBody>
      </p:sp>
    </p:spTree>
    <p:extLst>
      <p:ext uri="{BB962C8B-B14F-4D97-AF65-F5344CB8AC3E}">
        <p14:creationId xmlns:p14="http://schemas.microsoft.com/office/powerpoint/2010/main" val="3767168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Now ask students to draw a similar chart for the sample of African countries that they selected in the previous lesson.</a:t>
            </a:r>
          </a:p>
          <a:p>
            <a:r>
              <a:rPr lang="en-GB" dirty="0" smtClean="0"/>
              <a:t>Note that it is certainly possible to draw this chart by hand – but very time consuming. For the remainder of this lesson, we will assume that students have access to a spreadsheet!</a:t>
            </a:r>
          </a:p>
          <a:p>
            <a:r>
              <a:rPr lang="en-GB" dirty="0" smtClean="0"/>
              <a:t>Once students have drawn their own charts, show them the example on the slide and discuss the differences between this and the previous chart.</a:t>
            </a:r>
          </a:p>
          <a:p>
            <a:r>
              <a:rPr lang="en-GB" dirty="0" smtClean="0"/>
              <a:t>The difference here is clear</a:t>
            </a:r>
            <a:r>
              <a:rPr lang="en-GB" baseline="0" dirty="0" smtClean="0"/>
              <a:t> – in all of the countries shown, the birth rate is much higher than the death rate. It is also interesting to compare the actual numbers between the two charts; for example, look at the African death rates in comparison to the Eastern European ones.</a:t>
            </a:r>
            <a:endParaRPr lang="en-GB" dirty="0"/>
          </a:p>
        </p:txBody>
      </p:sp>
      <p:sp>
        <p:nvSpPr>
          <p:cNvPr id="4" name="Slide Number Placeholder 3"/>
          <p:cNvSpPr>
            <a:spLocks noGrp="1"/>
          </p:cNvSpPr>
          <p:nvPr>
            <p:ph type="sldNum" sz="quarter" idx="10"/>
          </p:nvPr>
        </p:nvSpPr>
        <p:spPr/>
        <p:txBody>
          <a:bodyPr/>
          <a:lstStyle/>
          <a:p>
            <a:fld id="{B94B35B6-0E3F-6C48-B35A-C7A4364DB6E9}" type="slidenum">
              <a:rPr lang="en-US" smtClean="0"/>
              <a:pPr/>
              <a:t>3</a:t>
            </a:fld>
            <a:endParaRPr lang="en-US" dirty="0"/>
          </a:p>
        </p:txBody>
      </p:sp>
    </p:spTree>
    <p:extLst>
      <p:ext uri="{BB962C8B-B14F-4D97-AF65-F5344CB8AC3E}">
        <p14:creationId xmlns:p14="http://schemas.microsoft.com/office/powerpoint/2010/main" val="3118880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Now ask students to draw a stacked bar chart like the one shown, for their own sample of American countries.</a:t>
            </a:r>
          </a:p>
          <a:p>
            <a:r>
              <a:rPr lang="en-GB" dirty="0" smtClean="0"/>
              <a:t>In this chart, each total bar represents the birth rate, the blue bar is the death rate and the red region represents</a:t>
            </a:r>
            <a:r>
              <a:rPr lang="en-GB" i="1" dirty="0" smtClean="0"/>
              <a:t> the excess of births over deaths.</a:t>
            </a:r>
            <a:endParaRPr lang="en-GB" i="0" dirty="0" smtClean="0"/>
          </a:p>
          <a:p>
            <a:r>
              <a:rPr lang="en-GB" i="0" dirty="0" smtClean="0"/>
              <a:t>Note that students may need to do some simple spreadsheet calculations in order to find the correct values to plot here.</a:t>
            </a:r>
            <a:endParaRPr lang="en-GB" i="0" dirty="0"/>
          </a:p>
        </p:txBody>
      </p:sp>
      <p:sp>
        <p:nvSpPr>
          <p:cNvPr id="4" name="Slide Number Placeholder 3"/>
          <p:cNvSpPr>
            <a:spLocks noGrp="1"/>
          </p:cNvSpPr>
          <p:nvPr>
            <p:ph type="sldNum" sz="quarter" idx="10"/>
          </p:nvPr>
        </p:nvSpPr>
        <p:spPr/>
        <p:txBody>
          <a:bodyPr/>
          <a:lstStyle/>
          <a:p>
            <a:fld id="{B94B35B6-0E3F-6C48-B35A-C7A4364DB6E9}" type="slidenum">
              <a:rPr lang="en-US" smtClean="0"/>
              <a:pPr/>
              <a:t>4</a:t>
            </a:fld>
            <a:endParaRPr lang="en-US" dirty="0"/>
          </a:p>
        </p:txBody>
      </p:sp>
    </p:spTree>
    <p:extLst>
      <p:ext uri="{BB962C8B-B14F-4D97-AF65-F5344CB8AC3E}">
        <p14:creationId xmlns:p14="http://schemas.microsoft.com/office/powerpoint/2010/main" val="1307207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Introduce the idea of the sample mean as another way of comparing the values in a sample.</a:t>
            </a:r>
          </a:p>
          <a:p>
            <a:pPr marL="171450" indent="-171450">
              <a:buFont typeface="Arial"/>
              <a:buChar char="•"/>
            </a:pPr>
            <a:r>
              <a:rPr lang="en-GB" dirty="0" smtClean="0"/>
              <a:t>Ask students to calculate the sample means of the birth and death rates for each continent’s sample.</a:t>
            </a:r>
          </a:p>
          <a:p>
            <a:pPr marL="171450" indent="-171450">
              <a:buFont typeface="Arial"/>
              <a:buChar char="•"/>
            </a:pPr>
            <a:r>
              <a:rPr lang="en-GB" dirty="0" smtClean="0"/>
              <a:t>For students working in pairs, one could calculate the death rates and the other the birth rates.</a:t>
            </a:r>
            <a:endParaRPr lang="en-GB" dirty="0"/>
          </a:p>
        </p:txBody>
      </p:sp>
      <p:sp>
        <p:nvSpPr>
          <p:cNvPr id="4" name="Slide Number Placeholder 3"/>
          <p:cNvSpPr>
            <a:spLocks noGrp="1"/>
          </p:cNvSpPr>
          <p:nvPr>
            <p:ph type="sldNum" sz="quarter" idx="10"/>
          </p:nvPr>
        </p:nvSpPr>
        <p:spPr/>
        <p:txBody>
          <a:bodyPr/>
          <a:lstStyle/>
          <a:p>
            <a:fld id="{B94B35B6-0E3F-6C48-B35A-C7A4364DB6E9}" type="slidenum">
              <a:rPr lang="en-US" smtClean="0"/>
              <a:pPr/>
              <a:t>5</a:t>
            </a:fld>
            <a:endParaRPr lang="en-US" dirty="0"/>
          </a:p>
        </p:txBody>
      </p:sp>
    </p:spTree>
    <p:extLst>
      <p:ext uri="{BB962C8B-B14F-4D97-AF65-F5344CB8AC3E}">
        <p14:creationId xmlns:p14="http://schemas.microsoft.com/office/powerpoint/2010/main" val="82345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Here the population mean is the</a:t>
            </a:r>
            <a:r>
              <a:rPr lang="en-GB" baseline="0" dirty="0" smtClean="0"/>
              <a:t> actual mean of the birth rates for all of the countries in Europe. Students will need to go back to the original data to find this. Notice that the summary figures in the data sheet are weighted averages, so do not agree precisely to the sample mean calculated here. You may wish to use the population figures from the data sheet to go through an exercise of calculating a weighted mean instead.</a:t>
            </a:r>
            <a:endParaRPr lang="en-GB" dirty="0"/>
          </a:p>
        </p:txBody>
      </p:sp>
      <p:sp>
        <p:nvSpPr>
          <p:cNvPr id="4" name="Slide Number Placeholder 3"/>
          <p:cNvSpPr>
            <a:spLocks noGrp="1"/>
          </p:cNvSpPr>
          <p:nvPr>
            <p:ph type="sldNum" sz="quarter" idx="10"/>
          </p:nvPr>
        </p:nvSpPr>
        <p:spPr/>
        <p:txBody>
          <a:bodyPr/>
          <a:lstStyle/>
          <a:p>
            <a:fld id="{B94B35B6-0E3F-6C48-B35A-C7A4364DB6E9}" type="slidenum">
              <a:rPr lang="en-US" smtClean="0"/>
              <a:pPr/>
              <a:t>6</a:t>
            </a:fld>
            <a:endParaRPr lang="en-US" dirty="0"/>
          </a:p>
        </p:txBody>
      </p:sp>
    </p:spTree>
    <p:extLst>
      <p:ext uri="{BB962C8B-B14F-4D97-AF65-F5344CB8AC3E}">
        <p14:creationId xmlns:p14="http://schemas.microsoft.com/office/powerpoint/2010/main" val="41844041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Show students this ‘radar chart’, which plots the summary values for birth and death</a:t>
            </a:r>
            <a:r>
              <a:rPr lang="en-GB" baseline="0" dirty="0" smtClean="0"/>
              <a:t> rates from the original data sheet. Now ask them to produce a similar chart for their samples for each region. Then ask students to compare their chart with the one shown – how good a job do their samples do of representing the true picture?</a:t>
            </a:r>
            <a:endParaRPr lang="en-GB" dirty="0"/>
          </a:p>
        </p:txBody>
      </p:sp>
      <p:sp>
        <p:nvSpPr>
          <p:cNvPr id="4" name="Slide Number Placeholder 3"/>
          <p:cNvSpPr>
            <a:spLocks noGrp="1"/>
          </p:cNvSpPr>
          <p:nvPr>
            <p:ph type="sldNum" sz="quarter" idx="10"/>
          </p:nvPr>
        </p:nvSpPr>
        <p:spPr/>
        <p:txBody>
          <a:bodyPr/>
          <a:lstStyle/>
          <a:p>
            <a:fld id="{B94B35B6-0E3F-6C48-B35A-C7A4364DB6E9}" type="slidenum">
              <a:rPr lang="en-US" smtClean="0"/>
              <a:pPr/>
              <a:t>7</a:t>
            </a:fld>
            <a:endParaRPr lang="en-US" dirty="0"/>
          </a:p>
        </p:txBody>
      </p:sp>
    </p:spTree>
    <p:extLst>
      <p:ext uri="{BB962C8B-B14F-4D97-AF65-F5344CB8AC3E}">
        <p14:creationId xmlns:p14="http://schemas.microsoft.com/office/powerpoint/2010/main" val="18079572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If time permits, ask students to select another selection</a:t>
            </a:r>
            <a:r>
              <a:rPr lang="en-GB" baseline="0" dirty="0" smtClean="0"/>
              <a:t> of data that could usefully be represented on a radar chart. This slide shows one possibility; the resulting chart is shown on the next page.</a:t>
            </a:r>
            <a:endParaRPr lang="en-GB" dirty="0"/>
          </a:p>
        </p:txBody>
      </p:sp>
      <p:sp>
        <p:nvSpPr>
          <p:cNvPr id="4" name="Slide Number Placeholder 3"/>
          <p:cNvSpPr>
            <a:spLocks noGrp="1"/>
          </p:cNvSpPr>
          <p:nvPr>
            <p:ph type="sldNum" sz="quarter" idx="10"/>
          </p:nvPr>
        </p:nvSpPr>
        <p:spPr/>
        <p:txBody>
          <a:bodyPr/>
          <a:lstStyle/>
          <a:p>
            <a:fld id="{B94B35B6-0E3F-6C48-B35A-C7A4364DB6E9}" type="slidenum">
              <a:rPr lang="en-US" smtClean="0"/>
              <a:pPr/>
              <a:t>8</a:t>
            </a:fld>
            <a:endParaRPr lang="en-US" dirty="0"/>
          </a:p>
        </p:txBody>
      </p:sp>
    </p:spTree>
    <p:extLst>
      <p:ext uri="{BB962C8B-B14F-4D97-AF65-F5344CB8AC3E}">
        <p14:creationId xmlns:p14="http://schemas.microsoft.com/office/powerpoint/2010/main" val="18933349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Finish by reviewing the key points from this lesson; we have used charts and calculations to summarise data and to check the validity of our sampling methods. For homework, students could explore other</a:t>
            </a:r>
            <a:r>
              <a:rPr lang="en-GB" baseline="0" dirty="0" smtClean="0"/>
              <a:t> forms of representation – including perhaps the interactive formats available at Gap Minder.</a:t>
            </a:r>
            <a:endParaRPr lang="en-GB" dirty="0"/>
          </a:p>
        </p:txBody>
      </p:sp>
      <p:sp>
        <p:nvSpPr>
          <p:cNvPr id="4" name="Slide Number Placeholder 3"/>
          <p:cNvSpPr>
            <a:spLocks noGrp="1"/>
          </p:cNvSpPr>
          <p:nvPr>
            <p:ph type="sldNum" sz="quarter" idx="10"/>
          </p:nvPr>
        </p:nvSpPr>
        <p:spPr/>
        <p:txBody>
          <a:bodyPr/>
          <a:lstStyle/>
          <a:p>
            <a:fld id="{B94B35B6-0E3F-6C48-B35A-C7A4364DB6E9}" type="slidenum">
              <a:rPr lang="en-US" smtClean="0"/>
              <a:pPr/>
              <a:t>9</a:t>
            </a:fld>
            <a:endParaRPr lang="en-US" dirty="0"/>
          </a:p>
        </p:txBody>
      </p:sp>
    </p:spTree>
    <p:extLst>
      <p:ext uri="{BB962C8B-B14F-4D97-AF65-F5344CB8AC3E}">
        <p14:creationId xmlns:p14="http://schemas.microsoft.com/office/powerpoint/2010/main" val="35615373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4FBCBF"/>
        </a:solidFill>
        <a:effectLst/>
      </p:bgPr>
    </p:bg>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1686720" y="2181226"/>
            <a:ext cx="7315200" cy="1629000"/>
          </a:xfrm>
          <a:prstGeom prst="rect">
            <a:avLst/>
          </a:prstGeom>
        </p:spPr>
        <p:txBody>
          <a:bodyPr vert="horz" lIns="0" tIns="0" rIns="0" bIns="0" anchor="b"/>
          <a:lstStyle>
            <a:lvl1pPr marL="0" marR="0" indent="0" defTabSz="1042744" eaLnBrk="1" fontAlgn="auto" latinLnBrk="0" hangingPunct="1">
              <a:lnSpc>
                <a:spcPct val="100000"/>
              </a:lnSpc>
              <a:spcBef>
                <a:spcPts val="0"/>
              </a:spcBef>
              <a:spcAft>
                <a:spcPts val="0"/>
              </a:spcAft>
              <a:buClrTx/>
              <a:buSzTx/>
              <a:buFontTx/>
              <a:buNone/>
              <a:tabLst/>
              <a:defRPr sz="4800" b="1" i="0" baseline="0">
                <a:solidFill>
                  <a:schemeClr val="bg1"/>
                </a:solidFill>
                <a:latin typeface="Arial"/>
                <a:cs typeface="Arial"/>
              </a:defRPr>
            </a:lvl1pPr>
          </a:lstStyle>
          <a:p>
            <a:pPr lvl="0"/>
            <a:r>
              <a:rPr lang="en-US" dirty="0" err="1" smtClean="0"/>
              <a:t>Powerpoint</a:t>
            </a:r>
            <a:r>
              <a:rPr lang="en-US" dirty="0" smtClean="0"/>
              <a:t> heading</a:t>
            </a:r>
          </a:p>
        </p:txBody>
      </p:sp>
      <p:sp>
        <p:nvSpPr>
          <p:cNvPr id="8" name="Title 7"/>
          <p:cNvSpPr>
            <a:spLocks noGrp="1"/>
          </p:cNvSpPr>
          <p:nvPr>
            <p:ph type="title" hasCustomPrompt="1"/>
          </p:nvPr>
        </p:nvSpPr>
        <p:spPr>
          <a:xfrm>
            <a:off x="1686720" y="3933826"/>
            <a:ext cx="7315200" cy="1260475"/>
          </a:xfrm>
          <a:prstGeom prst="rect">
            <a:avLst/>
          </a:prstGeom>
        </p:spPr>
        <p:txBody>
          <a:bodyPr vert="horz" lIns="0" tIns="0" rIns="0" bIns="0"/>
          <a:lstStyle>
            <a:lvl1pPr>
              <a:defRPr sz="2400">
                <a:latin typeface="Arial"/>
                <a:cs typeface="Arial"/>
              </a:defRPr>
            </a:lvl1pPr>
          </a:lstStyle>
          <a:p>
            <a:r>
              <a:rPr lang="en-GB" dirty="0" smtClean="0"/>
              <a:t>Presenter name</a:t>
            </a:r>
            <a:endParaRPr lang="en-US" dirty="0"/>
          </a:p>
        </p:txBody>
      </p:sp>
      <p:pic>
        <p:nvPicPr>
          <p:cNvPr id="2" name="Picture 1" descr="CoreMaths Logos-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3721" y="364998"/>
            <a:ext cx="3829087" cy="935999"/>
          </a:xfrm>
          <a:prstGeom prst="rect">
            <a:avLst/>
          </a:prstGeom>
        </p:spPr>
      </p:pic>
      <p:pic>
        <p:nvPicPr>
          <p:cNvPr id="9" name="Picture 8" descr="CFBT-Logo with keyline.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848919" y="365126"/>
            <a:ext cx="1296000" cy="581040"/>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4432" y="302865"/>
            <a:ext cx="9619774" cy="1260475"/>
          </a:xfrm>
          <a:prstGeom prst="rect">
            <a:avLst/>
          </a:prstGeom>
        </p:spPr>
        <p:txBody>
          <a:bodyPr lIns="104287" tIns="52144" rIns="104287" bIns="52144"/>
          <a:lstStyle>
            <a:lvl1pPr>
              <a:defRPr>
                <a:latin typeface="Arial"/>
              </a:defRPr>
            </a:lvl1pPr>
          </a:lstStyle>
          <a:p>
            <a:r>
              <a:rPr lang="en-GB" dirty="0" smtClean="0"/>
              <a:t>Click to edit Master title style</a:t>
            </a:r>
            <a:endParaRPr lang="en-GB" dirty="0"/>
          </a:p>
        </p:txBody>
      </p:sp>
      <p:sp>
        <p:nvSpPr>
          <p:cNvPr id="3" name="Content Placeholder 2"/>
          <p:cNvSpPr>
            <a:spLocks noGrp="1"/>
          </p:cNvSpPr>
          <p:nvPr>
            <p:ph idx="1"/>
          </p:nvPr>
        </p:nvSpPr>
        <p:spPr>
          <a:xfrm>
            <a:off x="534432" y="1764666"/>
            <a:ext cx="9619774" cy="4991131"/>
          </a:xfrm>
          <a:prstGeom prst="rect">
            <a:avLst/>
          </a:prstGeom>
        </p:spPr>
        <p:txBody>
          <a:bodyPr lIns="104287" tIns="52144" rIns="104287" bIns="52144"/>
          <a:lstStyle>
            <a:lvl1pPr>
              <a:defRPr>
                <a:latin typeface="Arial"/>
              </a:defRPr>
            </a:lvl1pPr>
            <a:lvl2pPr>
              <a:defRPr>
                <a:latin typeface="Arial"/>
              </a:defRPr>
            </a:lvl2pPr>
            <a:lvl3pPr>
              <a:defRPr>
                <a:latin typeface="Arial"/>
              </a:defRPr>
            </a:lvl3pPr>
            <a:lvl4pPr>
              <a:defRPr>
                <a:latin typeface="Arial"/>
              </a:defRPr>
            </a:lvl4pPr>
            <a:lvl5pPr>
              <a:defRPr>
                <a:latin typeface="Arial"/>
              </a:defRPr>
            </a:lvl5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GB" dirty="0"/>
          </a:p>
        </p:txBody>
      </p:sp>
      <p:sp>
        <p:nvSpPr>
          <p:cNvPr id="4" name="Date Placeholder 3"/>
          <p:cNvSpPr>
            <a:spLocks noGrp="1"/>
          </p:cNvSpPr>
          <p:nvPr>
            <p:ph type="dt" sz="half" idx="10"/>
          </p:nvPr>
        </p:nvSpPr>
        <p:spPr>
          <a:xfrm>
            <a:off x="534432" y="7009642"/>
            <a:ext cx="2494016" cy="402652"/>
          </a:xfrm>
          <a:prstGeom prst="rect">
            <a:avLst/>
          </a:prstGeom>
        </p:spPr>
        <p:txBody>
          <a:bodyPr lIns="104287" tIns="52144" rIns="104287" bIns="52144"/>
          <a:lstStyle>
            <a:lvl1pPr>
              <a:defRPr>
                <a:latin typeface="Arial"/>
              </a:defRPr>
            </a:lvl1pPr>
          </a:lstStyle>
          <a:p>
            <a:endParaRPr lang="en-GB" dirty="0"/>
          </a:p>
        </p:txBody>
      </p:sp>
      <p:sp>
        <p:nvSpPr>
          <p:cNvPr id="5" name="Footer Placeholder 4"/>
          <p:cNvSpPr>
            <a:spLocks noGrp="1"/>
          </p:cNvSpPr>
          <p:nvPr>
            <p:ph type="ftr" sz="quarter" idx="11"/>
          </p:nvPr>
        </p:nvSpPr>
        <p:spPr>
          <a:xfrm>
            <a:off x="3651952" y="7009642"/>
            <a:ext cx="3384735" cy="402652"/>
          </a:xfrm>
          <a:prstGeom prst="rect">
            <a:avLst/>
          </a:prstGeom>
        </p:spPr>
        <p:txBody>
          <a:bodyPr lIns="104287" tIns="52144" rIns="104287" bIns="52144"/>
          <a:lstStyle>
            <a:lvl1pPr>
              <a:defRPr>
                <a:latin typeface="Arial"/>
              </a:defRPr>
            </a:lvl1pPr>
          </a:lstStyle>
          <a:p>
            <a:endParaRPr lang="en-GB" dirty="0"/>
          </a:p>
        </p:txBody>
      </p:sp>
      <p:sp>
        <p:nvSpPr>
          <p:cNvPr id="6" name="Slide Number Placeholder 5"/>
          <p:cNvSpPr>
            <a:spLocks noGrp="1"/>
          </p:cNvSpPr>
          <p:nvPr>
            <p:ph type="sldNum" sz="quarter" idx="12"/>
          </p:nvPr>
        </p:nvSpPr>
        <p:spPr/>
        <p:txBody>
          <a:bodyPr/>
          <a:lstStyle/>
          <a:p>
            <a:fld id="{EBF99BB2-B60F-5842-ACB6-EEE92B77A3DF}" type="slidenum">
              <a:rPr lang="en-GB" smtClean="0"/>
              <a:t>‹#›</a:t>
            </a:fld>
            <a:endParaRPr lang="en-GB"/>
          </a:p>
        </p:txBody>
      </p:sp>
    </p:spTree>
    <p:extLst>
      <p:ext uri="{BB962C8B-B14F-4D97-AF65-F5344CB8AC3E}">
        <p14:creationId xmlns:p14="http://schemas.microsoft.com/office/powerpoint/2010/main" val="3399113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Powerpoint Heading">
    <p:bg>
      <p:bgPr>
        <a:solidFill>
          <a:srgbClr val="4FBCBF"/>
        </a:solidFill>
        <a:effectLst/>
      </p:bgPr>
    </p:bg>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1683250" y="2689013"/>
            <a:ext cx="7402092" cy="714600"/>
          </a:xfrm>
          <a:prstGeom prst="rect">
            <a:avLst/>
          </a:prstGeom>
        </p:spPr>
        <p:txBody>
          <a:bodyPr vert="horz" lIns="0" tIns="0" rIns="0" bIns="0"/>
          <a:lstStyle>
            <a:lvl1pPr marL="0" marR="0" indent="0" defTabSz="1042873" eaLnBrk="1" fontAlgn="auto" latinLnBrk="0" hangingPunct="1">
              <a:lnSpc>
                <a:spcPct val="100000"/>
              </a:lnSpc>
              <a:spcBef>
                <a:spcPts val="0"/>
              </a:spcBef>
              <a:spcAft>
                <a:spcPts val="0"/>
              </a:spcAft>
              <a:buClrTx/>
              <a:buSzTx/>
              <a:buFontTx/>
              <a:buNone/>
              <a:tabLst/>
              <a:defRPr sz="4100" b="1" i="0" baseline="0">
                <a:solidFill>
                  <a:schemeClr val="bg1"/>
                </a:solidFill>
                <a:latin typeface="Verdana"/>
                <a:cs typeface="Verdana"/>
              </a:defRPr>
            </a:lvl1pPr>
          </a:lstStyle>
          <a:p>
            <a:pPr lvl="0"/>
            <a:r>
              <a:rPr lang="en-US" dirty="0" err="1" smtClean="0"/>
              <a:t>Powerpoint</a:t>
            </a:r>
            <a:r>
              <a:rPr lang="en-US" dirty="0" smtClean="0"/>
              <a:t> heading</a:t>
            </a:r>
          </a:p>
          <a:p>
            <a:pPr lvl="0"/>
            <a:endParaRPr lang="en-US" dirty="0" smtClean="0"/>
          </a:p>
          <a:p>
            <a:pPr lvl="0"/>
            <a:r>
              <a:rPr lang="en-US" dirty="0" smtClean="0"/>
              <a:t/>
            </a:r>
            <a:br>
              <a:rPr lang="en-US" dirty="0" smtClean="0"/>
            </a:br>
            <a:endParaRPr lang="en-US" dirty="0" smtClean="0"/>
          </a:p>
        </p:txBody>
      </p:sp>
      <p:pic>
        <p:nvPicPr>
          <p:cNvPr id="5" name="Picture 4" descr="Core Maths Powerpoint Header.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1"/>
            <a:ext cx="10688638" cy="1985248"/>
          </a:xfrm>
          <a:prstGeom prst="rect">
            <a:avLst/>
          </a:prstGeom>
        </p:spPr>
      </p:pic>
      <p:sp>
        <p:nvSpPr>
          <p:cNvPr id="8" name="Title 7"/>
          <p:cNvSpPr>
            <a:spLocks noGrp="1"/>
          </p:cNvSpPr>
          <p:nvPr>
            <p:ph type="title" hasCustomPrompt="1"/>
          </p:nvPr>
        </p:nvSpPr>
        <p:spPr>
          <a:xfrm>
            <a:off x="1683250" y="3533300"/>
            <a:ext cx="7402092" cy="1260475"/>
          </a:xfrm>
          <a:prstGeom prst="rect">
            <a:avLst/>
          </a:prstGeom>
        </p:spPr>
        <p:txBody>
          <a:bodyPr vert="horz" lIns="0" tIns="0" rIns="0" bIns="0"/>
          <a:lstStyle>
            <a:lvl1pPr>
              <a:defRPr sz="2300">
                <a:latin typeface="Verdana"/>
                <a:cs typeface="Verdana"/>
              </a:defRPr>
            </a:lvl1pPr>
          </a:lstStyle>
          <a:p>
            <a:r>
              <a:rPr lang="en-GB" dirty="0" smtClean="0"/>
              <a:t>Presenter name</a:t>
            </a:r>
            <a:endParaRPr lang="en-US" dirty="0"/>
          </a:p>
        </p:txBody>
      </p:sp>
    </p:spTree>
    <p:extLst>
      <p:ext uri="{BB962C8B-B14F-4D97-AF65-F5344CB8AC3E}">
        <p14:creationId xmlns:p14="http://schemas.microsoft.com/office/powerpoint/2010/main" val="2812435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Divider 1">
    <p:bg>
      <p:bgPr>
        <a:solidFill>
          <a:srgbClr val="4FBCBF"/>
        </a:solidFill>
        <a:effectLst/>
      </p:bgPr>
    </p:bg>
    <p:spTree>
      <p:nvGrpSpPr>
        <p:cNvPr id="1" name=""/>
        <p:cNvGrpSpPr/>
        <p:nvPr/>
      </p:nvGrpSpPr>
      <p:grpSpPr>
        <a:xfrm>
          <a:off x="0" y="0"/>
          <a:ext cx="0" cy="0"/>
          <a:chOff x="0" y="0"/>
          <a:chExt cx="0" cy="0"/>
        </a:xfrm>
      </p:grpSpPr>
      <p:pic>
        <p:nvPicPr>
          <p:cNvPr id="8" name="Picture 7" descr="CFBT-Logo with keylin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1619" y="368300"/>
            <a:ext cx="1007862" cy="451859"/>
          </a:xfrm>
          <a:prstGeom prst="rect">
            <a:avLst/>
          </a:prstGeom>
        </p:spPr>
      </p:pic>
      <p:sp>
        <p:nvSpPr>
          <p:cNvPr id="13" name="Text Placeholder 19"/>
          <p:cNvSpPr>
            <a:spLocks noGrp="1"/>
          </p:cNvSpPr>
          <p:nvPr>
            <p:ph type="body" sz="quarter" idx="11" hasCustomPrompt="1"/>
          </p:nvPr>
        </p:nvSpPr>
        <p:spPr>
          <a:xfrm>
            <a:off x="1686720" y="1190625"/>
            <a:ext cx="7315200" cy="588222"/>
          </a:xfrm>
          <a:prstGeom prst="rect">
            <a:avLst/>
          </a:prstGeom>
        </p:spPr>
        <p:txBody>
          <a:bodyPr vert="horz" lIns="0" tIns="0" rIns="0" bIns="0"/>
          <a:lstStyle>
            <a:lvl1pPr algn="l">
              <a:defRPr sz="3000" b="1" i="0" baseline="0">
                <a:solidFill>
                  <a:srgbClr val="000000"/>
                </a:solidFill>
                <a:latin typeface="Arial"/>
                <a:cs typeface="Arial"/>
              </a:defRPr>
            </a:lvl1pPr>
          </a:lstStyle>
          <a:p>
            <a:pPr lvl="0"/>
            <a:r>
              <a:rPr lang="en-US" dirty="0" smtClean="0"/>
              <a:t>Slide title</a:t>
            </a:r>
            <a:endParaRPr lang="en-US" dirty="0"/>
          </a:p>
        </p:txBody>
      </p:sp>
      <p:sp>
        <p:nvSpPr>
          <p:cNvPr id="14" name="Text Placeholder 4"/>
          <p:cNvSpPr>
            <a:spLocks noGrp="1"/>
          </p:cNvSpPr>
          <p:nvPr>
            <p:ph type="body" sz="quarter" idx="12" hasCustomPrompt="1"/>
          </p:nvPr>
        </p:nvSpPr>
        <p:spPr>
          <a:xfrm>
            <a:off x="1686720" y="2028826"/>
            <a:ext cx="7315200" cy="4876800"/>
          </a:xfrm>
          <a:prstGeom prst="rect">
            <a:avLst/>
          </a:prstGeom>
        </p:spPr>
        <p:txBody>
          <a:bodyPr vert="horz" lIns="0" tIns="0" rIns="0" bIns="0"/>
          <a:lstStyle>
            <a:lvl1pPr marL="0" indent="0">
              <a:spcAft>
                <a:spcPts val="1200"/>
              </a:spcAft>
              <a:buClr>
                <a:srgbClr val="4FBCBF"/>
              </a:buClr>
              <a:buSzPct val="125000"/>
              <a:buFont typeface="STIXGeneral-Regular"/>
              <a:buNone/>
              <a:defRPr sz="2500">
                <a:solidFill>
                  <a:schemeClr val="bg1"/>
                </a:solidFill>
                <a:latin typeface="Arial"/>
                <a:cs typeface="Arial"/>
              </a:defRPr>
            </a:lvl1pPr>
            <a:lvl2pPr>
              <a:defRPr sz="2500">
                <a:latin typeface="Verdana"/>
                <a:cs typeface="Verdana"/>
              </a:defRPr>
            </a:lvl2pPr>
            <a:lvl3pPr>
              <a:defRPr sz="2500">
                <a:latin typeface="Verdana"/>
                <a:cs typeface="Verdana"/>
              </a:defRPr>
            </a:lvl3pPr>
            <a:lvl4pPr>
              <a:defRPr sz="2500">
                <a:latin typeface="Verdana"/>
                <a:cs typeface="Verdana"/>
              </a:defRPr>
            </a:lvl4pPr>
            <a:lvl5pPr>
              <a:defRPr sz="2500">
                <a:latin typeface="Verdana"/>
                <a:cs typeface="Verdana"/>
              </a:defRPr>
            </a:lvl5pPr>
          </a:lstStyle>
          <a:p>
            <a:pPr lvl="0"/>
            <a:r>
              <a:rPr lang="en-GB" dirty="0" smtClean="0"/>
              <a:t>Text</a:t>
            </a:r>
          </a:p>
        </p:txBody>
      </p:sp>
      <p:sp>
        <p:nvSpPr>
          <p:cNvPr id="2" name="Slide Number Placeholder 1"/>
          <p:cNvSpPr>
            <a:spLocks noGrp="1"/>
          </p:cNvSpPr>
          <p:nvPr>
            <p:ph type="sldNum" sz="quarter" idx="13"/>
          </p:nvPr>
        </p:nvSpPr>
        <p:spPr/>
        <p:txBody>
          <a:bodyPr/>
          <a:lstStyle>
            <a:lvl1pPr>
              <a:defRPr>
                <a:solidFill>
                  <a:srgbClr val="FFFFFF"/>
                </a:solidFill>
              </a:defRPr>
            </a:lvl1pPr>
          </a:lstStyle>
          <a:p>
            <a:fld id="{11CE413A-A432-B14C-9C70-454DB40E3CD4}" type="slidenum">
              <a:rPr lang="en-US" smtClean="0"/>
              <a:pPr/>
              <a:t>‹#›</a:t>
            </a:fld>
            <a:endParaRPr lang="en-US" dirty="0"/>
          </a:p>
        </p:txBody>
      </p:sp>
      <p:pic>
        <p:nvPicPr>
          <p:cNvPr id="3" name="Picture 2" descr="CoreMaths Logos-2 no strap.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4513" y="365124"/>
            <a:ext cx="2939731" cy="454025"/>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Divider 2">
    <p:bg>
      <p:bgPr>
        <a:solidFill>
          <a:srgbClr val="4FBCBF"/>
        </a:solidFill>
        <a:effectLst/>
      </p:bgPr>
    </p:bg>
    <p:spTree>
      <p:nvGrpSpPr>
        <p:cNvPr id="1" name=""/>
        <p:cNvGrpSpPr/>
        <p:nvPr/>
      </p:nvGrpSpPr>
      <p:grpSpPr>
        <a:xfrm>
          <a:off x="0" y="0"/>
          <a:ext cx="0" cy="0"/>
          <a:chOff x="0" y="0"/>
          <a:chExt cx="0" cy="0"/>
        </a:xfrm>
      </p:grpSpPr>
      <p:sp>
        <p:nvSpPr>
          <p:cNvPr id="28" name="Text Placeholder 27"/>
          <p:cNvSpPr>
            <a:spLocks noGrp="1"/>
          </p:cNvSpPr>
          <p:nvPr>
            <p:ph type="body" sz="quarter" idx="10" hasCustomPrompt="1"/>
          </p:nvPr>
        </p:nvSpPr>
        <p:spPr>
          <a:xfrm>
            <a:off x="1686720" y="1829316"/>
            <a:ext cx="7315200" cy="3904220"/>
          </a:xfrm>
          <a:prstGeom prst="rect">
            <a:avLst/>
          </a:prstGeom>
        </p:spPr>
        <p:txBody>
          <a:bodyPr vert="horz" lIns="0" tIns="0" rIns="0" bIns="0" anchor="ctr"/>
          <a:lstStyle>
            <a:lvl1pPr marL="0" indent="0">
              <a:lnSpc>
                <a:spcPts val="3764"/>
              </a:lnSpc>
              <a:buFontTx/>
              <a:buNone/>
              <a:defRPr sz="3200" b="1" i="0">
                <a:solidFill>
                  <a:srgbClr val="FFFFFF"/>
                </a:solidFill>
                <a:latin typeface="Arial"/>
                <a:cs typeface="Arial"/>
              </a:defRPr>
            </a:lvl1pPr>
          </a:lstStyle>
          <a:p>
            <a:pPr lvl="0"/>
            <a:r>
              <a:rPr lang="en-GB" dirty="0" smtClean="0"/>
              <a:t>Section divider – et </a:t>
            </a:r>
            <a:r>
              <a:rPr lang="en-GB" dirty="0" err="1" smtClean="0"/>
              <a:t>tamen</a:t>
            </a:r>
            <a:r>
              <a:rPr lang="en-GB" dirty="0" smtClean="0"/>
              <a:t> in </a:t>
            </a:r>
            <a:r>
              <a:rPr lang="en-GB" dirty="0" err="1" smtClean="0"/>
              <a:t>busdam</a:t>
            </a:r>
            <a:r>
              <a:rPr lang="en-GB" dirty="0" smtClean="0"/>
              <a:t> </a:t>
            </a:r>
            <a:r>
              <a:rPr lang="en-GB" dirty="0" err="1" smtClean="0"/>
              <a:t>pecun</a:t>
            </a:r>
            <a:r>
              <a:rPr lang="en-GB" dirty="0" smtClean="0"/>
              <a:t> </a:t>
            </a:r>
            <a:r>
              <a:rPr lang="en-GB" dirty="0" err="1" smtClean="0"/>
              <a:t>estis</a:t>
            </a:r>
            <a:r>
              <a:rPr lang="en-GB" dirty="0" smtClean="0"/>
              <a:t> </a:t>
            </a:r>
            <a:r>
              <a:rPr lang="en-GB" dirty="0" err="1" smtClean="0"/>
              <a:t>latitud</a:t>
            </a:r>
            <a:r>
              <a:rPr lang="en-GB" dirty="0" smtClean="0"/>
              <a:t> </a:t>
            </a:r>
            <a:r>
              <a:rPr lang="en-GB" dirty="0" err="1" smtClean="0"/>
              <a:t>inus</a:t>
            </a:r>
            <a:r>
              <a:rPr lang="en-GB" dirty="0" smtClean="0"/>
              <a:t> </a:t>
            </a:r>
            <a:r>
              <a:rPr lang="en-GB" dirty="0" err="1" smtClean="0"/>
              <a:t>extatis</a:t>
            </a:r>
            <a:endParaRPr lang="en-US" dirty="0"/>
          </a:p>
        </p:txBody>
      </p:sp>
      <p:sp>
        <p:nvSpPr>
          <p:cNvPr id="2" name="Slide Number Placeholder 1"/>
          <p:cNvSpPr>
            <a:spLocks noGrp="1"/>
          </p:cNvSpPr>
          <p:nvPr>
            <p:ph type="sldNum" sz="quarter" idx="11"/>
          </p:nvPr>
        </p:nvSpPr>
        <p:spPr/>
        <p:txBody>
          <a:bodyPr/>
          <a:lstStyle>
            <a:lvl1pPr>
              <a:defRPr>
                <a:solidFill>
                  <a:schemeClr val="bg1"/>
                </a:solidFill>
              </a:defRPr>
            </a:lvl1pPr>
          </a:lstStyle>
          <a:p>
            <a:fld id="{11CE413A-A432-B14C-9C70-454DB40E3CD4}" type="slidenum">
              <a:rPr lang="en-US" smtClean="0"/>
              <a:pPr/>
              <a:t>‹#›</a:t>
            </a:fld>
            <a:endParaRPr lang="en-US" dirty="0"/>
          </a:p>
        </p:txBody>
      </p:sp>
      <p:pic>
        <p:nvPicPr>
          <p:cNvPr id="8" name="Picture 7" descr="CFBT-Logo with keylin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1619" y="368300"/>
            <a:ext cx="1007862" cy="451859"/>
          </a:xfrm>
          <a:prstGeom prst="rect">
            <a:avLst/>
          </a:prstGeom>
        </p:spPr>
      </p:pic>
      <p:pic>
        <p:nvPicPr>
          <p:cNvPr id="9" name="Picture 8" descr="CoreMaths Logos-2 no strap.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4513" y="365124"/>
            <a:ext cx="2939731" cy="454025"/>
          </a:xfrm>
          <a:prstGeom prst="rect">
            <a:avLst/>
          </a:prstGeom>
        </p:spPr>
      </p:pic>
    </p:spTree>
    <p:extLst>
      <p:ext uri="{BB962C8B-B14F-4D97-AF65-F5344CB8AC3E}">
        <p14:creationId xmlns:p14="http://schemas.microsoft.com/office/powerpoint/2010/main" val="29011817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 Point Slide">
    <p:spTree>
      <p:nvGrpSpPr>
        <p:cNvPr id="1" name=""/>
        <p:cNvGrpSpPr/>
        <p:nvPr/>
      </p:nvGrpSpPr>
      <p:grpSpPr>
        <a:xfrm>
          <a:off x="0" y="0"/>
          <a:ext cx="0" cy="0"/>
          <a:chOff x="0" y="0"/>
          <a:chExt cx="0" cy="0"/>
        </a:xfrm>
      </p:grpSpPr>
      <p:sp>
        <p:nvSpPr>
          <p:cNvPr id="5" name="Text Placeholder 19"/>
          <p:cNvSpPr>
            <a:spLocks noGrp="1"/>
          </p:cNvSpPr>
          <p:nvPr>
            <p:ph type="body" sz="quarter" idx="11" hasCustomPrompt="1"/>
          </p:nvPr>
        </p:nvSpPr>
        <p:spPr>
          <a:xfrm>
            <a:off x="1686720" y="1190625"/>
            <a:ext cx="7315200" cy="588222"/>
          </a:xfrm>
          <a:prstGeom prst="rect">
            <a:avLst/>
          </a:prstGeom>
        </p:spPr>
        <p:txBody>
          <a:bodyPr vert="horz" lIns="0" tIns="0" rIns="0" bIns="0"/>
          <a:lstStyle>
            <a:lvl1pPr algn="l">
              <a:defRPr sz="3000" b="1" i="0" baseline="0">
                <a:solidFill>
                  <a:srgbClr val="4FBCBF"/>
                </a:solidFill>
                <a:latin typeface="Arial"/>
                <a:cs typeface="Arial"/>
              </a:defRPr>
            </a:lvl1pPr>
          </a:lstStyle>
          <a:p>
            <a:pPr lvl="0"/>
            <a:r>
              <a:rPr lang="en-US" dirty="0" smtClean="0"/>
              <a:t>Slide title</a:t>
            </a:r>
            <a:endParaRPr lang="en-US" dirty="0"/>
          </a:p>
        </p:txBody>
      </p:sp>
      <p:sp>
        <p:nvSpPr>
          <p:cNvPr id="7" name="Text Placeholder 4"/>
          <p:cNvSpPr>
            <a:spLocks noGrp="1"/>
          </p:cNvSpPr>
          <p:nvPr>
            <p:ph type="body" sz="quarter" idx="12" hasCustomPrompt="1"/>
          </p:nvPr>
        </p:nvSpPr>
        <p:spPr>
          <a:xfrm>
            <a:off x="1686720" y="2028826"/>
            <a:ext cx="7315200" cy="4876800"/>
          </a:xfrm>
          <a:prstGeom prst="rect">
            <a:avLst/>
          </a:prstGeom>
        </p:spPr>
        <p:txBody>
          <a:bodyPr vert="horz" lIns="0" tIns="0" rIns="0" bIns="0"/>
          <a:lstStyle>
            <a:lvl1pPr marL="342857" indent="-342857">
              <a:spcAft>
                <a:spcPts val="1800"/>
              </a:spcAft>
              <a:buClr>
                <a:srgbClr val="4FBCBF"/>
              </a:buClr>
              <a:buSzPct val="125000"/>
              <a:buFont typeface="Wingdings" charset="2"/>
              <a:buChar char="§"/>
              <a:defRPr sz="2500">
                <a:latin typeface="Arial"/>
                <a:cs typeface="Arial"/>
              </a:defRPr>
            </a:lvl1pPr>
            <a:lvl2pPr>
              <a:defRPr sz="2500">
                <a:latin typeface="Verdana"/>
                <a:cs typeface="Verdana"/>
              </a:defRPr>
            </a:lvl2pPr>
            <a:lvl3pPr>
              <a:defRPr sz="2500">
                <a:latin typeface="Verdana"/>
                <a:cs typeface="Verdana"/>
              </a:defRPr>
            </a:lvl3pPr>
            <a:lvl4pPr>
              <a:defRPr sz="2500">
                <a:latin typeface="Verdana"/>
                <a:cs typeface="Verdana"/>
              </a:defRPr>
            </a:lvl4pPr>
            <a:lvl5pPr>
              <a:defRPr sz="2500">
                <a:latin typeface="Verdana"/>
                <a:cs typeface="Verdana"/>
              </a:defRPr>
            </a:lvl5pPr>
          </a:lstStyle>
          <a:p>
            <a:pPr lvl="0"/>
            <a:r>
              <a:rPr lang="en-GB" dirty="0" smtClean="0"/>
              <a:t>Bullet point text</a:t>
            </a:r>
          </a:p>
          <a:p>
            <a:pPr lvl="0"/>
            <a:r>
              <a:rPr lang="en-GB" dirty="0" smtClean="0"/>
              <a:t>Bullet point text</a:t>
            </a:r>
          </a:p>
          <a:p>
            <a:pPr lvl="0"/>
            <a:r>
              <a:rPr lang="en-GB" dirty="0" smtClean="0"/>
              <a:t>Bullet point text</a:t>
            </a:r>
          </a:p>
        </p:txBody>
      </p:sp>
      <p:sp>
        <p:nvSpPr>
          <p:cNvPr id="12" name="Slide Number Placeholder 11"/>
          <p:cNvSpPr>
            <a:spLocks noGrp="1"/>
          </p:cNvSpPr>
          <p:nvPr>
            <p:ph type="sldNum" sz="quarter" idx="13"/>
          </p:nvPr>
        </p:nvSpPr>
        <p:spPr/>
        <p:txBody>
          <a:bodyPr/>
          <a:lstStyle/>
          <a:p>
            <a:fld id="{11CE413A-A432-B14C-9C70-454DB40E3CD4}" type="slidenum">
              <a:rPr lang="en-US" smtClean="0"/>
              <a:pPr/>
              <a:t>‹#›</a:t>
            </a:fld>
            <a:endParaRPr lang="en-US" dirty="0"/>
          </a:p>
        </p:txBody>
      </p:sp>
      <p:cxnSp>
        <p:nvCxnSpPr>
          <p:cNvPr id="15" name="Straight Connector 14"/>
          <p:cNvCxnSpPr/>
          <p:nvPr userDrawn="1"/>
        </p:nvCxnSpPr>
        <p:spPr>
          <a:xfrm>
            <a:off x="543719" y="7058025"/>
            <a:ext cx="9601200" cy="0"/>
          </a:xfrm>
          <a:prstGeom prst="line">
            <a:avLst/>
          </a:prstGeom>
          <a:ln w="12700">
            <a:solidFill>
              <a:srgbClr val="4FBCBF"/>
            </a:solidFill>
          </a:ln>
          <a:effectLst/>
        </p:spPr>
        <p:style>
          <a:lnRef idx="2">
            <a:schemeClr val="accent1"/>
          </a:lnRef>
          <a:fillRef idx="0">
            <a:schemeClr val="accent1"/>
          </a:fillRef>
          <a:effectRef idx="1">
            <a:schemeClr val="accent1"/>
          </a:effectRef>
          <a:fontRef idx="minor">
            <a:schemeClr val="tx1"/>
          </a:fontRef>
        </p:style>
      </p:cxnSp>
      <p:sp>
        <p:nvSpPr>
          <p:cNvPr id="16" name="Rectangle 15"/>
          <p:cNvSpPr/>
          <p:nvPr userDrawn="1"/>
        </p:nvSpPr>
        <p:spPr>
          <a:xfrm>
            <a:off x="543720" y="7058025"/>
            <a:ext cx="1143000" cy="76200"/>
          </a:xfrm>
          <a:prstGeom prst="rect">
            <a:avLst/>
          </a:prstGeom>
          <a:solidFill>
            <a:srgbClr val="4FBCBF"/>
          </a:solidFill>
          <a:ln>
            <a:noFill/>
          </a:ln>
          <a:effectLst/>
        </p:spPr>
        <p:style>
          <a:lnRef idx="1">
            <a:schemeClr val="accent1"/>
          </a:lnRef>
          <a:fillRef idx="3">
            <a:schemeClr val="accent1"/>
          </a:fillRef>
          <a:effectRef idx="2">
            <a:schemeClr val="accent1"/>
          </a:effectRef>
          <a:fontRef idx="minor">
            <a:schemeClr val="lt1"/>
          </a:fontRef>
        </p:style>
        <p:txBody>
          <a:bodyPr lIns="91428" tIns="45715" rIns="91428" bIns="45715" rtlCol="0" anchor="ctr"/>
          <a:lstStyle/>
          <a:p>
            <a:pPr algn="ctr"/>
            <a:endParaRPr lang="en-US" dirty="0">
              <a:latin typeface="Arial"/>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4513" y="365124"/>
            <a:ext cx="2939730" cy="454025"/>
          </a:xfrm>
          <a:prstGeom prst="rect">
            <a:avLst/>
          </a:prstGeom>
        </p:spPr>
      </p:pic>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sp>
        <p:nvSpPr>
          <p:cNvPr id="5" name="Text Placeholder 19"/>
          <p:cNvSpPr>
            <a:spLocks noGrp="1"/>
          </p:cNvSpPr>
          <p:nvPr>
            <p:ph type="body" sz="quarter" idx="11" hasCustomPrompt="1"/>
          </p:nvPr>
        </p:nvSpPr>
        <p:spPr>
          <a:xfrm>
            <a:off x="1686720" y="1190625"/>
            <a:ext cx="7315200" cy="588222"/>
          </a:xfrm>
          <a:prstGeom prst="rect">
            <a:avLst/>
          </a:prstGeom>
        </p:spPr>
        <p:txBody>
          <a:bodyPr vert="horz" lIns="0" tIns="0" rIns="0" bIns="0"/>
          <a:lstStyle>
            <a:lvl1pPr algn="l">
              <a:defRPr sz="3000" b="1" i="0" baseline="0">
                <a:solidFill>
                  <a:srgbClr val="4FBCBF"/>
                </a:solidFill>
                <a:latin typeface="Arial"/>
                <a:cs typeface="Arial"/>
              </a:defRPr>
            </a:lvl1pPr>
          </a:lstStyle>
          <a:p>
            <a:pPr lvl="0"/>
            <a:r>
              <a:rPr lang="en-US" dirty="0" smtClean="0"/>
              <a:t>Slide title</a:t>
            </a:r>
            <a:endParaRPr lang="en-US" dirty="0"/>
          </a:p>
        </p:txBody>
      </p:sp>
      <p:sp>
        <p:nvSpPr>
          <p:cNvPr id="7" name="Text Placeholder 4"/>
          <p:cNvSpPr>
            <a:spLocks noGrp="1"/>
          </p:cNvSpPr>
          <p:nvPr>
            <p:ph type="body" sz="quarter" idx="12" hasCustomPrompt="1"/>
          </p:nvPr>
        </p:nvSpPr>
        <p:spPr>
          <a:xfrm>
            <a:off x="1686720" y="2028826"/>
            <a:ext cx="7315200" cy="4876800"/>
          </a:xfrm>
          <a:prstGeom prst="rect">
            <a:avLst/>
          </a:prstGeom>
        </p:spPr>
        <p:txBody>
          <a:bodyPr vert="horz" lIns="0" tIns="0" rIns="0" bIns="0"/>
          <a:lstStyle>
            <a:lvl1pPr marL="0" indent="0">
              <a:spcAft>
                <a:spcPts val="1200"/>
              </a:spcAft>
              <a:buClr>
                <a:srgbClr val="4FBCBF"/>
              </a:buClr>
              <a:buSzPct val="125000"/>
              <a:buFont typeface="STIXGeneral-Regular"/>
              <a:buNone/>
              <a:defRPr sz="2500">
                <a:latin typeface="Arial"/>
                <a:cs typeface="Arial"/>
              </a:defRPr>
            </a:lvl1pPr>
            <a:lvl2pPr>
              <a:defRPr sz="2500">
                <a:latin typeface="Verdana"/>
                <a:cs typeface="Verdana"/>
              </a:defRPr>
            </a:lvl2pPr>
            <a:lvl3pPr>
              <a:defRPr sz="2500">
                <a:latin typeface="Verdana"/>
                <a:cs typeface="Verdana"/>
              </a:defRPr>
            </a:lvl3pPr>
            <a:lvl4pPr>
              <a:defRPr sz="2500">
                <a:latin typeface="Verdana"/>
                <a:cs typeface="Verdana"/>
              </a:defRPr>
            </a:lvl4pPr>
            <a:lvl5pPr>
              <a:defRPr sz="2500">
                <a:latin typeface="Verdana"/>
                <a:cs typeface="Verdana"/>
              </a:defRPr>
            </a:lvl5pPr>
          </a:lstStyle>
          <a:p>
            <a:pPr lvl="0"/>
            <a:r>
              <a:rPr lang="en-GB" dirty="0" smtClean="0"/>
              <a:t>Text</a:t>
            </a:r>
          </a:p>
        </p:txBody>
      </p:sp>
      <p:sp>
        <p:nvSpPr>
          <p:cNvPr id="12" name="Slide Number Placeholder 11"/>
          <p:cNvSpPr>
            <a:spLocks noGrp="1"/>
          </p:cNvSpPr>
          <p:nvPr>
            <p:ph type="sldNum" sz="quarter" idx="13"/>
          </p:nvPr>
        </p:nvSpPr>
        <p:spPr/>
        <p:txBody>
          <a:bodyPr/>
          <a:lstStyle/>
          <a:p>
            <a:fld id="{11CE413A-A432-B14C-9C70-454DB40E3CD4}" type="slidenum">
              <a:rPr lang="en-US" smtClean="0"/>
              <a:pPr/>
              <a:t>‹#›</a:t>
            </a:fld>
            <a:endParaRPr lang="en-US" dirty="0"/>
          </a:p>
        </p:txBody>
      </p:sp>
      <p:cxnSp>
        <p:nvCxnSpPr>
          <p:cNvPr id="14" name="Straight Connector 13"/>
          <p:cNvCxnSpPr/>
          <p:nvPr userDrawn="1"/>
        </p:nvCxnSpPr>
        <p:spPr>
          <a:xfrm>
            <a:off x="543719" y="7058025"/>
            <a:ext cx="9601200" cy="0"/>
          </a:xfrm>
          <a:prstGeom prst="line">
            <a:avLst/>
          </a:prstGeom>
          <a:ln w="12700">
            <a:solidFill>
              <a:srgbClr val="4FBCBF"/>
            </a:solidFill>
          </a:ln>
          <a:effectLst/>
        </p:spPr>
        <p:style>
          <a:lnRef idx="2">
            <a:schemeClr val="accent1"/>
          </a:lnRef>
          <a:fillRef idx="0">
            <a:schemeClr val="accent1"/>
          </a:fillRef>
          <a:effectRef idx="1">
            <a:schemeClr val="accent1"/>
          </a:effectRef>
          <a:fontRef idx="minor">
            <a:schemeClr val="tx1"/>
          </a:fontRef>
        </p:style>
      </p:cxnSp>
      <p:sp>
        <p:nvSpPr>
          <p:cNvPr id="15" name="Rectangle 14"/>
          <p:cNvSpPr/>
          <p:nvPr userDrawn="1"/>
        </p:nvSpPr>
        <p:spPr>
          <a:xfrm>
            <a:off x="543720" y="7058025"/>
            <a:ext cx="1143000" cy="76200"/>
          </a:xfrm>
          <a:prstGeom prst="rect">
            <a:avLst/>
          </a:prstGeom>
          <a:solidFill>
            <a:srgbClr val="4FBCBF"/>
          </a:solidFill>
          <a:ln>
            <a:noFill/>
          </a:ln>
          <a:effectLst/>
        </p:spPr>
        <p:style>
          <a:lnRef idx="1">
            <a:schemeClr val="accent1"/>
          </a:lnRef>
          <a:fillRef idx="3">
            <a:schemeClr val="accent1"/>
          </a:fillRef>
          <a:effectRef idx="2">
            <a:schemeClr val="accent1"/>
          </a:effectRef>
          <a:fontRef idx="minor">
            <a:schemeClr val="lt1"/>
          </a:fontRef>
        </p:style>
        <p:txBody>
          <a:bodyPr lIns="91428" tIns="45715" rIns="91428" bIns="45715" rtlCol="0" anchor="ctr"/>
          <a:lstStyle/>
          <a:p>
            <a:pPr algn="ctr"/>
            <a:endParaRPr lang="en-US" dirty="0">
              <a:latin typeface="Aria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4513" y="365124"/>
            <a:ext cx="2939730" cy="454025"/>
          </a:xfrm>
          <a:prstGeom prst="rect">
            <a:avLst/>
          </a:prstGeom>
        </p:spPr>
      </p:pic>
    </p:spTree>
    <p:extLst>
      <p:ext uri="{BB962C8B-B14F-4D97-AF65-F5344CB8AC3E}">
        <p14:creationId xmlns:p14="http://schemas.microsoft.com/office/powerpoint/2010/main" val="28616760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umbering bullet point slide">
    <p:spTree>
      <p:nvGrpSpPr>
        <p:cNvPr id="1" name=""/>
        <p:cNvGrpSpPr/>
        <p:nvPr/>
      </p:nvGrpSpPr>
      <p:grpSpPr>
        <a:xfrm>
          <a:off x="0" y="0"/>
          <a:ext cx="0" cy="0"/>
          <a:chOff x="0" y="0"/>
          <a:chExt cx="0" cy="0"/>
        </a:xfrm>
      </p:grpSpPr>
      <p:sp>
        <p:nvSpPr>
          <p:cNvPr id="2" name="Slide Number Placeholder 1"/>
          <p:cNvSpPr>
            <a:spLocks noGrp="1"/>
          </p:cNvSpPr>
          <p:nvPr>
            <p:ph type="sldNum" sz="quarter" idx="13"/>
          </p:nvPr>
        </p:nvSpPr>
        <p:spPr/>
        <p:txBody>
          <a:bodyPr/>
          <a:lstStyle/>
          <a:p>
            <a:fld id="{11CE413A-A432-B14C-9C70-454DB40E3CD4}" type="slidenum">
              <a:rPr lang="en-US" smtClean="0"/>
              <a:pPr/>
              <a:t>‹#›</a:t>
            </a:fld>
            <a:endParaRPr lang="en-US" dirty="0"/>
          </a:p>
        </p:txBody>
      </p:sp>
      <p:cxnSp>
        <p:nvCxnSpPr>
          <p:cNvPr id="9" name="Straight Connector 8"/>
          <p:cNvCxnSpPr/>
          <p:nvPr userDrawn="1"/>
        </p:nvCxnSpPr>
        <p:spPr>
          <a:xfrm>
            <a:off x="543719" y="7058025"/>
            <a:ext cx="9601200" cy="0"/>
          </a:xfrm>
          <a:prstGeom prst="line">
            <a:avLst/>
          </a:prstGeom>
          <a:ln w="12700">
            <a:solidFill>
              <a:srgbClr val="4FBCBF"/>
            </a:solidFill>
          </a:ln>
          <a:effectLst/>
        </p:spPr>
        <p:style>
          <a:lnRef idx="2">
            <a:schemeClr val="accent1"/>
          </a:lnRef>
          <a:fillRef idx="0">
            <a:schemeClr val="accent1"/>
          </a:fillRef>
          <a:effectRef idx="1">
            <a:schemeClr val="accent1"/>
          </a:effectRef>
          <a:fontRef idx="minor">
            <a:schemeClr val="tx1"/>
          </a:fontRef>
        </p:style>
      </p:cxnSp>
      <p:sp>
        <p:nvSpPr>
          <p:cNvPr id="11" name="Text Placeholder 19"/>
          <p:cNvSpPr>
            <a:spLocks noGrp="1"/>
          </p:cNvSpPr>
          <p:nvPr>
            <p:ph type="body" sz="quarter" idx="11" hasCustomPrompt="1"/>
          </p:nvPr>
        </p:nvSpPr>
        <p:spPr>
          <a:xfrm>
            <a:off x="1686720" y="1190625"/>
            <a:ext cx="7315200" cy="588222"/>
          </a:xfrm>
          <a:prstGeom prst="rect">
            <a:avLst/>
          </a:prstGeom>
        </p:spPr>
        <p:txBody>
          <a:bodyPr vert="horz" lIns="0" tIns="0" rIns="0" bIns="0"/>
          <a:lstStyle>
            <a:lvl1pPr algn="l">
              <a:defRPr sz="3000" b="1" i="0" baseline="0">
                <a:solidFill>
                  <a:srgbClr val="4FBCBF"/>
                </a:solidFill>
                <a:latin typeface="Arial"/>
                <a:cs typeface="Arial"/>
              </a:defRPr>
            </a:lvl1pPr>
          </a:lstStyle>
          <a:p>
            <a:pPr lvl="0"/>
            <a:r>
              <a:rPr lang="en-US" dirty="0" smtClean="0"/>
              <a:t>Slide title</a:t>
            </a:r>
            <a:endParaRPr lang="en-US" dirty="0"/>
          </a:p>
        </p:txBody>
      </p:sp>
      <p:sp>
        <p:nvSpPr>
          <p:cNvPr id="13" name="Text Placeholder 4"/>
          <p:cNvSpPr>
            <a:spLocks noGrp="1"/>
          </p:cNvSpPr>
          <p:nvPr>
            <p:ph type="body" sz="quarter" idx="12" hasCustomPrompt="1"/>
          </p:nvPr>
        </p:nvSpPr>
        <p:spPr>
          <a:xfrm>
            <a:off x="1686720" y="2028826"/>
            <a:ext cx="7304500" cy="4800600"/>
          </a:xfrm>
          <a:prstGeom prst="rect">
            <a:avLst/>
          </a:prstGeom>
        </p:spPr>
        <p:txBody>
          <a:bodyPr vert="horz" lIns="0" tIns="0" rIns="0" bIns="0"/>
          <a:lstStyle>
            <a:lvl1pPr marL="457143" indent="-457143">
              <a:spcAft>
                <a:spcPts val="1800"/>
              </a:spcAft>
              <a:buClr>
                <a:srgbClr val="4FBCBF"/>
              </a:buClr>
              <a:buSzPct val="100000"/>
              <a:buFont typeface="+mj-lt"/>
              <a:buAutoNum type="arabicPeriod"/>
              <a:defRPr sz="2500" baseline="0">
                <a:latin typeface="Arial"/>
                <a:cs typeface="Arial"/>
              </a:defRPr>
            </a:lvl1pPr>
            <a:lvl2pPr>
              <a:defRPr sz="2500">
                <a:latin typeface="Verdana"/>
                <a:cs typeface="Verdana"/>
              </a:defRPr>
            </a:lvl2pPr>
            <a:lvl3pPr>
              <a:defRPr sz="2500">
                <a:latin typeface="Verdana"/>
                <a:cs typeface="Verdana"/>
              </a:defRPr>
            </a:lvl3pPr>
            <a:lvl4pPr>
              <a:defRPr sz="2500">
                <a:latin typeface="Verdana"/>
                <a:cs typeface="Verdana"/>
              </a:defRPr>
            </a:lvl4pPr>
            <a:lvl5pPr>
              <a:defRPr sz="2500">
                <a:latin typeface="Verdana"/>
                <a:cs typeface="Verdana"/>
              </a:defRPr>
            </a:lvl5pPr>
          </a:lstStyle>
          <a:p>
            <a:pPr lvl="0"/>
            <a:r>
              <a:rPr lang="en-GB" dirty="0" smtClean="0"/>
              <a:t>Numbered bullet point text</a:t>
            </a:r>
          </a:p>
          <a:p>
            <a:pPr lvl="0"/>
            <a:r>
              <a:rPr lang="en-GB" dirty="0" smtClean="0"/>
              <a:t>Numbered bullet point text</a:t>
            </a:r>
          </a:p>
          <a:p>
            <a:pPr lvl="0"/>
            <a:r>
              <a:rPr lang="en-GB" dirty="0" smtClean="0"/>
              <a:t>Numbered bullet point text</a:t>
            </a:r>
          </a:p>
        </p:txBody>
      </p:sp>
      <p:sp>
        <p:nvSpPr>
          <p:cNvPr id="14" name="Rectangle 13"/>
          <p:cNvSpPr/>
          <p:nvPr userDrawn="1"/>
        </p:nvSpPr>
        <p:spPr>
          <a:xfrm>
            <a:off x="543720" y="7058025"/>
            <a:ext cx="1143000" cy="76200"/>
          </a:xfrm>
          <a:prstGeom prst="rect">
            <a:avLst/>
          </a:prstGeom>
          <a:solidFill>
            <a:srgbClr val="4FBCBF"/>
          </a:solidFill>
          <a:ln>
            <a:noFill/>
          </a:ln>
          <a:effectLst/>
        </p:spPr>
        <p:style>
          <a:lnRef idx="1">
            <a:schemeClr val="accent1"/>
          </a:lnRef>
          <a:fillRef idx="3">
            <a:schemeClr val="accent1"/>
          </a:fillRef>
          <a:effectRef idx="2">
            <a:schemeClr val="accent1"/>
          </a:effectRef>
          <a:fontRef idx="minor">
            <a:schemeClr val="lt1"/>
          </a:fontRef>
        </p:style>
        <p:txBody>
          <a:bodyPr lIns="91428" tIns="45715" rIns="91428" bIns="45715" rtlCol="0" anchor="ctr"/>
          <a:lstStyle/>
          <a:p>
            <a:pPr algn="ctr"/>
            <a:endParaRPr lang="en-US" dirty="0">
              <a:latin typeface="Aria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44513" y="365124"/>
            <a:ext cx="2939730" cy="454025"/>
          </a:xfrm>
          <a:prstGeom prst="rect">
            <a:avLst/>
          </a:prstGeom>
        </p:spPr>
      </p:pic>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inal Slide">
    <p:bg>
      <p:bgPr>
        <a:solidFill>
          <a:srgbClr val="4FBCBF"/>
        </a:solidFill>
        <a:effectLst/>
      </p:bgPr>
    </p:bg>
    <p:spTree>
      <p:nvGrpSpPr>
        <p:cNvPr id="1" name=""/>
        <p:cNvGrpSpPr/>
        <p:nvPr/>
      </p:nvGrpSpPr>
      <p:grpSpPr>
        <a:xfrm>
          <a:off x="0" y="0"/>
          <a:ext cx="0" cy="0"/>
          <a:chOff x="0" y="0"/>
          <a:chExt cx="0" cy="0"/>
        </a:xfrm>
      </p:grpSpPr>
      <p:sp>
        <p:nvSpPr>
          <p:cNvPr id="3" name="TextBox 2"/>
          <p:cNvSpPr txBox="1"/>
          <p:nvPr userDrawn="1"/>
        </p:nvSpPr>
        <p:spPr>
          <a:xfrm>
            <a:off x="632494" y="885826"/>
            <a:ext cx="3581400" cy="1867178"/>
          </a:xfrm>
          <a:prstGeom prst="rect">
            <a:avLst/>
          </a:prstGeom>
          <a:noFill/>
        </p:spPr>
        <p:txBody>
          <a:bodyPr wrap="square" lIns="91428" tIns="45715" rIns="91428" bIns="45715" rtlCol="0">
            <a:spAutoFit/>
          </a:bodyPr>
          <a:lstStyle/>
          <a:p>
            <a:pPr algn="l">
              <a:lnSpc>
                <a:spcPct val="110000"/>
              </a:lnSpc>
              <a:spcAft>
                <a:spcPts val="1200"/>
              </a:spcAft>
            </a:pPr>
            <a:r>
              <a:rPr lang="en-US" sz="1600" b="1" kern="1200" dirty="0" smtClean="0">
                <a:solidFill>
                  <a:srgbClr val="FFFFFF"/>
                </a:solidFill>
                <a:effectLst/>
                <a:latin typeface="Arial"/>
                <a:ea typeface="+mn-ea"/>
                <a:cs typeface="Arial"/>
              </a:rPr>
              <a:t>Core </a:t>
            </a:r>
            <a:r>
              <a:rPr lang="en-US" sz="1600" b="1" kern="1200" dirty="0" err="1" smtClean="0">
                <a:solidFill>
                  <a:srgbClr val="FFFFFF"/>
                </a:solidFill>
                <a:effectLst/>
                <a:latin typeface="Arial"/>
                <a:ea typeface="+mn-ea"/>
                <a:cs typeface="Arial"/>
              </a:rPr>
              <a:t>Maths</a:t>
            </a:r>
            <a:r>
              <a:rPr lang="en-US" sz="1600" b="1" kern="1200" dirty="0" smtClean="0">
                <a:solidFill>
                  <a:srgbClr val="FFFFFF"/>
                </a:solidFill>
                <a:effectLst/>
                <a:latin typeface="Arial"/>
                <a:ea typeface="+mn-ea"/>
                <a:cs typeface="Arial"/>
              </a:rPr>
              <a:t> Support </a:t>
            </a:r>
            <a:r>
              <a:rPr lang="en-US" sz="1600" b="1" kern="1200" dirty="0" err="1" smtClean="0">
                <a:solidFill>
                  <a:srgbClr val="FFFFFF"/>
                </a:solidFill>
                <a:effectLst/>
                <a:latin typeface="Arial"/>
                <a:ea typeface="+mn-ea"/>
                <a:cs typeface="Arial"/>
              </a:rPr>
              <a:t>Programme</a:t>
            </a:r>
            <a:r>
              <a:rPr lang="en-GB" sz="1600" b="1" kern="1200" dirty="0" smtClean="0">
                <a:solidFill>
                  <a:srgbClr val="FFFFFF"/>
                </a:solidFill>
                <a:effectLst/>
                <a:latin typeface="Arial"/>
                <a:ea typeface="+mn-ea"/>
                <a:cs typeface="Arial"/>
              </a:rPr>
              <a:t/>
            </a:r>
            <a:br>
              <a:rPr lang="en-GB" sz="1600" b="1" kern="1200" dirty="0" smtClean="0">
                <a:solidFill>
                  <a:srgbClr val="FFFFFF"/>
                </a:solidFill>
                <a:effectLst/>
                <a:latin typeface="Arial"/>
                <a:ea typeface="+mn-ea"/>
                <a:cs typeface="Arial"/>
              </a:rPr>
            </a:br>
            <a:r>
              <a:rPr lang="en-US" sz="1600" kern="1200" dirty="0" smtClean="0">
                <a:solidFill>
                  <a:srgbClr val="FFFFFF"/>
                </a:solidFill>
                <a:effectLst/>
                <a:latin typeface="Arial"/>
                <a:ea typeface="+mn-ea"/>
                <a:cs typeface="Arial"/>
              </a:rPr>
              <a:t>60 Queens Road</a:t>
            </a:r>
            <a:r>
              <a:rPr lang="en-GB" sz="1600" kern="1200" dirty="0" smtClean="0">
                <a:solidFill>
                  <a:srgbClr val="FFFFFF"/>
                </a:solidFill>
                <a:effectLst/>
                <a:latin typeface="Arial"/>
                <a:ea typeface="+mn-ea"/>
                <a:cs typeface="Arial"/>
              </a:rPr>
              <a:t/>
            </a:r>
            <a:br>
              <a:rPr lang="en-GB" sz="1600" kern="1200" dirty="0" smtClean="0">
                <a:solidFill>
                  <a:srgbClr val="FFFFFF"/>
                </a:solidFill>
                <a:effectLst/>
                <a:latin typeface="Arial"/>
                <a:ea typeface="+mn-ea"/>
                <a:cs typeface="Arial"/>
              </a:rPr>
            </a:br>
            <a:r>
              <a:rPr lang="en-US" sz="1600" kern="1200" dirty="0" smtClean="0">
                <a:solidFill>
                  <a:srgbClr val="FFFFFF"/>
                </a:solidFill>
                <a:effectLst/>
                <a:latin typeface="Arial"/>
                <a:ea typeface="+mn-ea"/>
                <a:cs typeface="Arial"/>
              </a:rPr>
              <a:t>Reading</a:t>
            </a:r>
            <a:r>
              <a:rPr lang="en-GB" sz="1600" kern="1200" dirty="0" smtClean="0">
                <a:solidFill>
                  <a:srgbClr val="FFFFFF"/>
                </a:solidFill>
                <a:effectLst/>
                <a:latin typeface="Arial"/>
                <a:ea typeface="+mn-ea"/>
                <a:cs typeface="Arial"/>
              </a:rPr>
              <a:t/>
            </a:r>
            <a:br>
              <a:rPr lang="en-GB" sz="1600" kern="1200" dirty="0" smtClean="0">
                <a:solidFill>
                  <a:srgbClr val="FFFFFF"/>
                </a:solidFill>
                <a:effectLst/>
                <a:latin typeface="Arial"/>
                <a:ea typeface="+mn-ea"/>
                <a:cs typeface="Arial"/>
              </a:rPr>
            </a:br>
            <a:r>
              <a:rPr lang="en-US" sz="1600" kern="1200" dirty="0" smtClean="0">
                <a:solidFill>
                  <a:srgbClr val="FFFFFF"/>
                </a:solidFill>
                <a:effectLst/>
                <a:latin typeface="Arial"/>
                <a:ea typeface="+mn-ea"/>
                <a:cs typeface="Arial"/>
              </a:rPr>
              <a:t>RG1 4BS </a:t>
            </a:r>
            <a:endParaRPr lang="en-GB" sz="1600" kern="1200" dirty="0" smtClean="0">
              <a:solidFill>
                <a:srgbClr val="FFFFFF"/>
              </a:solidFill>
              <a:effectLst/>
              <a:latin typeface="Arial"/>
              <a:ea typeface="+mn-ea"/>
              <a:cs typeface="Arial"/>
            </a:endParaRPr>
          </a:p>
          <a:p>
            <a:pPr algn="l">
              <a:lnSpc>
                <a:spcPct val="110000"/>
              </a:lnSpc>
              <a:spcAft>
                <a:spcPts val="1200"/>
              </a:spcAft>
            </a:pPr>
            <a:r>
              <a:rPr lang="en-US" sz="1600" kern="1200" dirty="0" smtClean="0">
                <a:solidFill>
                  <a:srgbClr val="FFFFFF"/>
                </a:solidFill>
                <a:effectLst/>
                <a:latin typeface="Arial"/>
                <a:ea typeface="+mn-ea"/>
                <a:cs typeface="Arial"/>
              </a:rPr>
              <a:t>E-mail </a:t>
            </a:r>
            <a:r>
              <a:rPr lang="en-US" sz="1600" kern="1200" dirty="0" err="1" smtClean="0">
                <a:solidFill>
                  <a:srgbClr val="FFFFFF"/>
                </a:solidFill>
                <a:effectLst/>
                <a:latin typeface="Arial"/>
                <a:ea typeface="+mn-ea"/>
                <a:cs typeface="Arial"/>
              </a:rPr>
              <a:t>cmsp@cfbt.com</a:t>
            </a:r>
            <a:r>
              <a:rPr lang="en-GB" sz="1600" kern="1200" dirty="0" smtClean="0">
                <a:solidFill>
                  <a:srgbClr val="FFFFFF"/>
                </a:solidFill>
                <a:effectLst/>
                <a:latin typeface="Arial"/>
                <a:ea typeface="+mn-ea"/>
                <a:cs typeface="Arial"/>
              </a:rPr>
              <a:t/>
            </a:r>
            <a:br>
              <a:rPr lang="en-GB" sz="1600" kern="1200" dirty="0" smtClean="0">
                <a:solidFill>
                  <a:srgbClr val="FFFFFF"/>
                </a:solidFill>
                <a:effectLst/>
                <a:latin typeface="Arial"/>
                <a:ea typeface="+mn-ea"/>
                <a:cs typeface="Arial"/>
              </a:rPr>
            </a:br>
            <a:r>
              <a:rPr lang="en-GB" sz="1600" kern="1200" dirty="0" smtClean="0">
                <a:solidFill>
                  <a:srgbClr val="FFFFFF"/>
                </a:solidFill>
                <a:effectLst/>
                <a:latin typeface="Arial"/>
                <a:ea typeface="+mn-ea"/>
                <a:cs typeface="Arial"/>
              </a:rPr>
              <a:t>Call 0118 902 1243</a:t>
            </a:r>
          </a:p>
        </p:txBody>
      </p:sp>
      <p:pic>
        <p:nvPicPr>
          <p:cNvPr id="7" name="Picture 6" descr="CFBT-Logo with keyline.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848919" y="5915024"/>
            <a:ext cx="1296000" cy="581040"/>
          </a:xfrm>
          <a:prstGeom prst="rect">
            <a:avLst/>
          </a:prstGeom>
        </p:spPr>
      </p:pic>
      <p:pic>
        <p:nvPicPr>
          <p:cNvPr id="10" name="Picture 9" descr="CoreMaths Logos-2.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3719" y="5915025"/>
            <a:ext cx="4008438" cy="979840"/>
          </a:xfrm>
          <a:prstGeom prst="rect">
            <a:avLst/>
          </a:prstGeom>
        </p:spPr>
      </p:pic>
    </p:spTree>
    <p:extLst>
      <p:ext uri="{BB962C8B-B14F-4D97-AF65-F5344CB8AC3E}">
        <p14:creationId xmlns:p14="http://schemas.microsoft.com/office/powerpoint/2010/main" val="166583382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4432" y="302865"/>
            <a:ext cx="9619774" cy="1260475"/>
          </a:xfrm>
          <a:prstGeom prst="rect">
            <a:avLst/>
          </a:prstGeom>
        </p:spPr>
        <p:txBody>
          <a:bodyPr lIns="104287" tIns="52144" rIns="104287" bIns="52144"/>
          <a:lstStyle>
            <a:lvl1pPr>
              <a:defRPr>
                <a:latin typeface="Arial"/>
              </a:defRPr>
            </a:lvl1pPr>
          </a:lstStyle>
          <a:p>
            <a:r>
              <a:rPr lang="en-GB" dirty="0" smtClean="0"/>
              <a:t>Click to edit Master title style</a:t>
            </a:r>
            <a:endParaRPr lang="en-US" dirty="0"/>
          </a:p>
        </p:txBody>
      </p:sp>
      <p:sp>
        <p:nvSpPr>
          <p:cNvPr id="3" name="Date Placeholder 2"/>
          <p:cNvSpPr>
            <a:spLocks noGrp="1"/>
          </p:cNvSpPr>
          <p:nvPr>
            <p:ph type="dt" sz="half" idx="10"/>
          </p:nvPr>
        </p:nvSpPr>
        <p:spPr>
          <a:xfrm>
            <a:off x="534432" y="7009642"/>
            <a:ext cx="2494016" cy="402652"/>
          </a:xfrm>
          <a:prstGeom prst="rect">
            <a:avLst/>
          </a:prstGeom>
        </p:spPr>
        <p:txBody>
          <a:bodyPr lIns="104287" tIns="52144" rIns="104287" bIns="52144"/>
          <a:lstStyle>
            <a:lvl1pPr>
              <a:defRPr>
                <a:latin typeface="Arial"/>
              </a:defRPr>
            </a:lvl1pPr>
          </a:lstStyle>
          <a:p>
            <a:endParaRPr lang="en-US" dirty="0"/>
          </a:p>
        </p:txBody>
      </p:sp>
      <p:sp>
        <p:nvSpPr>
          <p:cNvPr id="4" name="Footer Placeholder 3"/>
          <p:cNvSpPr>
            <a:spLocks noGrp="1"/>
          </p:cNvSpPr>
          <p:nvPr>
            <p:ph type="ftr" sz="quarter" idx="11"/>
          </p:nvPr>
        </p:nvSpPr>
        <p:spPr>
          <a:xfrm>
            <a:off x="3651952" y="7009642"/>
            <a:ext cx="3384735" cy="402652"/>
          </a:xfrm>
          <a:prstGeom prst="rect">
            <a:avLst/>
          </a:prstGeom>
        </p:spPr>
        <p:txBody>
          <a:bodyPr lIns="104287" tIns="52144" rIns="104287" bIns="52144"/>
          <a:lstStyle>
            <a:lvl1pPr>
              <a:defRPr>
                <a:latin typeface="Arial"/>
              </a:defRPr>
            </a:lvl1pPr>
          </a:lstStyle>
          <a:p>
            <a:endParaRPr lang="en-US" dirty="0"/>
          </a:p>
        </p:txBody>
      </p:sp>
      <p:sp>
        <p:nvSpPr>
          <p:cNvPr id="5" name="Slide Number Placeholder 4"/>
          <p:cNvSpPr>
            <a:spLocks noGrp="1"/>
          </p:cNvSpPr>
          <p:nvPr>
            <p:ph type="sldNum" sz="quarter" idx="12"/>
          </p:nvPr>
        </p:nvSpPr>
        <p:spPr>
          <a:xfrm>
            <a:off x="7660190" y="7009642"/>
            <a:ext cx="2494016" cy="402652"/>
          </a:xfrm>
          <a:prstGeom prst="rect">
            <a:avLst/>
          </a:prstGeom>
        </p:spPr>
        <p:txBody>
          <a:bodyPr/>
          <a:lstStyle/>
          <a:p>
            <a:fld id="{51E92BB7-64B1-A94A-BDE0-0AF13C493160}" type="slidenum">
              <a:rPr lang="en-US" smtClean="0"/>
              <a:pPr/>
              <a:t>‹#›</a:t>
            </a:fld>
            <a:endParaRPr lang="en-US"/>
          </a:p>
        </p:txBody>
      </p:sp>
    </p:spTree>
    <p:extLst>
      <p:ext uri="{BB962C8B-B14F-4D97-AF65-F5344CB8AC3E}">
        <p14:creationId xmlns:p14="http://schemas.microsoft.com/office/powerpoint/2010/main" val="1390739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4097338" y="7063295"/>
            <a:ext cx="2493962" cy="401638"/>
          </a:xfrm>
          <a:prstGeom prst="rect">
            <a:avLst/>
          </a:prstGeom>
        </p:spPr>
        <p:txBody>
          <a:bodyPr vert="horz" lIns="91428" tIns="45715" rIns="91428" bIns="45715" rtlCol="0" anchor="ctr"/>
          <a:lstStyle>
            <a:lvl1pPr algn="ctr">
              <a:defRPr sz="1300">
                <a:solidFill>
                  <a:srgbClr val="4FBCBF"/>
                </a:solidFill>
                <a:latin typeface="Arial"/>
              </a:defRPr>
            </a:lvl1pPr>
          </a:lstStyle>
          <a:p>
            <a:fld id="{11CE413A-A432-B14C-9C70-454DB40E3CD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9" r:id="rId3"/>
    <p:sldLayoutId id="2147483663" r:id="rId4"/>
    <p:sldLayoutId id="2147483668" r:id="rId5"/>
    <p:sldLayoutId id="2147483664" r:id="rId6"/>
    <p:sldLayoutId id="2147483667" r:id="rId7"/>
    <p:sldLayoutId id="2147483665" r:id="rId8"/>
    <p:sldLayoutId id="2147483670" r:id="rId9"/>
    <p:sldLayoutId id="2147483671" r:id="rId10"/>
    <p:sldLayoutId id="2147483673" r:id="rId11"/>
  </p:sldLayoutIdLst>
  <p:timing>
    <p:tnLst>
      <p:par>
        <p:cTn id="1" dur="indefinite" restart="never" nodeType="tmRoot"/>
      </p:par>
    </p:tnLst>
  </p:timing>
  <p:hf hdr="0" ftr="0" dt="0"/>
  <p:txStyles>
    <p:titleStyle>
      <a:lvl1pPr>
        <a:defRPr>
          <a:latin typeface="+mj-lt"/>
          <a:ea typeface="+mj-ea"/>
          <a:cs typeface="+mj-cs"/>
        </a:defRPr>
      </a:lvl1pPr>
    </p:titleStyle>
    <p:bodyStyle>
      <a:lvl1pPr marL="0">
        <a:defRPr>
          <a:latin typeface="+mn-lt"/>
          <a:ea typeface="+mn-ea"/>
          <a:cs typeface="+mn-cs"/>
        </a:defRPr>
      </a:lvl1pPr>
      <a:lvl2pPr marL="521373">
        <a:defRPr>
          <a:latin typeface="+mn-lt"/>
          <a:ea typeface="+mn-ea"/>
          <a:cs typeface="+mn-cs"/>
        </a:defRPr>
      </a:lvl2pPr>
      <a:lvl3pPr marL="1042744">
        <a:defRPr>
          <a:latin typeface="+mn-lt"/>
          <a:ea typeface="+mn-ea"/>
          <a:cs typeface="+mn-cs"/>
        </a:defRPr>
      </a:lvl3pPr>
      <a:lvl4pPr marL="1564117">
        <a:defRPr>
          <a:latin typeface="+mn-lt"/>
          <a:ea typeface="+mn-ea"/>
          <a:cs typeface="+mn-cs"/>
        </a:defRPr>
      </a:lvl4pPr>
      <a:lvl5pPr marL="2085489">
        <a:defRPr>
          <a:latin typeface="+mn-lt"/>
          <a:ea typeface="+mn-ea"/>
          <a:cs typeface="+mn-cs"/>
        </a:defRPr>
      </a:lvl5pPr>
      <a:lvl6pPr marL="2606860">
        <a:defRPr>
          <a:latin typeface="+mn-lt"/>
          <a:ea typeface="+mn-ea"/>
          <a:cs typeface="+mn-cs"/>
        </a:defRPr>
      </a:lvl6pPr>
      <a:lvl7pPr marL="3128233">
        <a:defRPr>
          <a:latin typeface="+mn-lt"/>
          <a:ea typeface="+mn-ea"/>
          <a:cs typeface="+mn-cs"/>
        </a:defRPr>
      </a:lvl7pPr>
      <a:lvl8pPr marL="3649605">
        <a:defRPr>
          <a:latin typeface="+mn-lt"/>
          <a:ea typeface="+mn-ea"/>
          <a:cs typeface="+mn-cs"/>
        </a:defRPr>
      </a:lvl8pPr>
      <a:lvl9pPr marL="4170977">
        <a:defRPr>
          <a:latin typeface="+mn-lt"/>
          <a:ea typeface="+mn-ea"/>
          <a:cs typeface="+mn-cs"/>
        </a:defRPr>
      </a:lvl9pPr>
    </p:bodyStyle>
    <p:otherStyle>
      <a:lvl1pPr marL="0">
        <a:defRPr>
          <a:latin typeface="+mn-lt"/>
          <a:ea typeface="+mn-ea"/>
          <a:cs typeface="+mn-cs"/>
        </a:defRPr>
      </a:lvl1pPr>
      <a:lvl2pPr marL="521373">
        <a:defRPr>
          <a:latin typeface="+mn-lt"/>
          <a:ea typeface="+mn-ea"/>
          <a:cs typeface="+mn-cs"/>
        </a:defRPr>
      </a:lvl2pPr>
      <a:lvl3pPr marL="1042744">
        <a:defRPr>
          <a:latin typeface="+mn-lt"/>
          <a:ea typeface="+mn-ea"/>
          <a:cs typeface="+mn-cs"/>
        </a:defRPr>
      </a:lvl3pPr>
      <a:lvl4pPr marL="1564117">
        <a:defRPr>
          <a:latin typeface="+mn-lt"/>
          <a:ea typeface="+mn-ea"/>
          <a:cs typeface="+mn-cs"/>
        </a:defRPr>
      </a:lvl4pPr>
      <a:lvl5pPr marL="2085489">
        <a:defRPr>
          <a:latin typeface="+mn-lt"/>
          <a:ea typeface="+mn-ea"/>
          <a:cs typeface="+mn-cs"/>
        </a:defRPr>
      </a:lvl5pPr>
      <a:lvl6pPr marL="2606860">
        <a:defRPr>
          <a:latin typeface="+mn-lt"/>
          <a:ea typeface="+mn-ea"/>
          <a:cs typeface="+mn-cs"/>
        </a:defRPr>
      </a:lvl6pPr>
      <a:lvl7pPr marL="3128233">
        <a:defRPr>
          <a:latin typeface="+mn-lt"/>
          <a:ea typeface="+mn-ea"/>
          <a:cs typeface="+mn-cs"/>
        </a:defRPr>
      </a:lvl7pPr>
      <a:lvl8pPr marL="3649605">
        <a:defRPr>
          <a:latin typeface="+mn-lt"/>
          <a:ea typeface="+mn-ea"/>
          <a:cs typeface="+mn-cs"/>
        </a:defRPr>
      </a:lvl8pPr>
      <a:lvl9pPr marL="4170977">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Representing data</a:t>
            </a:r>
            <a:endParaRPr lang="en-US" dirty="0"/>
          </a:p>
        </p:txBody>
      </p:sp>
      <p:sp>
        <p:nvSpPr>
          <p:cNvPr id="3" name="Title 2"/>
          <p:cNvSpPr>
            <a:spLocks noGrp="1"/>
          </p:cNvSpPr>
          <p:nvPr>
            <p:ph type="title"/>
          </p:nvPr>
        </p:nvSpPr>
        <p:spPr>
          <a:xfrm>
            <a:off x="1686720" y="4162425"/>
            <a:ext cx="7315200" cy="1260475"/>
          </a:xfrm>
        </p:spPr>
        <p:txBody>
          <a:bodyPr/>
          <a:lstStyle/>
          <a:p>
            <a:r>
              <a:rPr lang="en-US" sz="3200" dirty="0" smtClean="0"/>
              <a:t>Population data: Lesson 3</a:t>
            </a:r>
            <a:endParaRPr lang="en-US" sz="3200" dirty="0"/>
          </a:p>
        </p:txBody>
      </p:sp>
    </p:spTree>
    <p:extLst>
      <p:ext uri="{BB962C8B-B14F-4D97-AF65-F5344CB8AC3E}">
        <p14:creationId xmlns:p14="http://schemas.microsoft.com/office/powerpoint/2010/main" val="34014245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smtClean="0"/>
              <a:t>Bar charts: Comparing continents</a:t>
            </a:r>
            <a:endParaRPr lang="en-GB" dirty="0"/>
          </a:p>
        </p:txBody>
      </p:sp>
      <p:sp>
        <p:nvSpPr>
          <p:cNvPr id="3" name="Text Placeholder 2"/>
          <p:cNvSpPr>
            <a:spLocks noGrp="1"/>
          </p:cNvSpPr>
          <p:nvPr>
            <p:ph type="body" sz="quarter" idx="12"/>
          </p:nvPr>
        </p:nvSpPr>
        <p:spPr>
          <a:xfrm>
            <a:off x="1686720" y="2028826"/>
            <a:ext cx="7315200" cy="4648199"/>
          </a:xfrm>
        </p:spPr>
        <p:txBody>
          <a:bodyPr>
            <a:normAutofit fontScale="85000" lnSpcReduction="20000"/>
          </a:bodyPr>
          <a:lstStyle/>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endParaRPr lang="en-GB" dirty="0" smtClean="0"/>
          </a:p>
          <a:p>
            <a:pPr marL="0" indent="0">
              <a:buNone/>
            </a:pPr>
            <a:endParaRPr lang="en-GB" dirty="0"/>
          </a:p>
          <a:p>
            <a:pPr marL="0" indent="0">
              <a:buNone/>
            </a:pPr>
            <a:endParaRPr lang="en-GB" sz="2100" dirty="0"/>
          </a:p>
          <a:p>
            <a:pPr marL="0" indent="0">
              <a:buNone/>
            </a:pPr>
            <a:r>
              <a:rPr lang="en-GB" sz="2100" dirty="0" smtClean="0"/>
              <a:t>What can you conclude about European countries from this graph?</a:t>
            </a:r>
            <a:endParaRPr lang="en-GB" sz="2100" dirty="0"/>
          </a:p>
        </p:txBody>
      </p:sp>
      <p:graphicFrame>
        <p:nvGraphicFramePr>
          <p:cNvPr id="4" name="Chart 3"/>
          <p:cNvGraphicFramePr>
            <a:graphicFrameLocks noGrp="1"/>
          </p:cNvGraphicFramePr>
          <p:nvPr>
            <p:extLst>
              <p:ext uri="{D42A27DB-BD31-4B8C-83A1-F6EECF244321}">
                <p14:modId xmlns:p14="http://schemas.microsoft.com/office/powerpoint/2010/main" val="3138500164"/>
              </p:ext>
            </p:extLst>
          </p:nvPr>
        </p:nvGraphicFramePr>
        <p:xfrm>
          <a:off x="1144562" y="1647825"/>
          <a:ext cx="8399515" cy="414058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3972719" y="5610225"/>
            <a:ext cx="1737283" cy="608521"/>
          </a:xfrm>
          <a:prstGeom prst="rect">
            <a:avLst/>
          </a:prstGeom>
          <a:noFill/>
        </p:spPr>
        <p:txBody>
          <a:bodyPr wrap="none" lIns="104287" tIns="52144" rIns="104287" bIns="52144" rtlCol="0">
            <a:spAutoFit/>
          </a:bodyPr>
          <a:lstStyle/>
          <a:p>
            <a:pPr algn="ctr">
              <a:lnSpc>
                <a:spcPct val="90000"/>
              </a:lnSpc>
            </a:pPr>
            <a:r>
              <a:rPr lang="en-GB" sz="1800" b="1" dirty="0" smtClean="0">
                <a:solidFill>
                  <a:srgbClr val="FF0000"/>
                </a:solidFill>
                <a:latin typeface="Arial"/>
                <a:cs typeface="Arial"/>
              </a:rPr>
              <a:t>Discrete data:</a:t>
            </a:r>
          </a:p>
          <a:p>
            <a:pPr algn="ctr">
              <a:lnSpc>
                <a:spcPct val="90000"/>
              </a:lnSpc>
            </a:pPr>
            <a:r>
              <a:rPr lang="en-GB" sz="1800" b="1" dirty="0">
                <a:solidFill>
                  <a:srgbClr val="FF0000"/>
                </a:solidFill>
                <a:latin typeface="Arial"/>
                <a:cs typeface="Arial"/>
              </a:rPr>
              <a:t>g</a:t>
            </a:r>
            <a:r>
              <a:rPr lang="en-GB" sz="1800" b="1" dirty="0" smtClean="0">
                <a:solidFill>
                  <a:srgbClr val="FF0000"/>
                </a:solidFill>
                <a:latin typeface="Arial"/>
                <a:cs typeface="Arial"/>
              </a:rPr>
              <a:t>aps</a:t>
            </a:r>
            <a:endParaRPr lang="en-GB" sz="1800" b="1" dirty="0">
              <a:solidFill>
                <a:srgbClr val="FF0000"/>
              </a:solidFill>
              <a:latin typeface="Arial"/>
              <a:cs typeface="Arial"/>
            </a:endParaRPr>
          </a:p>
        </p:txBody>
      </p:sp>
      <p:cxnSp>
        <p:nvCxnSpPr>
          <p:cNvPr id="7" name="Straight Arrow Connector 6"/>
          <p:cNvCxnSpPr/>
          <p:nvPr/>
        </p:nvCxnSpPr>
        <p:spPr>
          <a:xfrm flipH="1" flipV="1">
            <a:off x="4506121" y="5229227"/>
            <a:ext cx="228598" cy="45719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3"/>
          </p:nvPr>
        </p:nvSpPr>
        <p:spPr/>
        <p:txBody>
          <a:bodyPr/>
          <a:lstStyle/>
          <a:p>
            <a:fld id="{11CE413A-A432-B14C-9C70-454DB40E3CD4}" type="slidenum">
              <a:rPr lang="en-US" smtClean="0"/>
              <a:pPr/>
              <a:t>2</a:t>
            </a:fld>
            <a:endParaRPr lang="en-US" dirty="0"/>
          </a:p>
        </p:txBody>
      </p:sp>
    </p:spTree>
    <p:extLst>
      <p:ext uri="{BB962C8B-B14F-4D97-AF65-F5344CB8AC3E}">
        <p14:creationId xmlns:p14="http://schemas.microsoft.com/office/powerpoint/2010/main" val="2461727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Bar </a:t>
            </a:r>
            <a:r>
              <a:rPr lang="en-GB" dirty="0" smtClean="0"/>
              <a:t>charts</a:t>
            </a:r>
            <a:r>
              <a:rPr lang="en-GB" dirty="0"/>
              <a:t>: Comparing </a:t>
            </a:r>
            <a:r>
              <a:rPr lang="en-GB" dirty="0" smtClean="0"/>
              <a:t>continents</a:t>
            </a:r>
            <a:endParaRPr lang="en-GB" dirty="0"/>
          </a:p>
          <a:p>
            <a:endParaRPr lang="en-GB" dirty="0"/>
          </a:p>
        </p:txBody>
      </p:sp>
      <p:sp>
        <p:nvSpPr>
          <p:cNvPr id="3" name="Text Placeholder 2"/>
          <p:cNvSpPr>
            <a:spLocks noGrp="1"/>
          </p:cNvSpPr>
          <p:nvPr>
            <p:ph type="body" sz="quarter" idx="12"/>
          </p:nvPr>
        </p:nvSpPr>
        <p:spPr>
          <a:xfrm>
            <a:off x="1686720" y="2028826"/>
            <a:ext cx="7315200" cy="761999"/>
          </a:xfrm>
        </p:spPr>
        <p:txBody>
          <a:bodyPr/>
          <a:lstStyle/>
          <a:p>
            <a:pPr marL="0" indent="0">
              <a:buNone/>
            </a:pPr>
            <a:r>
              <a:rPr lang="en-GB" sz="2000" dirty="0" smtClean="0"/>
              <a:t>How does this compare to Africa? Use your sample of African countries to construct a similar bar chart.</a:t>
            </a:r>
            <a:endParaRPr lang="en-GB" sz="2000" dirty="0"/>
          </a:p>
        </p:txBody>
      </p:sp>
      <p:graphicFrame>
        <p:nvGraphicFramePr>
          <p:cNvPr id="4" name="Chart 3"/>
          <p:cNvGraphicFramePr>
            <a:graphicFrameLocks noGrp="1"/>
          </p:cNvGraphicFramePr>
          <p:nvPr>
            <p:extLst>
              <p:ext uri="{D42A27DB-BD31-4B8C-83A1-F6EECF244321}">
                <p14:modId xmlns:p14="http://schemas.microsoft.com/office/powerpoint/2010/main" val="3415473692"/>
              </p:ext>
            </p:extLst>
          </p:nvPr>
        </p:nvGraphicFramePr>
        <p:xfrm>
          <a:off x="1726612" y="2486025"/>
          <a:ext cx="7235415" cy="4420637"/>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4"/>
          <p:cNvSpPr>
            <a:spLocks noGrp="1"/>
          </p:cNvSpPr>
          <p:nvPr>
            <p:ph type="sldNum" sz="quarter" idx="13"/>
          </p:nvPr>
        </p:nvSpPr>
        <p:spPr/>
        <p:txBody>
          <a:bodyPr/>
          <a:lstStyle/>
          <a:p>
            <a:fld id="{11CE413A-A432-B14C-9C70-454DB40E3CD4}" type="slidenum">
              <a:rPr lang="en-US" smtClean="0"/>
              <a:pPr/>
              <a:t>3</a:t>
            </a:fld>
            <a:endParaRPr lang="en-US" dirty="0"/>
          </a:p>
        </p:txBody>
      </p:sp>
    </p:spTree>
    <p:extLst>
      <p:ext uri="{BB962C8B-B14F-4D97-AF65-F5344CB8AC3E}">
        <p14:creationId xmlns:p14="http://schemas.microsoft.com/office/powerpoint/2010/main" val="1968852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a:t>Bar </a:t>
            </a:r>
            <a:r>
              <a:rPr lang="en-GB" dirty="0" smtClean="0"/>
              <a:t>charts</a:t>
            </a:r>
            <a:r>
              <a:rPr lang="en-GB" dirty="0"/>
              <a:t>: Comparing </a:t>
            </a:r>
            <a:r>
              <a:rPr lang="en-GB" dirty="0" smtClean="0"/>
              <a:t>continents</a:t>
            </a:r>
            <a:endParaRPr lang="en-GB" dirty="0"/>
          </a:p>
          <a:p>
            <a:endParaRPr lang="en-GB" dirty="0"/>
          </a:p>
        </p:txBody>
      </p:sp>
      <p:sp>
        <p:nvSpPr>
          <p:cNvPr id="3" name="Text Placeholder 2"/>
          <p:cNvSpPr>
            <a:spLocks noGrp="1"/>
          </p:cNvSpPr>
          <p:nvPr>
            <p:ph type="body" sz="quarter" idx="12"/>
          </p:nvPr>
        </p:nvSpPr>
        <p:spPr>
          <a:xfrm>
            <a:off x="1686720" y="5381625"/>
            <a:ext cx="7315200" cy="1396999"/>
          </a:xfrm>
        </p:spPr>
        <p:txBody>
          <a:bodyPr>
            <a:normAutofit/>
          </a:bodyPr>
          <a:lstStyle/>
          <a:p>
            <a:pPr marL="0" indent="0">
              <a:buNone/>
            </a:pPr>
            <a:r>
              <a:rPr lang="en-GB" sz="1800" dirty="0" smtClean="0"/>
              <a:t>Each bar height represents the birth rate, whilst the height of each blue section is the corresponding death rate. What is the red region representing?</a:t>
            </a:r>
            <a:endParaRPr lang="en-GB" sz="1800" dirty="0"/>
          </a:p>
          <a:p>
            <a:pPr marL="0" indent="0">
              <a:buNone/>
            </a:pPr>
            <a:r>
              <a:rPr lang="en-GB" sz="1800" dirty="0" smtClean="0"/>
              <a:t>Calculate the net growth rate for each country.</a:t>
            </a:r>
          </a:p>
        </p:txBody>
      </p:sp>
      <p:graphicFrame>
        <p:nvGraphicFramePr>
          <p:cNvPr id="5" name="Chart 4"/>
          <p:cNvGraphicFramePr>
            <a:graphicFrameLocks noGrp="1"/>
          </p:cNvGraphicFramePr>
          <p:nvPr>
            <p:extLst>
              <p:ext uri="{D42A27DB-BD31-4B8C-83A1-F6EECF244321}">
                <p14:modId xmlns:p14="http://schemas.microsoft.com/office/powerpoint/2010/main" val="3409461416"/>
              </p:ext>
            </p:extLst>
          </p:nvPr>
        </p:nvGraphicFramePr>
        <p:xfrm>
          <a:off x="1033480" y="1724025"/>
          <a:ext cx="8621679" cy="3600663"/>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3"/>
          </p:nvPr>
        </p:nvSpPr>
        <p:spPr/>
        <p:txBody>
          <a:bodyPr/>
          <a:lstStyle/>
          <a:p>
            <a:fld id="{11CE413A-A432-B14C-9C70-454DB40E3CD4}" type="slidenum">
              <a:rPr lang="en-US" smtClean="0"/>
              <a:pPr/>
              <a:t>4</a:t>
            </a:fld>
            <a:endParaRPr lang="en-US" dirty="0"/>
          </a:p>
        </p:txBody>
      </p:sp>
    </p:spTree>
    <p:extLst>
      <p:ext uri="{BB962C8B-B14F-4D97-AF65-F5344CB8AC3E}">
        <p14:creationId xmlns:p14="http://schemas.microsoft.com/office/powerpoint/2010/main" val="2056083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sz="3200" dirty="0" smtClean="0"/>
              <a:t>The sample </a:t>
            </a:r>
            <a:r>
              <a:rPr lang="en-GB" sz="3200" dirty="0"/>
              <a:t>m</a:t>
            </a:r>
            <a:r>
              <a:rPr lang="en-GB" sz="3200" dirty="0" smtClean="0"/>
              <a:t>ean</a:t>
            </a:r>
            <a:endParaRPr lang="en-GB" sz="3200" dirty="0"/>
          </a:p>
        </p:txBody>
      </p:sp>
      <p:sp>
        <p:nvSpPr>
          <p:cNvPr id="3" name="Text Placeholder 2"/>
          <p:cNvSpPr>
            <a:spLocks noGrp="1"/>
          </p:cNvSpPr>
          <p:nvPr>
            <p:ph type="body" sz="quarter" idx="12"/>
          </p:nvPr>
        </p:nvSpPr>
        <p:spPr/>
        <p:txBody>
          <a:bodyPr/>
          <a:lstStyle/>
          <a:p>
            <a:r>
              <a:rPr lang="en-GB" sz="2000" dirty="0" smtClean="0"/>
              <a:t>Sample mean =</a:t>
            </a:r>
            <a:endParaRPr lang="en-GB" sz="2000" dirty="0"/>
          </a:p>
          <a:p>
            <a:endParaRPr lang="en-GB" sz="2000" dirty="0" smtClean="0"/>
          </a:p>
          <a:p>
            <a:r>
              <a:rPr lang="en-GB" sz="2000" dirty="0" smtClean="0"/>
              <a:t>where: </a:t>
            </a:r>
            <a:br>
              <a:rPr lang="en-GB" sz="2000" dirty="0" smtClean="0"/>
            </a:br>
            <a:r>
              <a:rPr lang="en-GB" sz="2000" dirty="0" smtClean="0"/>
              <a:t/>
            </a:r>
            <a:br>
              <a:rPr lang="en-GB" sz="2000" dirty="0" smtClean="0"/>
            </a:br>
            <a:r>
              <a:rPr lang="en-GB" sz="2000" dirty="0" smtClean="0"/>
              <a:t>–  </a:t>
            </a:r>
            <a:r>
              <a:rPr lang="en-GB" sz="2000" dirty="0" smtClean="0">
                <a:latin typeface="Times New Roman"/>
                <a:cs typeface="Times New Roman"/>
              </a:rPr>
              <a:t>∑</a:t>
            </a:r>
            <a:r>
              <a:rPr lang="en-GB" sz="2000" i="1" dirty="0" smtClean="0">
                <a:latin typeface="Times New Roman"/>
                <a:cs typeface="Times New Roman"/>
              </a:rPr>
              <a:t>x</a:t>
            </a:r>
            <a:r>
              <a:rPr lang="en-GB" sz="2000" dirty="0" smtClean="0"/>
              <a:t> = sum of the data values</a:t>
            </a:r>
            <a:br>
              <a:rPr lang="en-GB" sz="2000" dirty="0" smtClean="0"/>
            </a:br>
            <a:r>
              <a:rPr lang="en-GB" sz="2000" dirty="0" smtClean="0"/>
              <a:t/>
            </a:r>
            <a:br>
              <a:rPr lang="en-GB" sz="2000" dirty="0" smtClean="0"/>
            </a:br>
            <a:r>
              <a:rPr lang="en-GB" sz="2000" dirty="0" smtClean="0"/>
              <a:t>–  </a:t>
            </a:r>
            <a:r>
              <a:rPr lang="en-GB" sz="2000" i="1" dirty="0" smtClean="0">
                <a:latin typeface="Times New Roman"/>
                <a:cs typeface="Times New Roman"/>
              </a:rPr>
              <a:t>n</a:t>
            </a:r>
            <a:r>
              <a:rPr lang="en-GB" sz="2000" dirty="0" smtClean="0"/>
              <a:t> = number of data items</a:t>
            </a:r>
          </a:p>
          <a:p>
            <a:pPr marL="0" indent="0">
              <a:buNone/>
            </a:pPr>
            <a:endParaRPr lang="en-GB" sz="2000" dirty="0" smtClean="0"/>
          </a:p>
          <a:p>
            <a:pPr marL="0" indent="0">
              <a:buNone/>
            </a:pPr>
            <a:r>
              <a:rPr lang="en-GB" sz="2000" dirty="0" smtClean="0"/>
              <a:t>Calculate the sample means of the birth rates and death rates for the 10 selected countries in each of the five continents</a:t>
            </a:r>
          </a:p>
          <a:p>
            <a:pPr marL="0" indent="0">
              <a:buNone/>
            </a:pPr>
            <a:endParaRPr lang="en-GB" sz="2000" dirty="0"/>
          </a:p>
        </p:txBody>
      </p:sp>
      <p:pic>
        <p:nvPicPr>
          <p:cNvPr id="5" name="Picture 4" descr="Screen Shot 2015-03-24 at 11.45.23.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48919" y="1800225"/>
            <a:ext cx="810862" cy="1008380"/>
          </a:xfrm>
          <a:prstGeom prst="rect">
            <a:avLst/>
          </a:prstGeom>
        </p:spPr>
      </p:pic>
      <p:sp>
        <p:nvSpPr>
          <p:cNvPr id="4" name="Slide Number Placeholder 3"/>
          <p:cNvSpPr>
            <a:spLocks noGrp="1"/>
          </p:cNvSpPr>
          <p:nvPr>
            <p:ph type="sldNum" sz="quarter" idx="13"/>
          </p:nvPr>
        </p:nvSpPr>
        <p:spPr/>
        <p:txBody>
          <a:bodyPr/>
          <a:lstStyle/>
          <a:p>
            <a:fld id="{11CE413A-A432-B14C-9C70-454DB40E3CD4}" type="slidenum">
              <a:rPr lang="en-US" smtClean="0"/>
              <a:pPr/>
              <a:t>5</a:t>
            </a:fld>
            <a:endParaRPr lang="en-US" dirty="0"/>
          </a:p>
        </p:txBody>
      </p:sp>
    </p:spTree>
    <p:extLst>
      <p:ext uri="{BB962C8B-B14F-4D97-AF65-F5344CB8AC3E}">
        <p14:creationId xmlns:p14="http://schemas.microsoft.com/office/powerpoint/2010/main" val="6941275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smtClean="0"/>
              <a:t>Sample and population </a:t>
            </a:r>
            <a:r>
              <a:rPr lang="en-GB" dirty="0"/>
              <a:t>m</a:t>
            </a:r>
            <a:r>
              <a:rPr lang="en-GB" dirty="0" smtClean="0"/>
              <a:t>eans</a:t>
            </a:r>
            <a:endParaRPr lang="en-GB" dirty="0"/>
          </a:p>
        </p:txBody>
      </p:sp>
      <p:sp>
        <p:nvSpPr>
          <p:cNvPr id="3" name="Text Placeholder 2"/>
          <p:cNvSpPr>
            <a:spLocks noGrp="1"/>
          </p:cNvSpPr>
          <p:nvPr>
            <p:ph type="body" sz="quarter" idx="12"/>
          </p:nvPr>
        </p:nvSpPr>
        <p:spPr>
          <a:xfrm>
            <a:off x="1686719" y="2028826"/>
            <a:ext cx="8077200" cy="4876800"/>
          </a:xfrm>
        </p:spPr>
        <p:txBody>
          <a:bodyPr/>
          <a:lstStyle/>
          <a:p>
            <a:pPr marL="358775" indent="-358775"/>
            <a:r>
              <a:rPr lang="en-GB" sz="2000" dirty="0" smtClean="0"/>
              <a:t>Europe sample: mean birth rate</a:t>
            </a:r>
            <a:br>
              <a:rPr lang="en-GB" sz="2000" dirty="0" smtClean="0"/>
            </a:br>
            <a:r>
              <a:rPr lang="en-GB" sz="2000" dirty="0" smtClean="0"/>
              <a:t/>
            </a:r>
            <a:br>
              <a:rPr lang="en-GB" sz="2000" dirty="0" smtClean="0"/>
            </a:br>
            <a:r>
              <a:rPr lang="en-GB" sz="2000" dirty="0" smtClean="0"/>
              <a:t>= </a:t>
            </a:r>
            <a:r>
              <a:rPr lang="en-GB" sz="2000" dirty="0"/>
              <a:t>(13 + 9 + 10 + 9 + 11 + 10 + 10 + 13 + 10 + 11)/</a:t>
            </a:r>
            <a:r>
              <a:rPr lang="en-GB" sz="2000" dirty="0" smtClean="0"/>
              <a:t>10</a:t>
            </a:r>
          </a:p>
          <a:p>
            <a:pPr marL="0" indent="0">
              <a:buNone/>
            </a:pPr>
            <a:r>
              <a:rPr lang="en-GB" sz="2000" dirty="0" smtClean="0"/>
              <a:t> </a:t>
            </a:r>
            <a:br>
              <a:rPr lang="en-GB" sz="2000" dirty="0" smtClean="0"/>
            </a:br>
            <a:r>
              <a:rPr lang="en-GB" sz="2000" dirty="0" smtClean="0"/>
              <a:t>     = 10.6</a:t>
            </a:r>
          </a:p>
          <a:p>
            <a:pPr marL="358775" lvl="1" indent="-358775"/>
            <a:endParaRPr lang="en-GB" sz="2000" dirty="0"/>
          </a:p>
          <a:p>
            <a:pPr marL="358775" indent="-358775"/>
            <a:r>
              <a:rPr lang="en-GB" sz="2000" dirty="0" smtClean="0"/>
              <a:t>What percentage error does this sample mean have, compared </a:t>
            </a:r>
            <a:br>
              <a:rPr lang="en-GB" sz="2000" dirty="0" smtClean="0"/>
            </a:br>
            <a:r>
              <a:rPr lang="en-GB" sz="2000" dirty="0" smtClean="0"/>
              <a:t>to the population mean?</a:t>
            </a:r>
            <a:endParaRPr lang="en-GB" sz="2000" dirty="0"/>
          </a:p>
        </p:txBody>
      </p:sp>
      <p:sp>
        <p:nvSpPr>
          <p:cNvPr id="4" name="Slide Number Placeholder 3"/>
          <p:cNvSpPr>
            <a:spLocks noGrp="1"/>
          </p:cNvSpPr>
          <p:nvPr>
            <p:ph type="sldNum" sz="quarter" idx="13"/>
          </p:nvPr>
        </p:nvSpPr>
        <p:spPr/>
        <p:txBody>
          <a:bodyPr/>
          <a:lstStyle/>
          <a:p>
            <a:fld id="{11CE413A-A432-B14C-9C70-454DB40E3CD4}" type="slidenum">
              <a:rPr lang="en-US" smtClean="0"/>
              <a:pPr/>
              <a:t>6</a:t>
            </a:fld>
            <a:endParaRPr lang="en-US" dirty="0"/>
          </a:p>
        </p:txBody>
      </p:sp>
    </p:spTree>
    <p:extLst>
      <p:ext uri="{BB962C8B-B14F-4D97-AF65-F5344CB8AC3E}">
        <p14:creationId xmlns:p14="http://schemas.microsoft.com/office/powerpoint/2010/main" val="39508538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smtClean="0"/>
              <a:t>Birth and </a:t>
            </a:r>
            <a:r>
              <a:rPr lang="en-GB" dirty="0"/>
              <a:t>D</a:t>
            </a:r>
            <a:r>
              <a:rPr lang="en-GB" dirty="0" smtClean="0"/>
              <a:t>eath rates: radar chart</a:t>
            </a:r>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186845" y="2028826"/>
            <a:ext cx="6314948" cy="48768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4" name="TextBox 3"/>
          <p:cNvSpPr txBox="1"/>
          <p:nvPr/>
        </p:nvSpPr>
        <p:spPr>
          <a:xfrm>
            <a:off x="5799114" y="3127161"/>
            <a:ext cx="438838" cy="351528"/>
          </a:xfrm>
          <a:prstGeom prst="rect">
            <a:avLst/>
          </a:prstGeom>
          <a:noFill/>
        </p:spPr>
        <p:txBody>
          <a:bodyPr wrap="none" lIns="104287" tIns="52144" rIns="104287" bIns="52144" rtlCol="0">
            <a:spAutoFit/>
          </a:bodyPr>
          <a:lstStyle/>
          <a:p>
            <a:r>
              <a:rPr lang="en-GB" sz="1600" b="1" dirty="0">
                <a:latin typeface="Arial"/>
              </a:rPr>
              <a:t>20</a:t>
            </a:r>
          </a:p>
        </p:txBody>
      </p:sp>
      <p:sp>
        <p:nvSpPr>
          <p:cNvPr id="6" name="TextBox 5"/>
          <p:cNvSpPr txBox="1"/>
          <p:nvPr/>
        </p:nvSpPr>
        <p:spPr>
          <a:xfrm>
            <a:off x="7373795" y="4123037"/>
            <a:ext cx="503528" cy="351528"/>
          </a:xfrm>
          <a:prstGeom prst="rect">
            <a:avLst/>
          </a:prstGeom>
          <a:noFill/>
        </p:spPr>
        <p:txBody>
          <a:bodyPr wrap="square" lIns="104287" tIns="52144" rIns="104287" bIns="52144" rtlCol="0">
            <a:spAutoFit/>
          </a:bodyPr>
          <a:lstStyle/>
          <a:p>
            <a:r>
              <a:rPr lang="en-GB" sz="1600" b="1" dirty="0">
                <a:latin typeface="Arial"/>
              </a:rPr>
              <a:t>36</a:t>
            </a:r>
          </a:p>
        </p:txBody>
      </p:sp>
      <p:sp>
        <p:nvSpPr>
          <p:cNvPr id="7" name="TextBox 6"/>
          <p:cNvSpPr txBox="1"/>
          <p:nvPr/>
        </p:nvSpPr>
        <p:spPr>
          <a:xfrm>
            <a:off x="4408889" y="3248025"/>
            <a:ext cx="438838" cy="351528"/>
          </a:xfrm>
          <a:prstGeom prst="rect">
            <a:avLst/>
          </a:prstGeom>
          <a:noFill/>
        </p:spPr>
        <p:txBody>
          <a:bodyPr wrap="none" lIns="104287" tIns="52144" rIns="104287" bIns="52144" rtlCol="0">
            <a:spAutoFit/>
          </a:bodyPr>
          <a:lstStyle/>
          <a:p>
            <a:r>
              <a:rPr lang="en-GB" sz="1600" b="1" dirty="0">
                <a:latin typeface="Arial"/>
              </a:rPr>
              <a:t>18</a:t>
            </a:r>
          </a:p>
        </p:txBody>
      </p:sp>
      <p:sp>
        <p:nvSpPr>
          <p:cNvPr id="8" name="TextBox 7"/>
          <p:cNvSpPr txBox="1"/>
          <p:nvPr/>
        </p:nvSpPr>
        <p:spPr>
          <a:xfrm>
            <a:off x="3790087" y="4333584"/>
            <a:ext cx="438838" cy="351528"/>
          </a:xfrm>
          <a:prstGeom prst="rect">
            <a:avLst/>
          </a:prstGeom>
          <a:noFill/>
        </p:spPr>
        <p:txBody>
          <a:bodyPr wrap="none" lIns="104287" tIns="52144" rIns="104287" bIns="52144" rtlCol="0">
            <a:spAutoFit/>
          </a:bodyPr>
          <a:lstStyle/>
          <a:p>
            <a:r>
              <a:rPr lang="en-GB" sz="1600" b="1" dirty="0">
                <a:latin typeface="Arial"/>
              </a:rPr>
              <a:t>18</a:t>
            </a:r>
          </a:p>
        </p:txBody>
      </p:sp>
      <p:sp>
        <p:nvSpPr>
          <p:cNvPr id="9" name="TextBox 8"/>
          <p:cNvSpPr txBox="1"/>
          <p:nvPr/>
        </p:nvSpPr>
        <p:spPr>
          <a:xfrm>
            <a:off x="4655935" y="4973016"/>
            <a:ext cx="427517" cy="351528"/>
          </a:xfrm>
          <a:prstGeom prst="rect">
            <a:avLst/>
          </a:prstGeom>
          <a:noFill/>
        </p:spPr>
        <p:txBody>
          <a:bodyPr wrap="none" lIns="104287" tIns="52144" rIns="104287" bIns="52144" rtlCol="0">
            <a:spAutoFit/>
          </a:bodyPr>
          <a:lstStyle/>
          <a:p>
            <a:r>
              <a:rPr lang="en-GB" sz="1600" b="1" dirty="0">
                <a:latin typeface="Arial"/>
              </a:rPr>
              <a:t>11</a:t>
            </a:r>
          </a:p>
        </p:txBody>
      </p:sp>
      <p:sp>
        <p:nvSpPr>
          <p:cNvPr id="10" name="TextBox 9"/>
          <p:cNvSpPr txBox="1"/>
          <p:nvPr/>
        </p:nvSpPr>
        <p:spPr>
          <a:xfrm>
            <a:off x="5649119" y="5229225"/>
            <a:ext cx="438838" cy="351528"/>
          </a:xfrm>
          <a:prstGeom prst="rect">
            <a:avLst/>
          </a:prstGeom>
          <a:noFill/>
        </p:spPr>
        <p:txBody>
          <a:bodyPr wrap="none" lIns="104287" tIns="52144" rIns="104287" bIns="52144" rtlCol="0">
            <a:spAutoFit/>
          </a:bodyPr>
          <a:lstStyle/>
          <a:p>
            <a:r>
              <a:rPr lang="en-GB" sz="1600" b="1" dirty="0">
                <a:latin typeface="Arial"/>
              </a:rPr>
              <a:t>16</a:t>
            </a:r>
          </a:p>
        </p:txBody>
      </p:sp>
      <p:sp>
        <p:nvSpPr>
          <p:cNvPr id="11" name="TextBox 10"/>
          <p:cNvSpPr txBox="1"/>
          <p:nvPr/>
        </p:nvSpPr>
        <p:spPr>
          <a:xfrm>
            <a:off x="5476794" y="3742037"/>
            <a:ext cx="324725" cy="351528"/>
          </a:xfrm>
          <a:prstGeom prst="rect">
            <a:avLst/>
          </a:prstGeom>
          <a:noFill/>
        </p:spPr>
        <p:txBody>
          <a:bodyPr wrap="none" lIns="104287" tIns="52144" rIns="104287" bIns="52144" rtlCol="0">
            <a:spAutoFit/>
          </a:bodyPr>
          <a:lstStyle/>
          <a:p>
            <a:r>
              <a:rPr lang="en-GB" sz="1600" b="1" dirty="0">
                <a:latin typeface="Arial"/>
              </a:rPr>
              <a:t>8</a:t>
            </a:r>
          </a:p>
        </p:txBody>
      </p:sp>
      <p:sp>
        <p:nvSpPr>
          <p:cNvPr id="13" name="TextBox 12"/>
          <p:cNvSpPr txBox="1"/>
          <p:nvPr/>
        </p:nvSpPr>
        <p:spPr>
          <a:xfrm>
            <a:off x="4709812" y="3869313"/>
            <a:ext cx="324725" cy="351528"/>
          </a:xfrm>
          <a:prstGeom prst="rect">
            <a:avLst/>
          </a:prstGeom>
          <a:noFill/>
        </p:spPr>
        <p:txBody>
          <a:bodyPr wrap="none" lIns="104287" tIns="52144" rIns="104287" bIns="52144" rtlCol="0">
            <a:spAutoFit/>
          </a:bodyPr>
          <a:lstStyle/>
          <a:p>
            <a:r>
              <a:rPr lang="en-GB" sz="1600" b="1" dirty="0">
                <a:latin typeface="Arial"/>
              </a:rPr>
              <a:t>7</a:t>
            </a:r>
          </a:p>
        </p:txBody>
      </p:sp>
      <p:sp>
        <p:nvSpPr>
          <p:cNvPr id="14" name="TextBox 13"/>
          <p:cNvSpPr txBox="1"/>
          <p:nvPr/>
        </p:nvSpPr>
        <p:spPr>
          <a:xfrm>
            <a:off x="4407359" y="4416410"/>
            <a:ext cx="324725" cy="351528"/>
          </a:xfrm>
          <a:prstGeom prst="rect">
            <a:avLst/>
          </a:prstGeom>
          <a:noFill/>
        </p:spPr>
        <p:txBody>
          <a:bodyPr wrap="none" lIns="104287" tIns="52144" rIns="104287" bIns="52144" rtlCol="0">
            <a:spAutoFit/>
          </a:bodyPr>
          <a:lstStyle/>
          <a:p>
            <a:r>
              <a:rPr lang="en-GB" sz="1600" b="1" dirty="0">
                <a:latin typeface="Arial"/>
              </a:rPr>
              <a:t>7</a:t>
            </a:r>
          </a:p>
        </p:txBody>
      </p:sp>
      <p:sp>
        <p:nvSpPr>
          <p:cNvPr id="17" name="TextBox 16"/>
          <p:cNvSpPr txBox="1"/>
          <p:nvPr/>
        </p:nvSpPr>
        <p:spPr>
          <a:xfrm>
            <a:off x="5843440" y="4249116"/>
            <a:ext cx="438838" cy="351528"/>
          </a:xfrm>
          <a:prstGeom prst="rect">
            <a:avLst/>
          </a:prstGeom>
          <a:noFill/>
        </p:spPr>
        <p:txBody>
          <a:bodyPr wrap="none" lIns="104287" tIns="52144" rIns="104287" bIns="52144" rtlCol="0">
            <a:spAutoFit/>
          </a:bodyPr>
          <a:lstStyle/>
          <a:p>
            <a:r>
              <a:rPr lang="en-GB" sz="1600" b="1" dirty="0">
                <a:latin typeface="Arial"/>
              </a:rPr>
              <a:t>10</a:t>
            </a:r>
          </a:p>
        </p:txBody>
      </p:sp>
      <p:sp>
        <p:nvSpPr>
          <p:cNvPr id="18" name="TextBox 17"/>
          <p:cNvSpPr txBox="1"/>
          <p:nvPr/>
        </p:nvSpPr>
        <p:spPr>
          <a:xfrm>
            <a:off x="5496719" y="4772025"/>
            <a:ext cx="324725" cy="351528"/>
          </a:xfrm>
          <a:prstGeom prst="rect">
            <a:avLst/>
          </a:prstGeom>
          <a:noFill/>
        </p:spPr>
        <p:txBody>
          <a:bodyPr wrap="none" lIns="104287" tIns="52144" rIns="104287" bIns="52144" rtlCol="0">
            <a:spAutoFit/>
          </a:bodyPr>
          <a:lstStyle/>
          <a:p>
            <a:r>
              <a:rPr lang="en-GB" sz="1600" b="1" dirty="0">
                <a:latin typeface="Arial"/>
              </a:rPr>
              <a:t>7</a:t>
            </a:r>
          </a:p>
        </p:txBody>
      </p:sp>
      <p:sp>
        <p:nvSpPr>
          <p:cNvPr id="3" name="Slide Number Placeholder 2"/>
          <p:cNvSpPr>
            <a:spLocks noGrp="1"/>
          </p:cNvSpPr>
          <p:nvPr>
            <p:ph type="sldNum" sz="quarter" idx="13"/>
          </p:nvPr>
        </p:nvSpPr>
        <p:spPr/>
        <p:txBody>
          <a:bodyPr/>
          <a:lstStyle/>
          <a:p>
            <a:fld id="{11CE413A-A432-B14C-9C70-454DB40E3CD4}" type="slidenum">
              <a:rPr lang="en-US" smtClean="0"/>
              <a:pPr/>
              <a:t>7</a:t>
            </a:fld>
            <a:endParaRPr lang="en-US" dirty="0"/>
          </a:p>
        </p:txBody>
      </p:sp>
    </p:spTree>
    <p:extLst>
      <p:ext uri="{BB962C8B-B14F-4D97-AF65-F5344CB8AC3E}">
        <p14:creationId xmlns:p14="http://schemas.microsoft.com/office/powerpoint/2010/main" val="2991695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9" grpId="0"/>
      <p:bldP spid="10" grpId="0"/>
      <p:bldP spid="11" grpId="0"/>
      <p:bldP spid="13" grpId="0"/>
      <p:bldP spid="14" grpId="0"/>
      <p:bldP spid="17"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smtClean="0"/>
              <a:t>Radar charts</a:t>
            </a:r>
            <a:endParaRPr lang="en-GB" dirty="0"/>
          </a:p>
          <a:p>
            <a:endParaRPr lang="en-GB" dirty="0"/>
          </a:p>
        </p:txBody>
      </p:sp>
      <p:sp>
        <p:nvSpPr>
          <p:cNvPr id="3" name="Text Placeholder 2"/>
          <p:cNvSpPr>
            <a:spLocks noGrp="1"/>
          </p:cNvSpPr>
          <p:nvPr>
            <p:ph type="body" sz="quarter" idx="12"/>
          </p:nvPr>
        </p:nvSpPr>
        <p:spPr/>
        <p:txBody>
          <a:bodyPr/>
          <a:lstStyle/>
          <a:p>
            <a:pPr marL="0" indent="0">
              <a:buNone/>
            </a:pPr>
            <a:r>
              <a:rPr lang="en-GB" sz="2200" dirty="0" smtClean="0"/>
              <a:t>Plot the following information on the radar chart provided</a:t>
            </a:r>
            <a:endParaRPr lang="en-GB" sz="2200" dirty="0"/>
          </a:p>
        </p:txBody>
      </p:sp>
      <p:graphicFrame>
        <p:nvGraphicFramePr>
          <p:cNvPr id="5" name="Table 4"/>
          <p:cNvGraphicFramePr>
            <a:graphicFrameLocks noGrp="1"/>
          </p:cNvGraphicFramePr>
          <p:nvPr>
            <p:extLst>
              <p:ext uri="{D42A27DB-BD31-4B8C-83A1-F6EECF244321}">
                <p14:modId xmlns:p14="http://schemas.microsoft.com/office/powerpoint/2010/main" val="1398740600"/>
              </p:ext>
            </p:extLst>
          </p:nvPr>
        </p:nvGraphicFramePr>
        <p:xfrm>
          <a:off x="1715657" y="2714622"/>
          <a:ext cx="7257324" cy="3222585"/>
        </p:xfrm>
        <a:graphic>
          <a:graphicData uri="http://schemas.openxmlformats.org/drawingml/2006/table">
            <a:tbl>
              <a:tblPr firstRow="1" bandRow="1">
                <a:tableStyleId>{5C22544A-7EE6-4342-B048-85BDC9FD1C3A}</a:tableStyleId>
              </a:tblPr>
              <a:tblGrid>
                <a:gridCol w="1814331"/>
                <a:gridCol w="1814331"/>
                <a:gridCol w="1814331"/>
                <a:gridCol w="1814331"/>
              </a:tblGrid>
              <a:tr h="723555">
                <a:tc>
                  <a:txBody>
                    <a:bodyPr/>
                    <a:lstStyle/>
                    <a:p>
                      <a:pPr algn="ctr"/>
                      <a:r>
                        <a:rPr lang="en-GB" sz="2000" dirty="0" smtClean="0">
                          <a:latin typeface="Arial"/>
                        </a:rPr>
                        <a:t>Region</a:t>
                      </a:r>
                      <a:endParaRPr lang="en-GB" sz="2000" dirty="0">
                        <a:latin typeface="Arial"/>
                      </a:endParaRPr>
                    </a:p>
                  </a:txBody>
                  <a:tcPr marL="108859" marR="108859" marT="51350" marB="51350">
                    <a:solidFill>
                      <a:srgbClr val="4FBCBF"/>
                    </a:solidFill>
                  </a:tcPr>
                </a:tc>
                <a:tc>
                  <a:txBody>
                    <a:bodyPr/>
                    <a:lstStyle/>
                    <a:p>
                      <a:pPr algn="ctr"/>
                      <a:r>
                        <a:rPr lang="en-GB" sz="2000" dirty="0" smtClean="0">
                          <a:latin typeface="Arial"/>
                        </a:rPr>
                        <a:t>Life expectancy</a:t>
                      </a:r>
                      <a:endParaRPr lang="en-GB" sz="2000" dirty="0">
                        <a:latin typeface="Arial"/>
                      </a:endParaRPr>
                    </a:p>
                  </a:txBody>
                  <a:tcPr marL="108859" marR="108859" marT="51350" marB="51350">
                    <a:solidFill>
                      <a:srgbClr val="4FBCBF"/>
                    </a:solidFill>
                  </a:tcPr>
                </a:tc>
                <a:tc>
                  <a:txBody>
                    <a:bodyPr/>
                    <a:lstStyle/>
                    <a:p>
                      <a:pPr algn="ctr"/>
                      <a:r>
                        <a:rPr lang="en-GB" sz="2000" dirty="0" smtClean="0">
                          <a:latin typeface="Arial"/>
                        </a:rPr>
                        <a:t>% Urban</a:t>
                      </a:r>
                      <a:endParaRPr lang="en-GB" sz="2000" dirty="0">
                        <a:latin typeface="Arial"/>
                      </a:endParaRPr>
                    </a:p>
                  </a:txBody>
                  <a:tcPr marL="108859" marR="108859" marT="51350" marB="51350">
                    <a:solidFill>
                      <a:srgbClr val="4FBCBF"/>
                    </a:solidFill>
                  </a:tcPr>
                </a:tc>
                <a:tc>
                  <a:txBody>
                    <a:bodyPr/>
                    <a:lstStyle/>
                    <a:p>
                      <a:pPr algn="ctr"/>
                      <a:r>
                        <a:rPr lang="en-GB" sz="2000" dirty="0" smtClean="0">
                          <a:latin typeface="Arial"/>
                        </a:rPr>
                        <a:t>Population</a:t>
                      </a:r>
                      <a:r>
                        <a:rPr lang="en-GB" sz="2000" baseline="0" dirty="0" smtClean="0">
                          <a:latin typeface="Arial"/>
                        </a:rPr>
                        <a:t> density</a:t>
                      </a:r>
                      <a:endParaRPr lang="en-GB" sz="2000" dirty="0">
                        <a:latin typeface="Arial"/>
                      </a:endParaRPr>
                    </a:p>
                  </a:txBody>
                  <a:tcPr marL="108859" marR="108859" marT="51350" marB="51350">
                    <a:solidFill>
                      <a:srgbClr val="4FBCBF"/>
                    </a:solidFill>
                  </a:tcPr>
                </a:tc>
              </a:tr>
              <a:tr h="416505">
                <a:tc>
                  <a:txBody>
                    <a:bodyPr/>
                    <a:lstStyle/>
                    <a:p>
                      <a:pPr algn="ctr" fontAlgn="b"/>
                      <a:r>
                        <a:rPr lang="en-GB" sz="2000" b="1" i="1" u="none" strike="noStrike" dirty="0" smtClean="0">
                          <a:solidFill>
                            <a:srgbClr val="000000"/>
                          </a:solidFill>
                          <a:effectLst/>
                          <a:latin typeface="Arial"/>
                        </a:rPr>
                        <a:t>Africa</a:t>
                      </a:r>
                    </a:p>
                  </a:txBody>
                  <a:tcPr marL="11340" marR="11340" marT="10698" marB="0" anchor="b">
                    <a:solidFill>
                      <a:srgbClr val="BDE8E5"/>
                    </a:solidFill>
                  </a:tcPr>
                </a:tc>
                <a:tc>
                  <a:txBody>
                    <a:bodyPr/>
                    <a:lstStyle/>
                    <a:p>
                      <a:pPr algn="ctr" fontAlgn="b"/>
                      <a:r>
                        <a:rPr lang="en-GB" sz="2000" u="none" strike="noStrike" dirty="0">
                          <a:effectLst/>
                          <a:latin typeface="Arial"/>
                        </a:rPr>
                        <a:t>59</a:t>
                      </a:r>
                      <a:endParaRPr lang="en-GB" sz="2000" b="1" i="1" u="none" strike="noStrike" dirty="0">
                        <a:solidFill>
                          <a:srgbClr val="000000"/>
                        </a:solidFill>
                        <a:effectLst/>
                        <a:latin typeface="Arial"/>
                      </a:endParaRPr>
                    </a:p>
                  </a:txBody>
                  <a:tcPr marL="11340" marR="11340" marT="10698" marB="0" anchor="b">
                    <a:solidFill>
                      <a:srgbClr val="BDE8E5"/>
                    </a:solidFill>
                  </a:tcPr>
                </a:tc>
                <a:tc>
                  <a:txBody>
                    <a:bodyPr/>
                    <a:lstStyle/>
                    <a:p>
                      <a:pPr algn="ctr" fontAlgn="b"/>
                      <a:r>
                        <a:rPr lang="en-GB" sz="2000" u="none" strike="noStrike" dirty="0">
                          <a:effectLst/>
                          <a:latin typeface="Arial"/>
                        </a:rPr>
                        <a:t>40</a:t>
                      </a:r>
                      <a:endParaRPr lang="en-GB" sz="2000" b="1" i="1" u="none" strike="noStrike" dirty="0">
                        <a:solidFill>
                          <a:srgbClr val="000000"/>
                        </a:solidFill>
                        <a:effectLst/>
                        <a:latin typeface="Arial"/>
                      </a:endParaRPr>
                    </a:p>
                  </a:txBody>
                  <a:tcPr marL="11340" marR="11340" marT="10698" marB="0" anchor="b">
                    <a:solidFill>
                      <a:srgbClr val="BDE8E5"/>
                    </a:solidFill>
                  </a:tcPr>
                </a:tc>
                <a:tc>
                  <a:txBody>
                    <a:bodyPr/>
                    <a:lstStyle/>
                    <a:p>
                      <a:pPr algn="ctr" fontAlgn="b"/>
                      <a:r>
                        <a:rPr lang="en-GB" sz="2000" u="none" strike="noStrike" dirty="0">
                          <a:effectLst/>
                          <a:latin typeface="Arial"/>
                        </a:rPr>
                        <a:t>37</a:t>
                      </a:r>
                      <a:endParaRPr lang="en-GB" sz="2000" b="1" i="1" u="none" strike="noStrike" dirty="0">
                        <a:solidFill>
                          <a:srgbClr val="000000"/>
                        </a:solidFill>
                        <a:effectLst/>
                        <a:latin typeface="Arial"/>
                      </a:endParaRPr>
                    </a:p>
                  </a:txBody>
                  <a:tcPr marL="11340" marR="11340" marT="10698" marB="0" anchor="b">
                    <a:solidFill>
                      <a:srgbClr val="BDE8E5"/>
                    </a:solidFill>
                  </a:tcPr>
                </a:tc>
              </a:tr>
              <a:tr h="416505">
                <a:tc>
                  <a:txBody>
                    <a:bodyPr/>
                    <a:lstStyle/>
                    <a:p>
                      <a:pPr algn="ctr" fontAlgn="b"/>
                      <a:r>
                        <a:rPr lang="en-GB" sz="2000" b="1" i="1" u="none" strike="noStrike" dirty="0" smtClean="0">
                          <a:solidFill>
                            <a:srgbClr val="000000"/>
                          </a:solidFill>
                          <a:effectLst/>
                          <a:latin typeface="Arial"/>
                        </a:rPr>
                        <a:t>Americas</a:t>
                      </a:r>
                      <a:endParaRPr lang="en-GB" sz="2000" b="1" i="1" u="none" strike="noStrike" dirty="0">
                        <a:solidFill>
                          <a:srgbClr val="000000"/>
                        </a:solidFill>
                        <a:effectLst/>
                        <a:latin typeface="Arial"/>
                      </a:endParaRPr>
                    </a:p>
                  </a:txBody>
                  <a:tcPr marL="11340" marR="11340" marT="10698" marB="0" anchor="b">
                    <a:solidFill>
                      <a:srgbClr val="F3FFFB"/>
                    </a:solidFill>
                  </a:tcPr>
                </a:tc>
                <a:tc>
                  <a:txBody>
                    <a:bodyPr/>
                    <a:lstStyle/>
                    <a:p>
                      <a:pPr algn="ctr" fontAlgn="b"/>
                      <a:r>
                        <a:rPr lang="en-GB" sz="2000" u="none" strike="noStrike" dirty="0">
                          <a:effectLst/>
                          <a:latin typeface="Arial"/>
                        </a:rPr>
                        <a:t>76</a:t>
                      </a:r>
                      <a:endParaRPr lang="en-GB" sz="2000" b="1" i="1" u="none" strike="noStrike" dirty="0">
                        <a:solidFill>
                          <a:srgbClr val="000000"/>
                        </a:solidFill>
                        <a:effectLst/>
                        <a:latin typeface="Arial"/>
                      </a:endParaRPr>
                    </a:p>
                  </a:txBody>
                  <a:tcPr marL="11340" marR="11340" marT="10698" marB="0" anchor="b">
                    <a:solidFill>
                      <a:srgbClr val="F3FFFB"/>
                    </a:solidFill>
                  </a:tcPr>
                </a:tc>
                <a:tc>
                  <a:txBody>
                    <a:bodyPr/>
                    <a:lstStyle/>
                    <a:p>
                      <a:pPr algn="ctr" fontAlgn="b"/>
                      <a:r>
                        <a:rPr lang="en-GB" sz="2000" u="none" strike="noStrike" dirty="0">
                          <a:effectLst/>
                          <a:latin typeface="Arial"/>
                        </a:rPr>
                        <a:t>79</a:t>
                      </a:r>
                      <a:endParaRPr lang="en-GB" sz="2000" b="1" i="1" u="none" strike="noStrike" dirty="0">
                        <a:solidFill>
                          <a:srgbClr val="000000"/>
                        </a:solidFill>
                        <a:effectLst/>
                        <a:latin typeface="Arial"/>
                      </a:endParaRPr>
                    </a:p>
                  </a:txBody>
                  <a:tcPr marL="11340" marR="11340" marT="10698" marB="0" anchor="b">
                    <a:solidFill>
                      <a:srgbClr val="F3FFFB"/>
                    </a:solidFill>
                  </a:tcPr>
                </a:tc>
                <a:tc>
                  <a:txBody>
                    <a:bodyPr/>
                    <a:lstStyle/>
                    <a:p>
                      <a:pPr algn="ctr" fontAlgn="b"/>
                      <a:r>
                        <a:rPr lang="en-GB" sz="2000" u="none" strike="noStrike" dirty="0">
                          <a:effectLst/>
                          <a:latin typeface="Arial"/>
                        </a:rPr>
                        <a:t>23</a:t>
                      </a:r>
                      <a:endParaRPr lang="en-GB" sz="2000" b="1" i="1" u="none" strike="noStrike" dirty="0">
                        <a:solidFill>
                          <a:srgbClr val="000000"/>
                        </a:solidFill>
                        <a:effectLst/>
                        <a:latin typeface="Arial"/>
                      </a:endParaRPr>
                    </a:p>
                  </a:txBody>
                  <a:tcPr marL="11340" marR="11340" marT="10698" marB="0" anchor="b">
                    <a:solidFill>
                      <a:srgbClr val="F3FFFB"/>
                    </a:solidFill>
                  </a:tcPr>
                </a:tc>
              </a:tr>
              <a:tr h="416505">
                <a:tc>
                  <a:txBody>
                    <a:bodyPr/>
                    <a:lstStyle/>
                    <a:p>
                      <a:pPr algn="ctr" fontAlgn="b"/>
                      <a:r>
                        <a:rPr lang="en-GB" sz="2000" b="1" i="1" u="none" strike="noStrike" dirty="0" smtClean="0">
                          <a:solidFill>
                            <a:srgbClr val="000000"/>
                          </a:solidFill>
                          <a:effectLst/>
                          <a:latin typeface="Arial"/>
                        </a:rPr>
                        <a:t>Europe</a:t>
                      </a:r>
                      <a:endParaRPr lang="en-GB" sz="2000" b="1" i="1" u="none" strike="noStrike" dirty="0">
                        <a:solidFill>
                          <a:srgbClr val="000000"/>
                        </a:solidFill>
                        <a:effectLst/>
                        <a:latin typeface="Arial"/>
                      </a:endParaRPr>
                    </a:p>
                  </a:txBody>
                  <a:tcPr marL="11340" marR="11340" marT="10698" marB="0" anchor="b">
                    <a:solidFill>
                      <a:srgbClr val="BDE8E5"/>
                    </a:solidFill>
                  </a:tcPr>
                </a:tc>
                <a:tc>
                  <a:txBody>
                    <a:bodyPr/>
                    <a:lstStyle/>
                    <a:p>
                      <a:pPr algn="ctr" fontAlgn="b"/>
                      <a:r>
                        <a:rPr lang="en-GB" sz="2000" u="none" strike="noStrike" dirty="0">
                          <a:effectLst/>
                          <a:latin typeface="Arial"/>
                        </a:rPr>
                        <a:t>78</a:t>
                      </a:r>
                      <a:endParaRPr lang="en-GB" sz="2000" b="1" i="1" u="none" strike="noStrike" dirty="0">
                        <a:solidFill>
                          <a:srgbClr val="000000"/>
                        </a:solidFill>
                        <a:effectLst/>
                        <a:latin typeface="Arial"/>
                      </a:endParaRPr>
                    </a:p>
                  </a:txBody>
                  <a:tcPr marL="11340" marR="11340" marT="10698" marB="0" anchor="b">
                    <a:solidFill>
                      <a:srgbClr val="BDE8E5"/>
                    </a:solidFill>
                  </a:tcPr>
                </a:tc>
                <a:tc>
                  <a:txBody>
                    <a:bodyPr/>
                    <a:lstStyle/>
                    <a:p>
                      <a:pPr algn="ctr" fontAlgn="b"/>
                      <a:r>
                        <a:rPr lang="en-GB" sz="2000" u="none" strike="noStrike" dirty="0">
                          <a:effectLst/>
                          <a:latin typeface="Arial"/>
                        </a:rPr>
                        <a:t>72</a:t>
                      </a:r>
                      <a:endParaRPr lang="en-GB" sz="2000" b="1" i="1" u="none" strike="noStrike" dirty="0">
                        <a:solidFill>
                          <a:srgbClr val="000000"/>
                        </a:solidFill>
                        <a:effectLst/>
                        <a:latin typeface="Arial"/>
                      </a:endParaRPr>
                    </a:p>
                  </a:txBody>
                  <a:tcPr marL="11340" marR="11340" marT="10698" marB="0" anchor="b">
                    <a:solidFill>
                      <a:srgbClr val="BDE8E5"/>
                    </a:solidFill>
                  </a:tcPr>
                </a:tc>
                <a:tc>
                  <a:txBody>
                    <a:bodyPr/>
                    <a:lstStyle/>
                    <a:p>
                      <a:pPr algn="ctr" fontAlgn="b"/>
                      <a:r>
                        <a:rPr lang="en-GB" sz="2000" u="none" strike="noStrike" dirty="0">
                          <a:effectLst/>
                          <a:latin typeface="Arial"/>
                        </a:rPr>
                        <a:t>32</a:t>
                      </a:r>
                      <a:endParaRPr lang="en-GB" sz="2000" b="1" i="1" u="none" strike="noStrike" dirty="0">
                        <a:solidFill>
                          <a:srgbClr val="000000"/>
                        </a:solidFill>
                        <a:effectLst/>
                        <a:latin typeface="Arial"/>
                      </a:endParaRPr>
                    </a:p>
                  </a:txBody>
                  <a:tcPr marL="11340" marR="11340" marT="10698" marB="0" anchor="b">
                    <a:solidFill>
                      <a:srgbClr val="BDE8E5"/>
                    </a:solidFill>
                  </a:tcPr>
                </a:tc>
              </a:tr>
              <a:tr h="416505">
                <a:tc>
                  <a:txBody>
                    <a:bodyPr/>
                    <a:lstStyle/>
                    <a:p>
                      <a:pPr algn="ctr" fontAlgn="b"/>
                      <a:r>
                        <a:rPr lang="en-GB" sz="2000" b="1" i="1" u="none" strike="noStrike" dirty="0" smtClean="0">
                          <a:solidFill>
                            <a:srgbClr val="000000"/>
                          </a:solidFill>
                          <a:effectLst/>
                          <a:latin typeface="Arial"/>
                        </a:rPr>
                        <a:t>Asia</a:t>
                      </a:r>
                      <a:endParaRPr lang="en-GB" sz="2000" b="1" i="1" u="none" strike="noStrike" dirty="0">
                        <a:solidFill>
                          <a:srgbClr val="000000"/>
                        </a:solidFill>
                        <a:effectLst/>
                        <a:latin typeface="Arial"/>
                      </a:endParaRPr>
                    </a:p>
                  </a:txBody>
                  <a:tcPr marL="11340" marR="11340" marT="10698" marB="0" anchor="b">
                    <a:solidFill>
                      <a:srgbClr val="F3FFFB"/>
                    </a:solidFill>
                  </a:tcPr>
                </a:tc>
                <a:tc>
                  <a:txBody>
                    <a:bodyPr/>
                    <a:lstStyle/>
                    <a:p>
                      <a:pPr algn="ctr" fontAlgn="b"/>
                      <a:r>
                        <a:rPr lang="en-GB" sz="2000" u="none" strike="noStrike" dirty="0">
                          <a:effectLst/>
                          <a:latin typeface="Arial"/>
                        </a:rPr>
                        <a:t>69</a:t>
                      </a:r>
                      <a:endParaRPr lang="en-GB" sz="2000" b="1" i="1" u="none" strike="noStrike" dirty="0">
                        <a:solidFill>
                          <a:srgbClr val="000000"/>
                        </a:solidFill>
                        <a:effectLst/>
                        <a:latin typeface="Arial"/>
                      </a:endParaRPr>
                    </a:p>
                  </a:txBody>
                  <a:tcPr marL="11340" marR="11340" marT="10698" marB="0" anchor="b">
                    <a:solidFill>
                      <a:srgbClr val="F3FFFB"/>
                    </a:solidFill>
                  </a:tcPr>
                </a:tc>
                <a:tc>
                  <a:txBody>
                    <a:bodyPr/>
                    <a:lstStyle/>
                    <a:p>
                      <a:pPr algn="ctr" fontAlgn="b"/>
                      <a:r>
                        <a:rPr lang="en-GB" sz="2000" u="none" strike="noStrike" dirty="0">
                          <a:effectLst/>
                          <a:latin typeface="Arial"/>
                        </a:rPr>
                        <a:t>46</a:t>
                      </a:r>
                      <a:endParaRPr lang="en-GB" sz="2000" b="1" i="1" u="none" strike="noStrike" dirty="0">
                        <a:solidFill>
                          <a:srgbClr val="000000"/>
                        </a:solidFill>
                        <a:effectLst/>
                        <a:latin typeface="Arial"/>
                      </a:endParaRPr>
                    </a:p>
                  </a:txBody>
                  <a:tcPr marL="11340" marR="11340" marT="10698" marB="0" anchor="b">
                    <a:solidFill>
                      <a:srgbClr val="F3FFFB"/>
                    </a:solidFill>
                  </a:tcPr>
                </a:tc>
                <a:tc>
                  <a:txBody>
                    <a:bodyPr/>
                    <a:lstStyle/>
                    <a:p>
                      <a:pPr algn="ctr" fontAlgn="b"/>
                      <a:r>
                        <a:rPr lang="en-GB" sz="2000" b="0" i="0" u="none" strike="noStrike" dirty="0" smtClean="0">
                          <a:solidFill>
                            <a:schemeClr val="dk1"/>
                          </a:solidFill>
                          <a:effectLst/>
                          <a:latin typeface="Arial"/>
                        </a:rPr>
                        <a:t>99</a:t>
                      </a:r>
                      <a:endParaRPr lang="en-GB" sz="2000" b="1" i="1" u="none" strike="noStrike" dirty="0">
                        <a:solidFill>
                          <a:srgbClr val="000000"/>
                        </a:solidFill>
                        <a:effectLst/>
                        <a:latin typeface="Arial"/>
                      </a:endParaRPr>
                    </a:p>
                  </a:txBody>
                  <a:tcPr marL="11340" marR="11340" marT="10698" marB="0" anchor="b">
                    <a:solidFill>
                      <a:srgbClr val="F3FFFB"/>
                    </a:solidFill>
                  </a:tcPr>
                </a:tc>
              </a:tr>
              <a:tr h="416505">
                <a:tc>
                  <a:txBody>
                    <a:bodyPr/>
                    <a:lstStyle/>
                    <a:p>
                      <a:pPr algn="ctr" fontAlgn="b"/>
                      <a:r>
                        <a:rPr lang="en-GB" sz="2000" b="1" i="1" u="none" strike="noStrike" dirty="0" smtClean="0">
                          <a:solidFill>
                            <a:srgbClr val="000000"/>
                          </a:solidFill>
                          <a:effectLst/>
                          <a:latin typeface="Arial"/>
                        </a:rPr>
                        <a:t>Oceania</a:t>
                      </a:r>
                      <a:endParaRPr lang="en-GB" sz="2000" b="1" i="1" u="none" strike="noStrike" dirty="0">
                        <a:solidFill>
                          <a:srgbClr val="000000"/>
                        </a:solidFill>
                        <a:effectLst/>
                        <a:latin typeface="Arial"/>
                      </a:endParaRPr>
                    </a:p>
                  </a:txBody>
                  <a:tcPr marL="11340" marR="11340" marT="10698" marB="0" anchor="b">
                    <a:solidFill>
                      <a:srgbClr val="BDE8E5"/>
                    </a:solidFill>
                  </a:tcPr>
                </a:tc>
                <a:tc>
                  <a:txBody>
                    <a:bodyPr/>
                    <a:lstStyle/>
                    <a:p>
                      <a:pPr algn="ctr" fontAlgn="b"/>
                      <a:r>
                        <a:rPr lang="en-GB" sz="2000" u="none" strike="noStrike" dirty="0">
                          <a:effectLst/>
                          <a:latin typeface="Arial"/>
                        </a:rPr>
                        <a:t>77</a:t>
                      </a:r>
                      <a:endParaRPr lang="en-GB" sz="2000" b="1" i="1" u="none" strike="noStrike" dirty="0">
                        <a:solidFill>
                          <a:srgbClr val="000000"/>
                        </a:solidFill>
                        <a:effectLst/>
                        <a:latin typeface="Arial"/>
                      </a:endParaRPr>
                    </a:p>
                  </a:txBody>
                  <a:tcPr marL="11340" marR="11340" marT="10698" marB="0" anchor="b">
                    <a:solidFill>
                      <a:srgbClr val="BDE8E5"/>
                    </a:solidFill>
                  </a:tcPr>
                </a:tc>
                <a:tc>
                  <a:txBody>
                    <a:bodyPr/>
                    <a:lstStyle/>
                    <a:p>
                      <a:pPr algn="ctr" fontAlgn="b"/>
                      <a:r>
                        <a:rPr lang="en-GB" sz="2000" u="none" strike="noStrike" dirty="0">
                          <a:effectLst/>
                          <a:latin typeface="Arial"/>
                        </a:rPr>
                        <a:t>70</a:t>
                      </a:r>
                      <a:endParaRPr lang="en-GB" sz="2000" b="1" i="1" u="none" strike="noStrike" dirty="0">
                        <a:solidFill>
                          <a:srgbClr val="000000"/>
                        </a:solidFill>
                        <a:effectLst/>
                        <a:latin typeface="Arial"/>
                      </a:endParaRPr>
                    </a:p>
                  </a:txBody>
                  <a:tcPr marL="11340" marR="11340" marT="10698" marB="0" anchor="b">
                    <a:solidFill>
                      <a:srgbClr val="BDE8E5"/>
                    </a:solidFill>
                  </a:tcPr>
                </a:tc>
                <a:tc>
                  <a:txBody>
                    <a:bodyPr/>
                    <a:lstStyle/>
                    <a:p>
                      <a:pPr algn="ctr" fontAlgn="b"/>
                      <a:r>
                        <a:rPr lang="en-GB" sz="2000" u="none" strike="noStrike" dirty="0">
                          <a:effectLst/>
                          <a:latin typeface="Arial"/>
                        </a:rPr>
                        <a:t>5</a:t>
                      </a:r>
                      <a:endParaRPr lang="en-GB" sz="2000" b="1" i="1" u="none" strike="noStrike" dirty="0">
                        <a:solidFill>
                          <a:srgbClr val="000000"/>
                        </a:solidFill>
                        <a:effectLst/>
                        <a:latin typeface="Arial"/>
                      </a:endParaRPr>
                    </a:p>
                  </a:txBody>
                  <a:tcPr marL="11340" marR="11340" marT="10698" marB="0" anchor="b">
                    <a:solidFill>
                      <a:srgbClr val="BDE8E5"/>
                    </a:solidFill>
                  </a:tcPr>
                </a:tc>
              </a:tr>
              <a:tr h="416505">
                <a:tc>
                  <a:txBody>
                    <a:bodyPr/>
                    <a:lstStyle/>
                    <a:p>
                      <a:pPr algn="ctr" fontAlgn="b"/>
                      <a:r>
                        <a:rPr lang="en-GB" sz="2000" b="1" i="1" u="none" strike="noStrike" dirty="0" smtClean="0">
                          <a:solidFill>
                            <a:srgbClr val="000000"/>
                          </a:solidFill>
                          <a:effectLst/>
                          <a:latin typeface="Arial"/>
                        </a:rPr>
                        <a:t>World</a:t>
                      </a:r>
                      <a:endParaRPr lang="en-GB" sz="2000" b="1" i="1" u="none" strike="noStrike" dirty="0">
                        <a:solidFill>
                          <a:srgbClr val="000000"/>
                        </a:solidFill>
                        <a:effectLst/>
                        <a:latin typeface="Arial"/>
                      </a:endParaRPr>
                    </a:p>
                  </a:txBody>
                  <a:tcPr marL="11340" marR="11340" marT="10698" marB="0" anchor="b">
                    <a:solidFill>
                      <a:srgbClr val="F3FFFB"/>
                    </a:solidFill>
                  </a:tcPr>
                </a:tc>
                <a:tc>
                  <a:txBody>
                    <a:bodyPr/>
                    <a:lstStyle/>
                    <a:p>
                      <a:pPr algn="ctr" fontAlgn="b"/>
                      <a:r>
                        <a:rPr lang="en-GB" sz="2000" u="none" strike="noStrike" dirty="0">
                          <a:effectLst/>
                          <a:latin typeface="Arial"/>
                        </a:rPr>
                        <a:t>71</a:t>
                      </a:r>
                      <a:endParaRPr lang="en-GB" sz="2000" b="1" i="1" u="none" strike="noStrike" dirty="0">
                        <a:solidFill>
                          <a:srgbClr val="000000"/>
                        </a:solidFill>
                        <a:effectLst/>
                        <a:latin typeface="Arial"/>
                      </a:endParaRPr>
                    </a:p>
                  </a:txBody>
                  <a:tcPr marL="11340" marR="11340" marT="10698" marB="0" anchor="b">
                    <a:solidFill>
                      <a:srgbClr val="F3FFFB"/>
                    </a:solidFill>
                  </a:tcPr>
                </a:tc>
                <a:tc>
                  <a:txBody>
                    <a:bodyPr/>
                    <a:lstStyle/>
                    <a:p>
                      <a:pPr algn="ctr" fontAlgn="b"/>
                      <a:r>
                        <a:rPr lang="en-GB" sz="2000" u="none" strike="noStrike" dirty="0">
                          <a:effectLst/>
                          <a:latin typeface="Arial"/>
                        </a:rPr>
                        <a:t>53</a:t>
                      </a:r>
                      <a:endParaRPr lang="en-GB" sz="2000" b="1" i="1" u="none" strike="noStrike" dirty="0">
                        <a:solidFill>
                          <a:srgbClr val="000000"/>
                        </a:solidFill>
                        <a:effectLst/>
                        <a:latin typeface="Arial"/>
                      </a:endParaRPr>
                    </a:p>
                  </a:txBody>
                  <a:tcPr marL="11340" marR="11340" marT="10698" marB="0" anchor="b">
                    <a:solidFill>
                      <a:srgbClr val="F3FFFB"/>
                    </a:solidFill>
                  </a:tcPr>
                </a:tc>
                <a:tc>
                  <a:txBody>
                    <a:bodyPr/>
                    <a:lstStyle/>
                    <a:p>
                      <a:pPr algn="ctr" fontAlgn="b"/>
                      <a:r>
                        <a:rPr lang="en-GB" sz="2000" u="none" strike="noStrike" dirty="0">
                          <a:effectLst/>
                          <a:latin typeface="Arial"/>
                        </a:rPr>
                        <a:t>53</a:t>
                      </a:r>
                      <a:endParaRPr lang="en-GB" sz="2000" b="1" i="1" u="none" strike="noStrike" dirty="0">
                        <a:solidFill>
                          <a:srgbClr val="000000"/>
                        </a:solidFill>
                        <a:effectLst/>
                        <a:latin typeface="Arial"/>
                      </a:endParaRPr>
                    </a:p>
                  </a:txBody>
                  <a:tcPr marL="11340" marR="11340" marT="10698" marB="0" anchor="b">
                    <a:solidFill>
                      <a:srgbClr val="F3FFFB"/>
                    </a:solidFill>
                  </a:tcPr>
                </a:tc>
              </a:tr>
            </a:tbl>
          </a:graphicData>
        </a:graphic>
      </p:graphicFrame>
      <p:sp>
        <p:nvSpPr>
          <p:cNvPr id="4" name="Slide Number Placeholder 3"/>
          <p:cNvSpPr>
            <a:spLocks noGrp="1"/>
          </p:cNvSpPr>
          <p:nvPr>
            <p:ph type="sldNum" sz="quarter" idx="13"/>
          </p:nvPr>
        </p:nvSpPr>
        <p:spPr/>
        <p:txBody>
          <a:bodyPr/>
          <a:lstStyle/>
          <a:p>
            <a:fld id="{11CE413A-A432-B14C-9C70-454DB40E3CD4}" type="slidenum">
              <a:rPr lang="en-US" smtClean="0"/>
              <a:pPr/>
              <a:t>8</a:t>
            </a:fld>
            <a:endParaRPr lang="en-US" dirty="0"/>
          </a:p>
        </p:txBody>
      </p:sp>
    </p:spTree>
    <p:extLst>
      <p:ext uri="{BB962C8B-B14F-4D97-AF65-F5344CB8AC3E}">
        <p14:creationId xmlns:p14="http://schemas.microsoft.com/office/powerpoint/2010/main" val="39805392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GB" dirty="0" smtClean="0"/>
              <a:t>Radar </a:t>
            </a:r>
            <a:r>
              <a:rPr lang="en-GB" dirty="0"/>
              <a:t>c</a:t>
            </a:r>
            <a:r>
              <a:rPr lang="en-GB" dirty="0" smtClean="0"/>
              <a:t>harts</a:t>
            </a:r>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162037" y="1800225"/>
            <a:ext cx="6364565" cy="5029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3" name="Slide Number Placeholder 2"/>
          <p:cNvSpPr>
            <a:spLocks noGrp="1"/>
          </p:cNvSpPr>
          <p:nvPr>
            <p:ph type="sldNum" sz="quarter" idx="13"/>
          </p:nvPr>
        </p:nvSpPr>
        <p:spPr/>
        <p:txBody>
          <a:bodyPr/>
          <a:lstStyle/>
          <a:p>
            <a:fld id="{11CE413A-A432-B14C-9C70-454DB40E3CD4}" type="slidenum">
              <a:rPr lang="en-US" smtClean="0"/>
              <a:pPr/>
              <a:t>9</a:t>
            </a:fld>
            <a:endParaRPr lang="en-US" dirty="0"/>
          </a:p>
        </p:txBody>
      </p:sp>
    </p:spTree>
    <p:extLst>
      <p:ext uri="{BB962C8B-B14F-4D97-AF65-F5344CB8AC3E}">
        <p14:creationId xmlns:p14="http://schemas.microsoft.com/office/powerpoint/2010/main" val="27075871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F6E71645B3BAA49BECBEA529B755E1D" ma:contentTypeVersion="1" ma:contentTypeDescription="Create a new document." ma:contentTypeScope="" ma:versionID="64a4efe576e7f5395ca3a9d25fdec772">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92C896F-428D-4AEF-92AE-AF0C7A60178C}"/>
</file>

<file path=customXml/itemProps2.xml><?xml version="1.0" encoding="utf-8"?>
<ds:datastoreItem xmlns:ds="http://schemas.openxmlformats.org/officeDocument/2006/customXml" ds:itemID="{70582554-8FE1-4F43-968B-20D27264DEB0}"/>
</file>

<file path=customXml/itemProps3.xml><?xml version="1.0" encoding="utf-8"?>
<ds:datastoreItem xmlns:ds="http://schemas.openxmlformats.org/officeDocument/2006/customXml" ds:itemID="{506B6B7E-BD29-4FDA-89C1-9649C325C400}"/>
</file>

<file path=docProps/app.xml><?xml version="1.0" encoding="utf-8"?>
<Properties xmlns="http://schemas.openxmlformats.org/officeDocument/2006/extended-properties" xmlns:vt="http://schemas.openxmlformats.org/officeDocument/2006/docPropsVTypes">
  <Template/>
  <TotalTime>828</TotalTime>
  <Words>873</Words>
  <Application>Microsoft Office PowerPoint</Application>
  <PresentationFormat>Custom</PresentationFormat>
  <Paragraphs>115</Paragraphs>
  <Slides>10</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STIXGeneral-Regular</vt:lpstr>
      <vt:lpstr>Times New Roman</vt:lpstr>
      <vt:lpstr>Verdana</vt:lpstr>
      <vt:lpstr>Wingdings</vt:lpstr>
      <vt:lpstr>Office Theme</vt:lpstr>
      <vt:lpstr>Population data: Lesson 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Core Maths Powerpoint.indd</dc:title>
  <dc:subject/>
  <dc:creator>Michael Blaylock</dc:creator>
  <cp:keywords/>
  <dc:description/>
  <cp:lastModifiedBy>Helen Turner</cp:lastModifiedBy>
  <cp:revision>93</cp:revision>
  <dcterms:created xsi:type="dcterms:W3CDTF">2014-06-26T12:48:20Z</dcterms:created>
  <dcterms:modified xsi:type="dcterms:W3CDTF">2015-03-31T10:30:16Z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2014-06-24T23:00:00Z</vt:filetime>
  </property>
  <property fmtid="{D5CDD505-2E9C-101B-9397-08002B2CF9AE}" pid="3" name="LastSaved">
    <vt:filetime>2014-06-24T23:00:00Z</vt:filetime>
  </property>
  <property fmtid="{D5CDD505-2E9C-101B-9397-08002B2CF9AE}" pid="4" name="ContentTypeId">
    <vt:lpwstr>0x0101001F6E71645B3BAA49BECBEA529B755E1D</vt:lpwstr>
  </property>
</Properties>
</file>