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2"/>
  </p:notesMasterIdLst>
  <p:sldIdLst>
    <p:sldId id="256" r:id="rId2"/>
    <p:sldId id="340" r:id="rId3"/>
    <p:sldId id="276" r:id="rId4"/>
    <p:sldId id="277" r:id="rId5"/>
    <p:sldId id="339" r:id="rId6"/>
    <p:sldId id="341" r:id="rId7"/>
    <p:sldId id="342" r:id="rId8"/>
    <p:sldId id="290" r:id="rId9"/>
    <p:sldId id="343" r:id="rId10"/>
    <p:sldId id="28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684"/>
    <a:srgbClr val="EAF0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23" autoAdjust="0"/>
    <p:restoredTop sz="94660"/>
  </p:normalViewPr>
  <p:slideViewPr>
    <p:cSldViewPr snapToGrid="0">
      <p:cViewPr varScale="1">
        <p:scale>
          <a:sx n="76" d="100"/>
          <a:sy n="76" d="100"/>
        </p:scale>
        <p:origin x="126" y="34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F415C-5C1A-7043-8764-8D00569F87E4}" type="datetimeFigureOut">
              <a:rPr lang="en-US" smtClean="0"/>
              <a:t>6/20/2019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2FEE1-FB6F-2A40-9143-863F0A97A25F}" type="slidenum">
              <a:rPr lang="en-US" smtClean="0"/>
              <a:t>‹#›</a:t>
            </a:fld>
            <a:endParaRPr lang="en-US"/>
          </a:p>
        </p:txBody>
      </p:sp>
    </p:spTree>
    <p:extLst>
      <p:ext uri="{BB962C8B-B14F-4D97-AF65-F5344CB8AC3E}">
        <p14:creationId xmlns:p14="http://schemas.microsoft.com/office/powerpoint/2010/main" val="44812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6/20/2019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337924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3773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17866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60086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5199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31670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623230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21851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4689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90789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3049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07970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6/20/2019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6346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6/20/2019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36825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6/20/2019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30395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4974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46612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6/20/2019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6210366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wateraid.org/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theguardian.com/voluntary-sector-network/2014/sep/29/poverty-porn-charity-adverts-emotional-fundraising" TargetMode="External"/><Relationship Id="rId3" Type="http://schemas.openxmlformats.org/officeDocument/2006/relationships/hyperlink" Target="https://www.theguardian.com/commentisfree/2019/mar/03/cant-we-accept-that-some-white-saviours-really-want-to-help-stacey-dooley-comic-relief?CMP=share_btn_link" TargetMode="External"/><Relationship Id="rId7" Type="http://schemas.openxmlformats.org/officeDocument/2006/relationships/hyperlink" Target="https://www.theguardian.com/voluntary-sector-network/2012/aug/30/charities-should-abandon-shock-advertising" TargetMode="External"/><Relationship Id="rId2" Type="http://schemas.openxmlformats.org/officeDocument/2006/relationships/hyperlink" Target="https://twitter.com/i/events/1101130534355329031" TargetMode="External"/><Relationship Id="rId1" Type="http://schemas.openxmlformats.org/officeDocument/2006/relationships/slideLayout" Target="../slideLayouts/slideLayout2.xml"/><Relationship Id="rId6" Type="http://schemas.openxmlformats.org/officeDocument/2006/relationships/hyperlink" Target="https://www.teenvogue.com/story/hollywoods-white-savior-obsession-colonialism" TargetMode="External"/><Relationship Id="rId5" Type="http://schemas.openxmlformats.org/officeDocument/2006/relationships/hyperlink" Target="https://www.youtube.com/watch?v=VO1jse1Vt1g" TargetMode="External"/><Relationship Id="rId4" Type="http://schemas.openxmlformats.org/officeDocument/2006/relationships/hyperlink" Target="https://twitter.com/comicrelief/status/1101081663449247744/photo/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s://www.youtube.com/watch?v=Uiy3dkTwPcQ"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mIlX-GmFov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Uiy3dkTwPc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199" y="1619180"/>
            <a:ext cx="8361229" cy="2098226"/>
          </a:xfrm>
        </p:spPr>
        <p:txBody>
          <a:bodyPr>
            <a:normAutofit/>
          </a:bodyPr>
          <a:lstStyle/>
          <a:p>
            <a:r>
              <a:rPr lang="en-GB" sz="4000" b="1" i="1" dirty="0"/>
              <a:t>WATER AID (2016)</a:t>
            </a:r>
            <a:br>
              <a:rPr lang="en-GB" sz="4000" b="1" i="1" dirty="0"/>
            </a:br>
            <a:r>
              <a:rPr lang="en-GB" sz="4000" b="1" i="1" dirty="0"/>
              <a:t>Charity </a:t>
            </a:r>
            <a:r>
              <a:rPr lang="en-GB" sz="4000" b="1" i="1" dirty="0" smtClean="0"/>
              <a:t>Advert</a:t>
            </a:r>
            <a:br>
              <a:rPr lang="en-GB" sz="4000" b="1" i="1" dirty="0" smtClean="0"/>
            </a:br>
            <a:r>
              <a:rPr lang="en-GB" sz="2200" b="1" dirty="0"/>
              <a:t>Component 1: Media Products, Industries and </a:t>
            </a:r>
            <a:r>
              <a:rPr lang="en-GB" sz="2200" b="1" dirty="0" smtClean="0"/>
              <a:t>Audiences</a:t>
            </a:r>
            <a:r>
              <a:rPr lang="en-GB" sz="4000" b="1" i="1" dirty="0" smtClean="0"/>
              <a:t> </a:t>
            </a:r>
            <a:endParaRPr lang="en-GB" sz="4000" b="1" i="1" dirty="0"/>
          </a:p>
        </p:txBody>
      </p:sp>
      <p:sp>
        <p:nvSpPr>
          <p:cNvPr id="3" name="Subtitle 2"/>
          <p:cNvSpPr>
            <a:spLocks noGrp="1"/>
          </p:cNvSpPr>
          <p:nvPr>
            <p:ph type="subTitle" idx="1"/>
          </p:nvPr>
        </p:nvSpPr>
        <p:spPr/>
        <p:txBody>
          <a:bodyPr>
            <a:normAutofit/>
          </a:bodyPr>
          <a:lstStyle/>
          <a:p>
            <a:endParaRPr lang="en-GB" dirty="0"/>
          </a:p>
          <a:p>
            <a:pPr algn="r"/>
            <a:endParaRPr lang="en-GB" dirty="0"/>
          </a:p>
        </p:txBody>
      </p:sp>
      <p:pic>
        <p:nvPicPr>
          <p:cNvPr id="4" name="Picture 3"/>
          <p:cNvPicPr>
            <a:picLocks noChangeAspect="1"/>
          </p:cNvPicPr>
          <p:nvPr/>
        </p:nvPicPr>
        <p:blipFill>
          <a:blip r:embed="rId2"/>
          <a:stretch>
            <a:fillRect/>
          </a:stretch>
        </p:blipFill>
        <p:spPr>
          <a:xfrm>
            <a:off x="394257" y="444055"/>
            <a:ext cx="6221884" cy="2757425"/>
          </a:xfrm>
          <a:prstGeom prst="rect">
            <a:avLst/>
          </a:prstGeom>
        </p:spPr>
      </p:pic>
      <p:sp>
        <p:nvSpPr>
          <p:cNvPr id="5" name="TextBox 4"/>
          <p:cNvSpPr txBox="1"/>
          <p:nvPr/>
        </p:nvSpPr>
        <p:spPr>
          <a:xfrm>
            <a:off x="596900" y="4850196"/>
            <a:ext cx="10411598" cy="830997"/>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400" b="1" i="1" dirty="0" smtClean="0"/>
              <a:t>USE THE CONTEXT MIND MAP TO MAKE NOTES FROM THIS POWERPOINT</a:t>
            </a:r>
            <a:r>
              <a:rPr lang="en-GB" sz="2400" b="1" i="1" dirty="0"/>
              <a:t> </a:t>
            </a:r>
            <a:r>
              <a:rPr lang="en-GB" sz="2400" b="1" i="1" dirty="0" smtClean="0"/>
              <a:t>AND BRING TO YOUR FIRST WATER AID CLASS</a:t>
            </a:r>
            <a:endParaRPr lang="en-GB" sz="2400" b="1" i="1" dirty="0"/>
          </a:p>
        </p:txBody>
      </p:sp>
    </p:spTree>
    <p:extLst>
      <p:ext uri="{BB962C8B-B14F-4D97-AF65-F5344CB8AC3E}">
        <p14:creationId xmlns:p14="http://schemas.microsoft.com/office/powerpoint/2010/main" val="151175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266" y="0"/>
            <a:ext cx="10131425" cy="1456267"/>
          </a:xfrm>
        </p:spPr>
        <p:txBody>
          <a:bodyPr/>
          <a:lstStyle/>
          <a:p>
            <a:r>
              <a:rPr lang="en-GB" b="1" i="1" dirty="0" smtClean="0">
                <a:effectLst>
                  <a:outerShdw blurRad="38100" dist="38100" dir="2700000" algn="tl">
                    <a:srgbClr val="000000">
                      <a:alpha val="43137"/>
                    </a:srgbClr>
                  </a:outerShdw>
                </a:effectLst>
                <a:latin typeface="+mn-lt"/>
              </a:rPr>
              <a:t>Genre: Charity </a:t>
            </a:r>
            <a:r>
              <a:rPr lang="en-GB" b="1" i="1" dirty="0">
                <a:effectLst>
                  <a:outerShdw blurRad="38100" dist="38100" dir="2700000" algn="tl">
                    <a:srgbClr val="000000">
                      <a:alpha val="43137"/>
                    </a:srgbClr>
                  </a:outerShdw>
                </a:effectLst>
                <a:latin typeface="+mn-lt"/>
              </a:rPr>
              <a:t>adverts</a:t>
            </a:r>
          </a:p>
        </p:txBody>
      </p:sp>
      <p:sp>
        <p:nvSpPr>
          <p:cNvPr id="6" name="Rectangle 5"/>
          <p:cNvSpPr/>
          <p:nvPr/>
        </p:nvSpPr>
        <p:spPr>
          <a:xfrm>
            <a:off x="590266" y="3877517"/>
            <a:ext cx="11255991" cy="2723823"/>
          </a:xfrm>
          <a:prstGeom prst="rect">
            <a:avLst/>
          </a:prstGeom>
        </p:spPr>
        <p:txBody>
          <a:bodyPr wrap="square">
            <a:spAutoFit/>
          </a:bodyPr>
          <a:lstStyle/>
          <a:p>
            <a:pPr>
              <a:lnSpc>
                <a:spcPct val="150000"/>
              </a:lnSpc>
            </a:pPr>
            <a:r>
              <a:rPr lang="en-US" sz="2000" b="1" dirty="0"/>
              <a:t>The Water Aid advert reinforces charity advertisement conventions by including key information about the concern; a personalised narrative to which this information is relevant, and a direct appeal to the audience for money. </a:t>
            </a:r>
          </a:p>
          <a:p>
            <a:pPr>
              <a:lnSpc>
                <a:spcPct val="150000"/>
              </a:lnSpc>
            </a:pPr>
            <a:endParaRPr lang="en-US" sz="1050" b="1" dirty="0"/>
          </a:p>
          <a:p>
            <a:pPr>
              <a:lnSpc>
                <a:spcPct val="150000"/>
              </a:lnSpc>
            </a:pPr>
            <a:r>
              <a:rPr lang="en-US" sz="2000" b="1" dirty="0"/>
              <a:t>However, the fact it lacks a non-diegetic voiceover, melancholic audio codes and black and white visual codes could all be seen as unconventional of this advertising sub-genre.</a:t>
            </a:r>
          </a:p>
        </p:txBody>
      </p:sp>
      <p:graphicFrame>
        <p:nvGraphicFramePr>
          <p:cNvPr id="7" name="Table 6"/>
          <p:cNvGraphicFramePr>
            <a:graphicFrameLocks noGrp="1"/>
          </p:cNvGraphicFramePr>
          <p:nvPr>
            <p:extLst>
              <p:ext uri="{D42A27DB-BD31-4B8C-83A1-F6EECF244321}">
                <p14:modId xmlns:p14="http://schemas.microsoft.com/office/powerpoint/2010/main" val="2217869102"/>
              </p:ext>
            </p:extLst>
          </p:nvPr>
        </p:nvGraphicFramePr>
        <p:xfrm>
          <a:off x="590266" y="1292724"/>
          <a:ext cx="8128000" cy="2377440"/>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1575303377"/>
                    </a:ext>
                  </a:extLst>
                </a:gridCol>
                <a:gridCol w="4064000">
                  <a:extLst>
                    <a:ext uri="{9D8B030D-6E8A-4147-A177-3AD203B41FA5}">
                      <a16:colId xmlns:a16="http://schemas.microsoft.com/office/drawing/2014/main" val="4034126524"/>
                    </a:ext>
                  </a:extLst>
                </a:gridCol>
              </a:tblGrid>
              <a:tr h="370840">
                <a:tc>
                  <a:txBody>
                    <a:bodyPr/>
                    <a:lstStyle/>
                    <a:p>
                      <a:r>
                        <a:rPr lang="en-GB" sz="2000" dirty="0"/>
                        <a:t>Codes</a:t>
                      </a:r>
                    </a:p>
                  </a:txBody>
                  <a:tcPr/>
                </a:tc>
                <a:tc>
                  <a:txBody>
                    <a:bodyPr/>
                    <a:lstStyle/>
                    <a:p>
                      <a:r>
                        <a:rPr lang="en-GB" sz="2000" dirty="0"/>
                        <a:t>Conventions</a:t>
                      </a:r>
                    </a:p>
                  </a:txBody>
                  <a:tcPr/>
                </a:tc>
                <a:extLst>
                  <a:ext uri="{0D108BD9-81ED-4DB2-BD59-A6C34878D82A}">
                    <a16:rowId xmlns:a16="http://schemas.microsoft.com/office/drawing/2014/main" val="734618923"/>
                  </a:ext>
                </a:extLst>
              </a:tr>
              <a:tr h="370840">
                <a:tc>
                  <a:txBody>
                    <a:bodyPr/>
                    <a:lstStyle/>
                    <a:p>
                      <a:r>
                        <a:rPr lang="en-GB" sz="2000" dirty="0"/>
                        <a:t>Tragic and upsetting images</a:t>
                      </a:r>
                    </a:p>
                  </a:txBody>
                  <a:tcPr/>
                </a:tc>
                <a:tc>
                  <a:txBody>
                    <a:bodyPr/>
                    <a:lstStyle/>
                    <a:p>
                      <a:r>
                        <a:rPr lang="en-GB" sz="2000" dirty="0"/>
                        <a:t>Sad,</a:t>
                      </a:r>
                      <a:r>
                        <a:rPr lang="en-GB" sz="2000" baseline="0" dirty="0"/>
                        <a:t> orchestral music</a:t>
                      </a:r>
                      <a:endParaRPr lang="en-GB" sz="2000" dirty="0"/>
                    </a:p>
                  </a:txBody>
                  <a:tcPr/>
                </a:tc>
                <a:extLst>
                  <a:ext uri="{0D108BD9-81ED-4DB2-BD59-A6C34878D82A}">
                    <a16:rowId xmlns:a16="http://schemas.microsoft.com/office/drawing/2014/main" val="2415733957"/>
                  </a:ext>
                </a:extLst>
              </a:tr>
              <a:tr h="370840">
                <a:tc>
                  <a:txBody>
                    <a:bodyPr/>
                    <a:lstStyle/>
                    <a:p>
                      <a:r>
                        <a:rPr lang="en-GB" sz="2000" dirty="0"/>
                        <a:t>Poverty/suffering </a:t>
                      </a:r>
                    </a:p>
                  </a:txBody>
                  <a:tcPr/>
                </a:tc>
                <a:tc>
                  <a:txBody>
                    <a:bodyPr/>
                    <a:lstStyle/>
                    <a:p>
                      <a:r>
                        <a:rPr lang="en-GB" sz="2000" dirty="0"/>
                        <a:t>Solemn voice over</a:t>
                      </a:r>
                    </a:p>
                  </a:txBody>
                  <a:tcPr/>
                </a:tc>
                <a:extLst>
                  <a:ext uri="{0D108BD9-81ED-4DB2-BD59-A6C34878D82A}">
                    <a16:rowId xmlns:a16="http://schemas.microsoft.com/office/drawing/2014/main" val="3785251612"/>
                  </a:ext>
                </a:extLst>
              </a:tr>
              <a:tr h="370840">
                <a:tc>
                  <a:txBody>
                    <a:bodyPr/>
                    <a:lstStyle/>
                    <a:p>
                      <a:r>
                        <a:rPr lang="en-GB" sz="2000" dirty="0"/>
                        <a:t>Black and white images</a:t>
                      </a:r>
                    </a:p>
                  </a:txBody>
                  <a:tcPr/>
                </a:tc>
                <a:tc>
                  <a:txBody>
                    <a:bodyPr/>
                    <a:lstStyle/>
                    <a:p>
                      <a:r>
                        <a:rPr lang="en-GB" sz="2000" dirty="0"/>
                        <a:t>Direct appeal for money </a:t>
                      </a:r>
                    </a:p>
                  </a:txBody>
                  <a:tcPr/>
                </a:tc>
                <a:extLst>
                  <a:ext uri="{0D108BD9-81ED-4DB2-BD59-A6C34878D82A}">
                    <a16:rowId xmlns:a16="http://schemas.microsoft.com/office/drawing/2014/main" val="2949530937"/>
                  </a:ext>
                </a:extLst>
              </a:tr>
              <a:tr h="370840">
                <a:tc>
                  <a:txBody>
                    <a:bodyPr/>
                    <a:lstStyle/>
                    <a:p>
                      <a:r>
                        <a:rPr lang="en-GB" sz="2000" dirty="0"/>
                        <a:t>Facts and Statistics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Personalised story </a:t>
                      </a:r>
                    </a:p>
                  </a:txBody>
                  <a:tcPr/>
                </a:tc>
                <a:extLst>
                  <a:ext uri="{0D108BD9-81ED-4DB2-BD59-A6C34878D82A}">
                    <a16:rowId xmlns:a16="http://schemas.microsoft.com/office/drawing/2014/main" val="2768019036"/>
                  </a:ext>
                </a:extLst>
              </a:tr>
              <a:tr h="370840">
                <a:tc>
                  <a:txBody>
                    <a:bodyPr/>
                    <a:lstStyle/>
                    <a:p>
                      <a:r>
                        <a:rPr lang="en-GB" sz="2000" dirty="0"/>
                        <a:t>Contact details</a:t>
                      </a:r>
                    </a:p>
                  </a:txBody>
                  <a:tcPr/>
                </a:tc>
                <a:tc>
                  <a:txBody>
                    <a:bodyPr/>
                    <a:lstStyle/>
                    <a:p>
                      <a:endParaRPr lang="en-GB" sz="2000" dirty="0"/>
                    </a:p>
                  </a:txBody>
                  <a:tcPr/>
                </a:tc>
                <a:extLst>
                  <a:ext uri="{0D108BD9-81ED-4DB2-BD59-A6C34878D82A}">
                    <a16:rowId xmlns:a16="http://schemas.microsoft.com/office/drawing/2014/main" val="2579298426"/>
                  </a:ext>
                </a:extLst>
              </a:tr>
            </a:tbl>
          </a:graphicData>
        </a:graphic>
      </p:graphicFrame>
      <p:sp>
        <p:nvSpPr>
          <p:cNvPr id="5" name="TextBox 4"/>
          <p:cNvSpPr txBox="1"/>
          <p:nvPr/>
        </p:nvSpPr>
        <p:spPr>
          <a:xfrm>
            <a:off x="9135182" y="1801630"/>
            <a:ext cx="2513793" cy="1200329"/>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400" b="1" i="1" dirty="0" smtClean="0"/>
              <a:t>Add the notes below to your mind map</a:t>
            </a:r>
            <a:endParaRPr lang="en-GB" sz="2400" b="1" i="1" dirty="0"/>
          </a:p>
        </p:txBody>
      </p:sp>
    </p:spTree>
    <p:extLst>
      <p:ext uri="{BB962C8B-B14F-4D97-AF65-F5344CB8AC3E}">
        <p14:creationId xmlns:p14="http://schemas.microsoft.com/office/powerpoint/2010/main" val="773212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D6574E6-3F3B-854E-AF83-3A91F74ACC3A}"/>
              </a:ext>
            </a:extLst>
          </p:cNvPr>
          <p:cNvGraphicFramePr>
            <a:graphicFrameLocks noGrp="1"/>
          </p:cNvGraphicFramePr>
          <p:nvPr>
            <p:extLst/>
          </p:nvPr>
        </p:nvGraphicFramePr>
        <p:xfrm>
          <a:off x="971552" y="485775"/>
          <a:ext cx="10729913" cy="5900736"/>
        </p:xfrm>
        <a:graphic>
          <a:graphicData uri="http://schemas.openxmlformats.org/drawingml/2006/table">
            <a:tbl>
              <a:tblPr firstRow="1" firstCol="1">
                <a:tableStyleId>{F5AB1C69-6EDB-4FF4-983F-18BD219EF322}</a:tableStyleId>
              </a:tblPr>
              <a:tblGrid>
                <a:gridCol w="2493761">
                  <a:extLst>
                    <a:ext uri="{9D8B030D-6E8A-4147-A177-3AD203B41FA5}">
                      <a16:colId xmlns:a16="http://schemas.microsoft.com/office/drawing/2014/main" val="4166758837"/>
                    </a:ext>
                  </a:extLst>
                </a:gridCol>
                <a:gridCol w="2109588">
                  <a:extLst>
                    <a:ext uri="{9D8B030D-6E8A-4147-A177-3AD203B41FA5}">
                      <a16:colId xmlns:a16="http://schemas.microsoft.com/office/drawing/2014/main" val="113716610"/>
                    </a:ext>
                  </a:extLst>
                </a:gridCol>
                <a:gridCol w="2042188">
                  <a:extLst>
                    <a:ext uri="{9D8B030D-6E8A-4147-A177-3AD203B41FA5}">
                      <a16:colId xmlns:a16="http://schemas.microsoft.com/office/drawing/2014/main" val="1411259047"/>
                    </a:ext>
                  </a:extLst>
                </a:gridCol>
                <a:gridCol w="2042188">
                  <a:extLst>
                    <a:ext uri="{9D8B030D-6E8A-4147-A177-3AD203B41FA5}">
                      <a16:colId xmlns:a16="http://schemas.microsoft.com/office/drawing/2014/main" val="2125512413"/>
                    </a:ext>
                  </a:extLst>
                </a:gridCol>
                <a:gridCol w="2042188">
                  <a:extLst>
                    <a:ext uri="{9D8B030D-6E8A-4147-A177-3AD203B41FA5}">
                      <a16:colId xmlns:a16="http://schemas.microsoft.com/office/drawing/2014/main" val="3647118702"/>
                    </a:ext>
                  </a:extLst>
                </a:gridCol>
              </a:tblGrid>
              <a:tr h="400971">
                <a:tc gridSpan="5">
                  <a:txBody>
                    <a:bodyPr/>
                    <a:lstStyle/>
                    <a:p>
                      <a:pPr>
                        <a:lnSpc>
                          <a:spcPct val="107000"/>
                        </a:lnSpc>
                        <a:spcAft>
                          <a:spcPts val="0"/>
                        </a:spcAft>
                      </a:pPr>
                      <a:r>
                        <a:rPr lang="en-GB" sz="1800" dirty="0">
                          <a:effectLst/>
                        </a:rPr>
                        <a:t>COMPONENT 1: INVESTIGATING THE MEDIA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65427995"/>
                  </a:ext>
                </a:extLst>
              </a:tr>
              <a:tr h="400971">
                <a:tc gridSpan="5">
                  <a:txBody>
                    <a:bodyPr/>
                    <a:lstStyle/>
                    <a:p>
                      <a:pPr>
                        <a:lnSpc>
                          <a:spcPct val="107000"/>
                        </a:lnSpc>
                        <a:spcAft>
                          <a:spcPts val="0"/>
                        </a:spcAft>
                      </a:pPr>
                      <a:r>
                        <a:rPr lang="en-GB" sz="1800" dirty="0">
                          <a:effectLst/>
                        </a:rPr>
                        <a:t>EXAM 35%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9661734"/>
                  </a:ext>
                </a:extLst>
              </a:tr>
              <a:tr h="604769">
                <a:tc>
                  <a:txBody>
                    <a:bodyPr/>
                    <a:lstStyle/>
                    <a:p>
                      <a:pPr>
                        <a:lnSpc>
                          <a:spcPct val="107000"/>
                        </a:lnSpc>
                        <a:spcAft>
                          <a:spcPts val="0"/>
                        </a:spcAft>
                      </a:pPr>
                      <a:r>
                        <a:rPr lang="en-GB" sz="1800" dirty="0">
                          <a:effectLst/>
                        </a:rPr>
                        <a:t>Section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pPr algn="ctr">
                        <a:lnSpc>
                          <a:spcPct val="107000"/>
                        </a:lnSpc>
                        <a:spcAft>
                          <a:spcPts val="0"/>
                        </a:spcAft>
                      </a:pPr>
                      <a:r>
                        <a:rPr lang="en-GB" sz="1800" dirty="0">
                          <a:effectLst/>
                        </a:rPr>
                        <a:t>A</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A &amp; B</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a:effectLst/>
                        </a:rPr>
                        <a:t>A &amp; B</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50246925"/>
                  </a:ext>
                </a:extLst>
              </a:tr>
              <a:tr h="689273">
                <a:tc>
                  <a:txBody>
                    <a:bodyPr/>
                    <a:lstStyle/>
                    <a:p>
                      <a:pPr>
                        <a:lnSpc>
                          <a:spcPct val="107000"/>
                        </a:lnSpc>
                        <a:spcAft>
                          <a:spcPts val="0"/>
                        </a:spcAft>
                      </a:pPr>
                      <a:r>
                        <a:rPr lang="en-GB" sz="1800" dirty="0">
                          <a:effectLst/>
                        </a:rPr>
                        <a:t>Sector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pPr algn="ctr">
                        <a:lnSpc>
                          <a:spcPct val="107000"/>
                        </a:lnSpc>
                        <a:spcAft>
                          <a:spcPts val="0"/>
                        </a:spcAft>
                      </a:pPr>
                      <a:r>
                        <a:rPr lang="en-GB" sz="1800" dirty="0">
                          <a:effectLst/>
                        </a:rPr>
                        <a:t>Marketing</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Advertising</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a:effectLst/>
                        </a:rPr>
                        <a:t>Music Video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a:effectLst/>
                        </a:rPr>
                        <a:t>Newspaper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34923732"/>
                  </a:ext>
                </a:extLst>
              </a:tr>
              <a:tr h="420027">
                <a:tc rowSpan="2">
                  <a:txBody>
                    <a:bodyPr/>
                    <a:lstStyle/>
                    <a:p>
                      <a:pPr>
                        <a:lnSpc>
                          <a:spcPct val="107000"/>
                        </a:lnSpc>
                        <a:spcAft>
                          <a:spcPts val="0"/>
                        </a:spcAft>
                      </a:pPr>
                      <a:r>
                        <a:rPr lang="en-GB" sz="1800" dirty="0">
                          <a:effectLst/>
                        </a:rPr>
                        <a:t>Text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rowSpan="2">
                  <a:txBody>
                    <a:bodyPr/>
                    <a:lstStyle/>
                    <a:p>
                      <a:pPr algn="ctr">
                        <a:lnSpc>
                          <a:spcPct val="107000"/>
                        </a:lnSpc>
                        <a:spcAft>
                          <a:spcPts val="0"/>
                        </a:spcAft>
                      </a:pPr>
                      <a:r>
                        <a:rPr lang="en-GB" sz="1800" dirty="0">
                          <a:effectLst/>
                        </a:rPr>
                        <a:t>Kiss of the Vampire</a:t>
                      </a:r>
                      <a:endParaRPr lang="en-GB"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Tide</a:t>
                      </a:r>
                      <a:endParaRPr lang="en-GB"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Formation</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i="0" dirty="0" smtClean="0">
                          <a:effectLst/>
                          <a:latin typeface="Calibri" panose="020F0502020204030204" pitchFamily="34" charset="0"/>
                          <a:ea typeface="Calibri" panose="020F0502020204030204" pitchFamily="34" charset="0"/>
                          <a:cs typeface="Times New Roman" panose="02020603050405020304" pitchFamily="18" charset="0"/>
                        </a:rPr>
                        <a:t>The Times</a:t>
                      </a:r>
                      <a:endParaRPr lang="en-GB" sz="1800" i="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09650307"/>
                  </a:ext>
                </a:extLst>
              </a:tr>
              <a:tr h="460290">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en-GB" sz="1800" b="1" dirty="0">
                          <a:effectLst/>
                        </a:rPr>
                        <a:t>WaterAid</a:t>
                      </a:r>
                      <a:endParaRPr lang="en-GB"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i="0" dirty="0" smtClean="0">
                          <a:effectLst/>
                          <a:latin typeface="Calibri" panose="020F0502020204030204" pitchFamily="34" charset="0"/>
                          <a:ea typeface="Calibri" panose="020F0502020204030204" pitchFamily="34" charset="0"/>
                          <a:cs typeface="Times New Roman" panose="02020603050405020304" pitchFamily="18" charset="0"/>
                        </a:rPr>
                        <a:t>Riptide</a:t>
                      </a:r>
                      <a:endParaRPr lang="en-GB" sz="1800" i="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GB" sz="1800" dirty="0" smtClean="0">
                          <a:effectLst/>
                        </a:rPr>
                        <a:t>Daily Mirror</a:t>
                      </a:r>
                      <a:endParaRPr lang="en-GB" sz="1800" i="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59185343"/>
                  </a:ext>
                </a:extLst>
              </a:tr>
              <a:tr h="584887">
                <a:tc>
                  <a:txBody>
                    <a:bodyPr/>
                    <a:lstStyle/>
                    <a:p>
                      <a:pPr>
                        <a:lnSpc>
                          <a:spcPct val="107000"/>
                        </a:lnSpc>
                        <a:spcAft>
                          <a:spcPts val="0"/>
                        </a:spcAft>
                      </a:pPr>
                      <a:r>
                        <a:rPr lang="en-GB" sz="1800" dirty="0">
                          <a:effectLst/>
                        </a:rPr>
                        <a:t>Media Language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pPr algn="ctr">
                        <a:lnSpc>
                          <a:spcPct val="107000"/>
                        </a:lnSpc>
                        <a:spcAft>
                          <a:spcPts val="0"/>
                        </a:spcAft>
                      </a:pPr>
                      <a:r>
                        <a:rPr lang="en-GB" sz="1800" dirty="0">
                          <a:effectLst/>
                        </a:rPr>
                        <a:t>Y</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Y</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914074776"/>
                  </a:ext>
                </a:extLst>
              </a:tr>
              <a:tr h="584887">
                <a:tc>
                  <a:txBody>
                    <a:bodyPr/>
                    <a:lstStyle/>
                    <a:p>
                      <a:pPr>
                        <a:lnSpc>
                          <a:spcPct val="107000"/>
                        </a:lnSpc>
                        <a:spcAft>
                          <a:spcPts val="0"/>
                        </a:spcAft>
                      </a:pPr>
                      <a:r>
                        <a:rPr lang="en-GB" sz="1800" dirty="0">
                          <a:effectLst/>
                        </a:rPr>
                        <a:t>Representation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pPr algn="ctr">
                        <a:lnSpc>
                          <a:spcPct val="107000"/>
                        </a:lnSpc>
                        <a:spcAft>
                          <a:spcPts val="0"/>
                        </a:spcAft>
                      </a:pPr>
                      <a:r>
                        <a:rPr lang="en-GB" sz="1800" dirty="0">
                          <a:effectLst/>
                        </a:rPr>
                        <a:t>Y</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Y</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137998529"/>
                  </a:ext>
                </a:extLst>
              </a:tr>
              <a:tr h="584887">
                <a:tc>
                  <a:txBody>
                    <a:bodyPr/>
                    <a:lstStyle/>
                    <a:p>
                      <a:pPr>
                        <a:lnSpc>
                          <a:spcPct val="107000"/>
                        </a:lnSpc>
                        <a:spcAft>
                          <a:spcPts val="0"/>
                        </a:spcAft>
                      </a:pPr>
                      <a:r>
                        <a:rPr lang="en-GB" sz="1800" dirty="0">
                          <a:effectLst/>
                        </a:rPr>
                        <a:t>Industries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endParaRPr lang="en-GB" sz="1800" b="0">
                        <a:effectLst/>
                        <a:latin typeface="Calibri" panose="020F0502020204030204" pitchFamily="34"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endParaRPr lang="en-GB" sz="1800" dirty="0">
                        <a:effectLst/>
                        <a:latin typeface="Calibri" panose="020F0502020204030204" pitchFamily="34"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18390895"/>
                  </a:ext>
                </a:extLst>
              </a:tr>
              <a:tr h="584887">
                <a:tc>
                  <a:txBody>
                    <a:bodyPr/>
                    <a:lstStyle/>
                    <a:p>
                      <a:pPr>
                        <a:lnSpc>
                          <a:spcPct val="107000"/>
                        </a:lnSpc>
                        <a:spcAft>
                          <a:spcPts val="0"/>
                        </a:spcAft>
                      </a:pPr>
                      <a:r>
                        <a:rPr lang="en-GB" sz="1800" dirty="0">
                          <a:effectLst/>
                        </a:rPr>
                        <a:t>Audiences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endParaRPr lang="en-GB" sz="1800" b="0" dirty="0">
                        <a:effectLst/>
                        <a:latin typeface="Calibri" panose="020F0502020204030204" pitchFamily="34"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Y</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endParaRPr lang="en-GB" sz="1800" dirty="0">
                        <a:effectLst/>
                        <a:latin typeface="Calibri" panose="020F0502020204030204" pitchFamily="34"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02114544"/>
                  </a:ext>
                </a:extLst>
              </a:tr>
              <a:tr h="584887">
                <a:tc>
                  <a:txBody>
                    <a:bodyPr/>
                    <a:lstStyle/>
                    <a:p>
                      <a:pPr>
                        <a:lnSpc>
                          <a:spcPct val="107000"/>
                        </a:lnSpc>
                        <a:spcAft>
                          <a:spcPts val="0"/>
                        </a:spcAft>
                      </a:pPr>
                      <a:r>
                        <a:rPr lang="en-GB" sz="1800" dirty="0">
                          <a:effectLst/>
                        </a:rPr>
                        <a:t>Contexts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R w="12700" cap="flat" cmpd="sng" algn="ctr">
                      <a:solidFill>
                        <a:schemeClr val="accent3"/>
                      </a:solidFill>
                      <a:prstDash val="solid"/>
                      <a:round/>
                      <a:headEnd type="none" w="med" len="med"/>
                      <a:tailEnd type="none" w="med" len="med"/>
                    </a:lnR>
                  </a:tcPr>
                </a:tc>
                <a:tc>
                  <a:txBody>
                    <a:bodyPr/>
                    <a:lstStyle/>
                    <a:p>
                      <a:pPr algn="ctr">
                        <a:lnSpc>
                          <a:spcPct val="107000"/>
                        </a:lnSpc>
                        <a:spcAft>
                          <a:spcPts val="0"/>
                        </a:spcAft>
                      </a:pPr>
                      <a:r>
                        <a:rPr lang="en-GB" sz="1800" dirty="0">
                          <a:effectLst/>
                        </a:rPr>
                        <a:t>Y</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b="1" dirty="0">
                          <a:effectLst/>
                        </a:rPr>
                        <a:t>Y</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38100" cap="flat" cmpd="sng" algn="ctr">
                      <a:solidFill>
                        <a:srgbClr val="FF0000"/>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5" marR="54305"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285737027"/>
                  </a:ext>
                </a:extLst>
              </a:tr>
            </a:tbl>
          </a:graphicData>
        </a:graphic>
      </p:graphicFrame>
    </p:spTree>
    <p:extLst>
      <p:ext uri="{BB962C8B-B14F-4D97-AF65-F5344CB8AC3E}">
        <p14:creationId xmlns:p14="http://schemas.microsoft.com/office/powerpoint/2010/main" val="47176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351F-1549-9E4D-9941-DEAF2D2E31A9}"/>
              </a:ext>
            </a:extLst>
          </p:cNvPr>
          <p:cNvSpPr>
            <a:spLocks noGrp="1"/>
          </p:cNvSpPr>
          <p:nvPr>
            <p:ph type="title"/>
          </p:nvPr>
        </p:nvSpPr>
        <p:spPr>
          <a:xfrm>
            <a:off x="317501" y="101600"/>
            <a:ext cx="10131425" cy="1456267"/>
          </a:xfrm>
        </p:spPr>
        <p:txBody>
          <a:bodyPr/>
          <a:lstStyle/>
          <a:p>
            <a:r>
              <a:rPr lang="en-GB" b="1" i="1" dirty="0"/>
              <a:t>Water Aid – background</a:t>
            </a:r>
            <a:endParaRPr lang="en-GB" b="1" dirty="0"/>
          </a:p>
        </p:txBody>
      </p:sp>
      <p:pic>
        <p:nvPicPr>
          <p:cNvPr id="4" name="Picture 3">
            <a:hlinkClick r:id="rId2"/>
            <a:extLst>
              <a:ext uri="{FF2B5EF4-FFF2-40B4-BE49-F238E27FC236}">
                <a16:creationId xmlns:a16="http://schemas.microsoft.com/office/drawing/2014/main" id="{22377609-7FA4-C846-9D82-5446997AC470}"/>
              </a:ext>
            </a:extLst>
          </p:cNvPr>
          <p:cNvPicPr>
            <a:picLocks noChangeAspect="1"/>
          </p:cNvPicPr>
          <p:nvPr/>
        </p:nvPicPr>
        <p:blipFill rotWithShape="1">
          <a:blip r:embed="rId3"/>
          <a:srcRect l="3929" t="14286" r="5535" b="5047"/>
          <a:stretch/>
        </p:blipFill>
        <p:spPr>
          <a:xfrm>
            <a:off x="443996" y="1376218"/>
            <a:ext cx="6517065" cy="3629164"/>
          </a:xfrm>
          <a:prstGeom prst="rect">
            <a:avLst/>
          </a:prstGeom>
        </p:spPr>
      </p:pic>
      <p:sp>
        <p:nvSpPr>
          <p:cNvPr id="5" name="Content Placeholder 2">
            <a:extLst>
              <a:ext uri="{FF2B5EF4-FFF2-40B4-BE49-F238E27FC236}">
                <a16:creationId xmlns:a16="http://schemas.microsoft.com/office/drawing/2014/main" id="{5A03617E-E920-2F40-AF43-77016C6197E0}"/>
              </a:ext>
            </a:extLst>
          </p:cNvPr>
          <p:cNvSpPr>
            <a:spLocks noGrp="1"/>
          </p:cNvSpPr>
          <p:nvPr>
            <p:ph idx="1"/>
          </p:nvPr>
        </p:nvSpPr>
        <p:spPr>
          <a:xfrm>
            <a:off x="7227255" y="1173018"/>
            <a:ext cx="4012245" cy="3581400"/>
          </a:xfrm>
        </p:spPr>
        <p:txBody>
          <a:bodyPr>
            <a:normAutofit/>
          </a:bodyPr>
          <a:lstStyle/>
          <a:p>
            <a:pPr marL="0" indent="0">
              <a:lnSpc>
                <a:spcPct val="150000"/>
              </a:lnSpc>
              <a:buNone/>
            </a:pPr>
            <a:r>
              <a:rPr lang="en-GB" dirty="0"/>
              <a:t>The charity </a:t>
            </a:r>
            <a:r>
              <a:rPr lang="en-GB" b="1" dirty="0"/>
              <a:t>Water Aid </a:t>
            </a:r>
            <a:r>
              <a:rPr lang="en-GB" dirty="0"/>
              <a:t>was established in 1981 as a response to a United Nations campaign for clean water, sanitation and water hygiene education. It now works with organisations in 37 African, Asian and Central American countries plus the Pacific region. Since 1991 its patron has been Prince Charles</a:t>
            </a:r>
            <a:r>
              <a:rPr lang="en-GB" dirty="0" smtClean="0"/>
              <a:t>.</a:t>
            </a:r>
            <a:endParaRPr lang="en-GB" dirty="0"/>
          </a:p>
        </p:txBody>
      </p:sp>
      <p:sp>
        <p:nvSpPr>
          <p:cNvPr id="6" name="TextBox 5"/>
          <p:cNvSpPr txBox="1"/>
          <p:nvPr/>
        </p:nvSpPr>
        <p:spPr>
          <a:xfrm>
            <a:off x="443996" y="5410337"/>
            <a:ext cx="10175148" cy="830997"/>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400" b="1" i="1" dirty="0" smtClean="0"/>
              <a:t>Click the linked picture to visit the Water Aid website, make at least 5 bullet point notes on what the charity does and how they help people</a:t>
            </a:r>
            <a:endParaRPr lang="en-GB" sz="2400" b="1" i="1" dirty="0"/>
          </a:p>
        </p:txBody>
      </p:sp>
    </p:spTree>
    <p:extLst>
      <p:ext uri="{BB962C8B-B14F-4D97-AF65-F5344CB8AC3E}">
        <p14:creationId xmlns:p14="http://schemas.microsoft.com/office/powerpoint/2010/main" val="1850102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758592-4E44-4C44-8BB4-3A894E43166B}"/>
              </a:ext>
            </a:extLst>
          </p:cNvPr>
          <p:cNvPicPr>
            <a:picLocks noChangeAspect="1"/>
          </p:cNvPicPr>
          <p:nvPr/>
        </p:nvPicPr>
        <p:blipFill rotWithShape="1">
          <a:blip r:embed="rId2">
            <a:alphaModFix amt="35000"/>
          </a:blip>
          <a:srcRect r="6247" b="-1"/>
          <a:stretch/>
        </p:blipFill>
        <p:spPr>
          <a:xfrm>
            <a:off x="-28576" y="0"/>
            <a:ext cx="12188652" cy="6857990"/>
          </a:xfrm>
          <a:prstGeom prst="rect">
            <a:avLst/>
          </a:prstGeom>
        </p:spPr>
      </p:pic>
      <p:sp>
        <p:nvSpPr>
          <p:cNvPr id="2" name="Title 1">
            <a:extLst>
              <a:ext uri="{FF2B5EF4-FFF2-40B4-BE49-F238E27FC236}">
                <a16:creationId xmlns:a16="http://schemas.microsoft.com/office/drawing/2014/main" id="{22BFBCBE-8AA9-1A4D-854A-2815A36E5577}"/>
              </a:ext>
            </a:extLst>
          </p:cNvPr>
          <p:cNvSpPr>
            <a:spLocks noGrp="1"/>
          </p:cNvSpPr>
          <p:nvPr>
            <p:ph type="title"/>
          </p:nvPr>
        </p:nvSpPr>
        <p:spPr/>
        <p:txBody>
          <a:bodyPr/>
          <a:lstStyle/>
          <a:p>
            <a:r>
              <a:rPr lang="en-GB" b="1" i="1" dirty="0"/>
              <a:t>Cultural context:</a:t>
            </a:r>
            <a:endParaRPr lang="en-GB" dirty="0"/>
          </a:p>
        </p:txBody>
      </p:sp>
      <p:sp>
        <p:nvSpPr>
          <p:cNvPr id="3" name="Content Placeholder 2">
            <a:extLst>
              <a:ext uri="{FF2B5EF4-FFF2-40B4-BE49-F238E27FC236}">
                <a16:creationId xmlns:a16="http://schemas.microsoft.com/office/drawing/2014/main" id="{E79085AE-3D49-8F4C-90E0-89F6B8E81AFA}"/>
              </a:ext>
            </a:extLst>
          </p:cNvPr>
          <p:cNvSpPr>
            <a:spLocks noGrp="1"/>
          </p:cNvSpPr>
          <p:nvPr>
            <p:ph idx="1"/>
          </p:nvPr>
        </p:nvSpPr>
        <p:spPr/>
        <p:txBody>
          <a:bodyPr/>
          <a:lstStyle/>
          <a:p>
            <a:r>
              <a:rPr lang="en-GB" sz="2000" dirty="0"/>
              <a:t>Following 1984’s </a:t>
            </a:r>
            <a:r>
              <a:rPr lang="en-GB" sz="2000" i="1" dirty="0"/>
              <a:t>Do They Know It’s Christmas? </a:t>
            </a:r>
            <a:r>
              <a:rPr lang="en-GB" sz="2000" dirty="0"/>
              <a:t>single for </a:t>
            </a:r>
            <a:r>
              <a:rPr lang="en-GB" sz="2000" b="1" dirty="0"/>
              <a:t>Band Aid</a:t>
            </a:r>
            <a:r>
              <a:rPr lang="en-GB" sz="2000" dirty="0"/>
              <a:t>, 1985’s </a:t>
            </a:r>
            <a:r>
              <a:rPr lang="en-GB" sz="2000" b="1" dirty="0"/>
              <a:t>Live Aid </a:t>
            </a:r>
            <a:r>
              <a:rPr lang="en-GB" sz="2000" dirty="0"/>
              <a:t>was the first global charity event aiming to raise funds for relief of the ongoing famine in Ethiopia. </a:t>
            </a:r>
          </a:p>
          <a:p>
            <a:r>
              <a:rPr lang="en-GB" sz="2000" dirty="0"/>
              <a:t>The </a:t>
            </a:r>
            <a:r>
              <a:rPr lang="en-GB" sz="2000" b="1" dirty="0"/>
              <a:t>Comic Relief </a:t>
            </a:r>
            <a:r>
              <a:rPr lang="en-GB" sz="2000" dirty="0"/>
              <a:t>telethon was launched by Richard Curtis and Lenny Henry in 1985 with the same initial famine relief aim, and went on to raise over £1bn for charitable causes across Africa and in the UK. The contemporary audience for this advert could be assumed to be familiar with the codes and conventions of both audio-visual adverts and those for charitable organisations in particular.</a:t>
            </a:r>
          </a:p>
          <a:p>
            <a:endParaRPr lang="en-GB" dirty="0"/>
          </a:p>
        </p:txBody>
      </p:sp>
      <p:sp>
        <p:nvSpPr>
          <p:cNvPr id="5" name="TextBox 4"/>
          <p:cNvSpPr txBox="1"/>
          <p:nvPr/>
        </p:nvSpPr>
        <p:spPr>
          <a:xfrm>
            <a:off x="7717962" y="941738"/>
            <a:ext cx="2513793" cy="1200329"/>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400" b="1" i="1" dirty="0" smtClean="0"/>
              <a:t>Add the notes below to your mind map</a:t>
            </a:r>
            <a:endParaRPr lang="en-GB" sz="2400" b="1" i="1" dirty="0"/>
          </a:p>
        </p:txBody>
      </p:sp>
    </p:spTree>
    <p:extLst>
      <p:ext uri="{BB962C8B-B14F-4D97-AF65-F5344CB8AC3E}">
        <p14:creationId xmlns:p14="http://schemas.microsoft.com/office/powerpoint/2010/main" val="336721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131425" cy="1456267"/>
          </a:xfrm>
        </p:spPr>
        <p:txBody>
          <a:bodyPr/>
          <a:lstStyle/>
          <a:p>
            <a:r>
              <a:rPr lang="en-GB" b="1" i="1" dirty="0" smtClean="0"/>
              <a:t>Social and Cultural Context: </a:t>
            </a:r>
            <a:br>
              <a:rPr lang="en-GB" b="1" i="1" dirty="0" smtClean="0"/>
            </a:br>
            <a:r>
              <a:rPr lang="en-GB" b="1" i="1" dirty="0" smtClean="0"/>
              <a:t>Charity advert and controversy…</a:t>
            </a:r>
            <a:endParaRPr lang="en-GB" b="1" i="1" dirty="0"/>
          </a:p>
        </p:txBody>
      </p:sp>
      <p:sp>
        <p:nvSpPr>
          <p:cNvPr id="4" name="TextBox 3"/>
          <p:cNvSpPr txBox="1"/>
          <p:nvPr/>
        </p:nvSpPr>
        <p:spPr>
          <a:xfrm>
            <a:off x="685800" y="6170209"/>
            <a:ext cx="10175148" cy="461665"/>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400" b="1" i="1" dirty="0" smtClean="0"/>
              <a:t>Click the links, read and answer the questions on the back of the mind map</a:t>
            </a:r>
            <a:endParaRPr lang="en-GB" sz="2400" b="1" i="1" dirty="0"/>
          </a:p>
        </p:txBody>
      </p:sp>
      <p:sp>
        <p:nvSpPr>
          <p:cNvPr id="5" name="TextBox 4"/>
          <p:cNvSpPr txBox="1"/>
          <p:nvPr/>
        </p:nvSpPr>
        <p:spPr>
          <a:xfrm>
            <a:off x="685800" y="1322729"/>
            <a:ext cx="10896600" cy="4801314"/>
          </a:xfrm>
          <a:prstGeom prst="rect">
            <a:avLst/>
          </a:prstGeom>
          <a:noFill/>
        </p:spPr>
        <p:txBody>
          <a:bodyPr wrap="square" rtlCol="0">
            <a:spAutoFit/>
          </a:bodyPr>
          <a:lstStyle/>
          <a:p>
            <a:r>
              <a:rPr lang="en-GB" sz="1700" dirty="0" smtClean="0"/>
              <a:t>1a) </a:t>
            </a:r>
            <a:r>
              <a:rPr lang="en-GB" sz="1700" dirty="0" smtClean="0">
                <a:hlinkClick r:id="rId2"/>
              </a:rPr>
              <a:t>https</a:t>
            </a:r>
            <a:r>
              <a:rPr lang="en-GB" sz="1700" dirty="0">
                <a:hlinkClick r:id="rId2"/>
              </a:rPr>
              <a:t>://twitter.com/i/events/1101130534355329031</a:t>
            </a:r>
            <a:r>
              <a:rPr lang="en-GB" sz="1700" dirty="0"/>
              <a:t> </a:t>
            </a:r>
            <a:endParaRPr lang="en-GB" sz="1700" dirty="0" smtClean="0"/>
          </a:p>
          <a:p>
            <a:r>
              <a:rPr lang="en-GB" sz="1700" dirty="0" smtClean="0"/>
              <a:t>1b) </a:t>
            </a:r>
            <a:r>
              <a:rPr lang="en-GB" sz="1700" dirty="0" smtClean="0">
                <a:hlinkClick r:id="rId3"/>
              </a:rPr>
              <a:t>https</a:t>
            </a:r>
            <a:r>
              <a:rPr lang="en-GB" sz="1700" dirty="0">
                <a:hlinkClick r:id="rId3"/>
              </a:rPr>
              <a:t>://www.theguardian.com/commentisfree/2019/mar/03/cant-we-accept-that-some-white-saviours-really-want-to-help-stacey-dooley-comic-relief?CMP=share_btn_link</a:t>
            </a:r>
            <a:r>
              <a:rPr lang="en-GB" sz="1700" dirty="0"/>
              <a:t> </a:t>
            </a:r>
            <a:endParaRPr lang="en-GB" sz="1700" dirty="0" smtClean="0"/>
          </a:p>
          <a:p>
            <a:r>
              <a:rPr lang="en-GB" sz="1700" dirty="0" smtClean="0"/>
              <a:t>1c) What is white saviour syndrome?</a:t>
            </a:r>
          </a:p>
          <a:p>
            <a:r>
              <a:rPr lang="en-GB" sz="1700" dirty="0" smtClean="0"/>
              <a:t>1d) Why is David </a:t>
            </a:r>
            <a:r>
              <a:rPr lang="en-GB" sz="1700" dirty="0" err="1" smtClean="0"/>
              <a:t>Lammy</a:t>
            </a:r>
            <a:r>
              <a:rPr lang="en-GB" sz="1700" dirty="0" smtClean="0"/>
              <a:t> MP critical of Comic Relief? </a:t>
            </a:r>
          </a:p>
          <a:p>
            <a:r>
              <a:rPr lang="en-GB" sz="1700" dirty="0"/>
              <a:t>1e) </a:t>
            </a:r>
            <a:r>
              <a:rPr lang="en-GB" sz="1700" dirty="0">
                <a:hlinkClick r:id="rId4"/>
              </a:rPr>
              <a:t>https://</a:t>
            </a:r>
            <a:r>
              <a:rPr lang="en-GB" sz="1700" dirty="0" smtClean="0">
                <a:hlinkClick r:id="rId4"/>
              </a:rPr>
              <a:t>twitter.com/comicrelief/status/1101081663449247744/photo/1</a:t>
            </a:r>
            <a:r>
              <a:rPr lang="en-GB" sz="1700" dirty="0" smtClean="0"/>
              <a:t> </a:t>
            </a:r>
          </a:p>
          <a:p>
            <a:r>
              <a:rPr lang="en-GB" sz="1700" dirty="0" smtClean="0"/>
              <a:t>1f) What do you think of Comic Relief's response to white saviour syndrome criticism? </a:t>
            </a:r>
          </a:p>
          <a:p>
            <a:endParaRPr lang="en-GB" sz="1700" dirty="0" smtClean="0"/>
          </a:p>
          <a:p>
            <a:r>
              <a:rPr lang="en-GB" sz="1700" dirty="0" smtClean="0"/>
              <a:t>2 </a:t>
            </a:r>
            <a:r>
              <a:rPr lang="en-GB" sz="1700" dirty="0" smtClean="0">
                <a:hlinkClick r:id="rId5"/>
              </a:rPr>
              <a:t>https</a:t>
            </a:r>
            <a:r>
              <a:rPr lang="en-GB" sz="1700" dirty="0">
                <a:hlinkClick r:id="rId5"/>
              </a:rPr>
              <a:t>://www.youtube.com/watch?v=VO1jse1Vt1g</a:t>
            </a:r>
            <a:r>
              <a:rPr lang="en-GB" sz="1700" dirty="0"/>
              <a:t> </a:t>
            </a:r>
            <a:r>
              <a:rPr lang="en-GB" sz="1700" dirty="0" smtClean="0"/>
              <a:t>(important information from 3:55 </a:t>
            </a:r>
            <a:r>
              <a:rPr lang="en-GB" sz="1700" dirty="0"/>
              <a:t>– </a:t>
            </a:r>
            <a:r>
              <a:rPr lang="en-GB" sz="1700" dirty="0" smtClean="0"/>
              <a:t>7:35 minutes)</a:t>
            </a:r>
          </a:p>
          <a:p>
            <a:r>
              <a:rPr lang="en-GB" sz="1700" dirty="0" smtClean="0"/>
              <a:t>2a) What is Colonialism?</a:t>
            </a:r>
            <a:endParaRPr lang="en-GB" sz="1700" dirty="0"/>
          </a:p>
          <a:p>
            <a:endParaRPr lang="en-GB" sz="1700" dirty="0" smtClean="0"/>
          </a:p>
          <a:p>
            <a:r>
              <a:rPr lang="en-GB" sz="1700" dirty="0" smtClean="0"/>
              <a:t>3.  </a:t>
            </a:r>
            <a:r>
              <a:rPr lang="en-GB" sz="1700" dirty="0" smtClean="0">
                <a:hlinkClick r:id="rId6"/>
              </a:rPr>
              <a:t>https</a:t>
            </a:r>
            <a:r>
              <a:rPr lang="en-GB" sz="1700" dirty="0">
                <a:hlinkClick r:id="rId6"/>
              </a:rPr>
              <a:t>://www.teenvogue.com/story/hollywoods-white-savior-obsession-colonialism</a:t>
            </a:r>
            <a:r>
              <a:rPr lang="en-GB" sz="1700" dirty="0"/>
              <a:t> </a:t>
            </a:r>
          </a:p>
          <a:p>
            <a:r>
              <a:rPr lang="en-GB" sz="1700" dirty="0" smtClean="0"/>
              <a:t>3a) </a:t>
            </a:r>
            <a:r>
              <a:rPr lang="en-GB" sz="1700" dirty="0"/>
              <a:t>Why is white saviour syndrome problematic in Hollywood</a:t>
            </a:r>
            <a:r>
              <a:rPr lang="en-GB" sz="1700" dirty="0" smtClean="0"/>
              <a:t>?</a:t>
            </a:r>
          </a:p>
          <a:p>
            <a:endParaRPr lang="en-GB" sz="1700" dirty="0"/>
          </a:p>
          <a:p>
            <a:r>
              <a:rPr lang="en-GB" sz="1700" dirty="0" smtClean="0"/>
              <a:t>4a) </a:t>
            </a:r>
            <a:r>
              <a:rPr lang="en-GB" sz="1700" dirty="0">
                <a:hlinkClick r:id="rId7"/>
              </a:rPr>
              <a:t>https://</a:t>
            </a:r>
            <a:r>
              <a:rPr lang="en-GB" sz="1700" dirty="0" smtClean="0">
                <a:hlinkClick r:id="rId7"/>
              </a:rPr>
              <a:t>www.theguardian.com/voluntary-sector-network/2012/aug/30/charities-should-abandon-shock-advertising</a:t>
            </a:r>
            <a:r>
              <a:rPr lang="en-GB" sz="1700" dirty="0" smtClean="0"/>
              <a:t> </a:t>
            </a:r>
            <a:r>
              <a:rPr lang="en-GB" sz="1700" dirty="0"/>
              <a:t/>
            </a:r>
            <a:br>
              <a:rPr lang="en-GB" sz="1700" dirty="0"/>
            </a:br>
            <a:r>
              <a:rPr lang="en-GB" sz="1700" dirty="0" smtClean="0"/>
              <a:t>4b) </a:t>
            </a:r>
            <a:r>
              <a:rPr lang="en-GB" sz="1700" dirty="0" smtClean="0">
                <a:hlinkClick r:id="rId8"/>
              </a:rPr>
              <a:t>https</a:t>
            </a:r>
            <a:r>
              <a:rPr lang="en-GB" sz="1700" dirty="0">
                <a:hlinkClick r:id="rId8"/>
              </a:rPr>
              <a:t>://</a:t>
            </a:r>
            <a:r>
              <a:rPr lang="en-GB" sz="1700" dirty="0" smtClean="0">
                <a:hlinkClick r:id="rId8"/>
              </a:rPr>
              <a:t>www.theguardian.com/voluntary-sector-network/2014/sep/29/poverty-porn-charity-adverts-emotional-fundraising</a:t>
            </a:r>
            <a:r>
              <a:rPr lang="en-GB" sz="1700" dirty="0" smtClean="0"/>
              <a:t> </a:t>
            </a:r>
            <a:endParaRPr lang="en-GB" sz="1700" dirty="0" smtClean="0"/>
          </a:p>
          <a:p>
            <a:r>
              <a:rPr lang="en-GB" sz="1700" dirty="0" smtClean="0"/>
              <a:t>4c) </a:t>
            </a:r>
            <a:r>
              <a:rPr lang="en-GB" sz="1700" dirty="0" smtClean="0"/>
              <a:t>Why may empowering, positive images in charity advert be more effective</a:t>
            </a:r>
            <a:r>
              <a:rPr lang="en-GB" sz="1700" dirty="0" smtClean="0"/>
              <a:t>?</a:t>
            </a:r>
            <a:endParaRPr lang="en-GB" sz="1700" dirty="0"/>
          </a:p>
        </p:txBody>
      </p:sp>
    </p:spTree>
    <p:extLst>
      <p:ext uri="{BB962C8B-B14F-4D97-AF65-F5344CB8AC3E}">
        <p14:creationId xmlns:p14="http://schemas.microsoft.com/office/powerpoint/2010/main" val="1766148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A46D-CD7C-BB45-BA21-8B0EA37B5EB5}"/>
              </a:ext>
            </a:extLst>
          </p:cNvPr>
          <p:cNvSpPr>
            <a:spLocks noGrp="1"/>
          </p:cNvSpPr>
          <p:nvPr>
            <p:ph type="title"/>
          </p:nvPr>
        </p:nvSpPr>
        <p:spPr>
          <a:xfrm>
            <a:off x="685802" y="10"/>
            <a:ext cx="10131425" cy="1456267"/>
          </a:xfrm>
        </p:spPr>
        <p:txBody>
          <a:bodyPr/>
          <a:lstStyle/>
          <a:p>
            <a:r>
              <a:rPr lang="en-US" b="1" i="1" dirty="0">
                <a:effectLst>
                  <a:outerShdw blurRad="38100" dist="38100" dir="2700000" algn="tl">
                    <a:srgbClr val="000000">
                      <a:alpha val="43137"/>
                    </a:srgbClr>
                  </a:outerShdw>
                </a:effectLst>
                <a:latin typeface="+mn-lt"/>
              </a:rPr>
              <a:t>Production context</a:t>
            </a:r>
            <a:endParaRPr lang="en-GB" dirty="0">
              <a:effectLst>
                <a:outerShdw blurRad="38100" dist="38100" dir="2700000" algn="tl">
                  <a:srgbClr val="000000">
                    <a:alpha val="43137"/>
                  </a:srgbClr>
                </a:outerShdw>
              </a:effectLst>
              <a:latin typeface="+mn-lt"/>
            </a:endParaRPr>
          </a:p>
        </p:txBody>
      </p:sp>
      <p:sp>
        <p:nvSpPr>
          <p:cNvPr id="3" name="Content Placeholder 2">
            <a:extLst>
              <a:ext uri="{FF2B5EF4-FFF2-40B4-BE49-F238E27FC236}">
                <a16:creationId xmlns:a16="http://schemas.microsoft.com/office/drawing/2014/main" id="{D598837B-92FC-6A48-A0A1-BA2E0CF279EA}"/>
              </a:ext>
            </a:extLst>
          </p:cNvPr>
          <p:cNvSpPr>
            <a:spLocks noGrp="1"/>
          </p:cNvSpPr>
          <p:nvPr>
            <p:ph idx="1"/>
          </p:nvPr>
        </p:nvSpPr>
        <p:spPr>
          <a:xfrm>
            <a:off x="358256" y="1159429"/>
            <a:ext cx="6615112" cy="5309610"/>
          </a:xfrm>
        </p:spPr>
        <p:txBody>
          <a:bodyPr>
            <a:normAutofit/>
          </a:bodyPr>
          <a:lstStyle/>
          <a:p>
            <a:pPr marL="0" indent="0">
              <a:buNone/>
            </a:pPr>
            <a:r>
              <a:rPr lang="en-US" sz="2400" dirty="0"/>
              <a:t>Created by </a:t>
            </a:r>
            <a:r>
              <a:rPr lang="en-US" sz="2400" i="1" dirty="0"/>
              <a:t>Atomic London </a:t>
            </a:r>
            <a:r>
              <a:rPr lang="en-US" sz="2400" dirty="0"/>
              <a:t>in October 2016, this advert (titled Rain For Good) stars 16 year-old Zambian student Claudia and aims to show how communities benefit from clean water by depicting everyday chores such as farming and laundry.</a:t>
            </a:r>
          </a:p>
          <a:p>
            <a:endParaRPr lang="en-GB" sz="2800" dirty="0"/>
          </a:p>
          <a:p>
            <a:endParaRPr lang="en-GB" sz="2400" dirty="0"/>
          </a:p>
        </p:txBody>
      </p:sp>
      <p:pic>
        <p:nvPicPr>
          <p:cNvPr id="4" name="Picture 3">
            <a:hlinkClick r:id="rId2"/>
            <a:extLst>
              <a:ext uri="{FF2B5EF4-FFF2-40B4-BE49-F238E27FC236}">
                <a16:creationId xmlns:a16="http://schemas.microsoft.com/office/drawing/2014/main" id="{1E2FC330-2467-2640-B872-DD8EAFF68D01}"/>
              </a:ext>
            </a:extLst>
          </p:cNvPr>
          <p:cNvPicPr>
            <a:picLocks noChangeAspect="1"/>
          </p:cNvPicPr>
          <p:nvPr/>
        </p:nvPicPr>
        <p:blipFill rotWithShape="1">
          <a:blip r:embed="rId3"/>
          <a:srcRect l="20838" r="34586" b="-1"/>
          <a:stretch/>
        </p:blipFill>
        <p:spPr>
          <a:xfrm>
            <a:off x="7612260" y="10"/>
            <a:ext cx="4579739" cy="6857990"/>
          </a:xfrm>
          <a:prstGeom prst="rect">
            <a:avLst/>
          </a:prstGeom>
        </p:spPr>
      </p:pic>
      <p:sp>
        <p:nvSpPr>
          <p:cNvPr id="6" name="TextBox 5"/>
          <p:cNvSpPr txBox="1"/>
          <p:nvPr/>
        </p:nvSpPr>
        <p:spPr>
          <a:xfrm>
            <a:off x="509087" y="5130965"/>
            <a:ext cx="2513793" cy="1200329"/>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400" b="1" i="1" dirty="0" smtClean="0"/>
              <a:t>Add the notes above to your mind map</a:t>
            </a:r>
            <a:endParaRPr lang="en-GB" sz="2400" b="1" i="1" dirty="0"/>
          </a:p>
        </p:txBody>
      </p:sp>
    </p:spTree>
    <p:extLst>
      <p:ext uri="{BB962C8B-B14F-4D97-AF65-F5344CB8AC3E}">
        <p14:creationId xmlns:p14="http://schemas.microsoft.com/office/powerpoint/2010/main" val="3894857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0"/>
            <a:ext cx="10131425" cy="1456267"/>
          </a:xfrm>
        </p:spPr>
        <p:txBody>
          <a:bodyPr/>
          <a:lstStyle/>
          <a:p>
            <a:r>
              <a:rPr lang="en-GB" b="1" i="1" dirty="0" smtClean="0"/>
              <a:t>Genre </a:t>
            </a:r>
            <a:endParaRPr lang="en-GB" b="1" i="1" dirty="0"/>
          </a:p>
        </p:txBody>
      </p:sp>
      <p:graphicFrame>
        <p:nvGraphicFramePr>
          <p:cNvPr id="4" name="Table 3"/>
          <p:cNvGraphicFramePr>
            <a:graphicFrameLocks noGrp="1"/>
          </p:cNvGraphicFramePr>
          <p:nvPr>
            <p:extLst>
              <p:ext uri="{D42A27DB-BD31-4B8C-83A1-F6EECF244321}">
                <p14:modId xmlns:p14="http://schemas.microsoft.com/office/powerpoint/2010/main" val="2584346734"/>
              </p:ext>
            </p:extLst>
          </p:nvPr>
        </p:nvGraphicFramePr>
        <p:xfrm>
          <a:off x="781491" y="2525128"/>
          <a:ext cx="4598583" cy="2583498"/>
        </p:xfrm>
        <a:graphic>
          <a:graphicData uri="http://schemas.openxmlformats.org/drawingml/2006/table">
            <a:tbl>
              <a:tblPr firstRow="1">
                <a:tableStyleId>{F5AB1C69-6EDB-4FF4-983F-18BD219EF322}</a:tableStyleId>
              </a:tblPr>
              <a:tblGrid>
                <a:gridCol w="4598583">
                  <a:extLst>
                    <a:ext uri="{9D8B030D-6E8A-4147-A177-3AD203B41FA5}">
                      <a16:colId xmlns:a16="http://schemas.microsoft.com/office/drawing/2014/main" val="3376565935"/>
                    </a:ext>
                  </a:extLst>
                </a:gridCol>
              </a:tblGrid>
              <a:tr h="250190">
                <a:tc>
                  <a:txBody>
                    <a:bodyPr/>
                    <a:lstStyle/>
                    <a:p>
                      <a:pPr>
                        <a:lnSpc>
                          <a:spcPct val="107000"/>
                        </a:lnSpc>
                        <a:spcAft>
                          <a:spcPts val="800"/>
                        </a:spcAft>
                      </a:pPr>
                      <a:r>
                        <a:rPr lang="en-GB" sz="1600" dirty="0" smtClean="0">
                          <a:effectLst/>
                        </a:rPr>
                        <a:t>CODES: </a:t>
                      </a:r>
                      <a:r>
                        <a:rPr lang="en-GB" sz="1600" dirty="0" smtClean="0"/>
                        <a:t>WHAT YOU EXPECT TO SEE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33854407"/>
                  </a:ext>
                </a:extLst>
              </a:tr>
              <a:tr h="250190">
                <a:tc>
                  <a:txBody>
                    <a:bodyPr/>
                    <a:lstStyle/>
                    <a:p>
                      <a:pPr>
                        <a:lnSpc>
                          <a:spcPct val="115000"/>
                        </a:lnSpc>
                        <a:spcAft>
                          <a:spcPts val="0"/>
                        </a:spcAft>
                      </a:pPr>
                      <a:r>
                        <a:rPr lang="en-GB" sz="1600" dirty="0" smtClean="0">
                          <a:effectLst/>
                        </a:rPr>
                        <a:t>Credits/Typography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1844512"/>
                  </a:ext>
                </a:extLst>
              </a:tr>
              <a:tr h="250190">
                <a:tc>
                  <a:txBody>
                    <a:bodyPr/>
                    <a:lstStyle/>
                    <a:p>
                      <a:pPr>
                        <a:lnSpc>
                          <a:spcPct val="115000"/>
                        </a:lnSpc>
                        <a:spcAft>
                          <a:spcPts val="0"/>
                        </a:spcAft>
                      </a:pPr>
                      <a:r>
                        <a:rPr lang="en-GB" sz="1600" dirty="0">
                          <a:effectLst/>
                        </a:rPr>
                        <a:t>Setting</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30430708"/>
                  </a:ext>
                </a:extLst>
              </a:tr>
              <a:tr h="250190">
                <a:tc>
                  <a:txBody>
                    <a:bodyPr/>
                    <a:lstStyle/>
                    <a:p>
                      <a:pPr>
                        <a:lnSpc>
                          <a:spcPct val="115000"/>
                        </a:lnSpc>
                        <a:spcAft>
                          <a:spcPts val="0"/>
                        </a:spcAft>
                      </a:pPr>
                      <a:r>
                        <a:rPr lang="en-GB" sz="1600" dirty="0" smtClean="0">
                          <a:effectLst/>
                        </a:rPr>
                        <a:t>Lighting:</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77167457"/>
                  </a:ext>
                </a:extLst>
              </a:tr>
              <a:tr h="250190">
                <a:tc>
                  <a:txBody>
                    <a:bodyPr/>
                    <a:lstStyle/>
                    <a:p>
                      <a:pPr>
                        <a:lnSpc>
                          <a:spcPct val="115000"/>
                        </a:lnSpc>
                        <a:spcAft>
                          <a:spcPts val="0"/>
                        </a:spcAft>
                      </a:pPr>
                      <a:r>
                        <a:rPr lang="en-GB" sz="1600" dirty="0">
                          <a:effectLst/>
                        </a:rPr>
                        <a:t>Costume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45403918"/>
                  </a:ext>
                </a:extLst>
              </a:tr>
              <a:tr h="250190">
                <a:tc>
                  <a:txBody>
                    <a:bodyPr/>
                    <a:lstStyle/>
                    <a:p>
                      <a:pPr>
                        <a:lnSpc>
                          <a:spcPct val="115000"/>
                        </a:lnSpc>
                        <a:spcAft>
                          <a:spcPts val="0"/>
                        </a:spcAft>
                      </a:pPr>
                      <a:r>
                        <a:rPr lang="en-GB" sz="1600" dirty="0">
                          <a:effectLst/>
                        </a:rPr>
                        <a:t>Props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18802080"/>
                  </a:ext>
                </a:extLst>
              </a:tr>
              <a:tr h="250190">
                <a:tc>
                  <a:txBody>
                    <a:bodyPr/>
                    <a:lstStyle/>
                    <a:p>
                      <a:pPr>
                        <a:lnSpc>
                          <a:spcPct val="115000"/>
                        </a:lnSpc>
                        <a:spcAft>
                          <a:spcPts val="0"/>
                        </a:spcAft>
                      </a:pPr>
                      <a:r>
                        <a:rPr lang="en-GB" sz="1600" dirty="0">
                          <a:effectLst/>
                        </a:rPr>
                        <a:t>Iconography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2805773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60279004"/>
              </p:ext>
            </p:extLst>
          </p:nvPr>
        </p:nvGraphicFramePr>
        <p:xfrm>
          <a:off x="5937917" y="2505634"/>
          <a:ext cx="4630847" cy="2602992"/>
        </p:xfrm>
        <a:graphic>
          <a:graphicData uri="http://schemas.openxmlformats.org/drawingml/2006/table">
            <a:tbl>
              <a:tblPr firstRow="1">
                <a:tableStyleId>{F5AB1C69-6EDB-4FF4-983F-18BD219EF322}</a:tableStyleId>
              </a:tblPr>
              <a:tblGrid>
                <a:gridCol w="4630847">
                  <a:extLst>
                    <a:ext uri="{9D8B030D-6E8A-4147-A177-3AD203B41FA5}">
                      <a16:colId xmlns:a16="http://schemas.microsoft.com/office/drawing/2014/main" val="3084634877"/>
                    </a:ext>
                  </a:extLst>
                </a:gridCol>
              </a:tblGrid>
              <a:tr h="353060">
                <a:tc>
                  <a:txBody>
                    <a:bodyPr/>
                    <a:lstStyle/>
                    <a:p>
                      <a:pPr>
                        <a:lnSpc>
                          <a:spcPct val="115000"/>
                        </a:lnSpc>
                        <a:spcAft>
                          <a:spcPts val="0"/>
                        </a:spcAft>
                      </a:pPr>
                      <a:r>
                        <a:rPr lang="en-GB" sz="1600" dirty="0" smtClean="0">
                          <a:effectLst/>
                        </a:rPr>
                        <a:t>CONVENTIONS: </a:t>
                      </a:r>
                      <a:r>
                        <a:rPr lang="en-GB" sz="1600" dirty="0" smtClean="0"/>
                        <a:t>WHAT YOU EXPECT TO HAPPEN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12890750"/>
                  </a:ext>
                </a:extLst>
              </a:tr>
              <a:tr h="339725">
                <a:tc>
                  <a:txBody>
                    <a:bodyPr/>
                    <a:lstStyle/>
                    <a:p>
                      <a:pPr>
                        <a:lnSpc>
                          <a:spcPct val="115000"/>
                        </a:lnSpc>
                        <a:spcAft>
                          <a:spcPts val="0"/>
                        </a:spcAft>
                      </a:pPr>
                      <a:r>
                        <a:rPr lang="en-GB" sz="1600" kern="1200">
                          <a:effectLst/>
                        </a:rPr>
                        <a:t>Character types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31589366"/>
                  </a:ext>
                </a:extLst>
              </a:tr>
              <a:tr h="357505">
                <a:tc>
                  <a:txBody>
                    <a:bodyPr/>
                    <a:lstStyle/>
                    <a:p>
                      <a:pPr>
                        <a:lnSpc>
                          <a:spcPct val="115000"/>
                        </a:lnSpc>
                        <a:spcAft>
                          <a:spcPts val="0"/>
                        </a:spcAft>
                      </a:pPr>
                      <a:r>
                        <a:rPr lang="en-GB" sz="1600" kern="1200">
                          <a:effectLst/>
                        </a:rPr>
                        <a:t>Particular stars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77760856"/>
                  </a:ext>
                </a:extLst>
              </a:tr>
              <a:tr h="308610">
                <a:tc>
                  <a:txBody>
                    <a:bodyPr/>
                    <a:lstStyle/>
                    <a:p>
                      <a:pPr>
                        <a:lnSpc>
                          <a:spcPct val="115000"/>
                        </a:lnSpc>
                        <a:spcAft>
                          <a:spcPts val="0"/>
                        </a:spcAft>
                      </a:pPr>
                      <a:r>
                        <a:rPr lang="en-GB" sz="1600" kern="1200">
                          <a:effectLst/>
                        </a:rPr>
                        <a:t>Plot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52997909"/>
                  </a:ext>
                </a:extLst>
              </a:tr>
              <a:tr h="333375">
                <a:tc>
                  <a:txBody>
                    <a:bodyPr/>
                    <a:lstStyle/>
                    <a:p>
                      <a:pPr>
                        <a:lnSpc>
                          <a:spcPct val="115000"/>
                        </a:lnSpc>
                        <a:spcAft>
                          <a:spcPts val="0"/>
                        </a:spcAft>
                      </a:pPr>
                      <a:r>
                        <a:rPr lang="en-GB" sz="1600" kern="1200">
                          <a:effectLst/>
                        </a:rPr>
                        <a:t>Resolution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930072"/>
                  </a:ext>
                </a:extLst>
              </a:tr>
              <a:tr h="339090">
                <a:tc>
                  <a:txBody>
                    <a:bodyPr/>
                    <a:lstStyle/>
                    <a:p>
                      <a:pPr>
                        <a:lnSpc>
                          <a:spcPct val="115000"/>
                        </a:lnSpc>
                        <a:spcAft>
                          <a:spcPts val="0"/>
                        </a:spcAft>
                      </a:pPr>
                      <a:r>
                        <a:rPr lang="en-GB" sz="1600" kern="1200">
                          <a:effectLst/>
                        </a:rPr>
                        <a:t>Soundtrack</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21579595"/>
                  </a:ext>
                </a:extLst>
              </a:tr>
              <a:tr h="345440">
                <a:tc>
                  <a:txBody>
                    <a:bodyPr/>
                    <a:lstStyle/>
                    <a:p>
                      <a:pPr>
                        <a:lnSpc>
                          <a:spcPct val="115000"/>
                        </a:lnSpc>
                        <a:spcAft>
                          <a:spcPts val="0"/>
                        </a:spcAft>
                      </a:pPr>
                      <a:r>
                        <a:rPr lang="en-GB" sz="1600" kern="1200" dirty="0">
                          <a:effectLst/>
                        </a:rPr>
                        <a:t>A particular message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64147791"/>
                  </a:ext>
                </a:extLst>
              </a:tr>
            </a:tbl>
          </a:graphicData>
        </a:graphic>
      </p:graphicFrame>
      <p:sp>
        <p:nvSpPr>
          <p:cNvPr id="8" name="Content Placeholder 2"/>
          <p:cNvSpPr txBox="1">
            <a:spLocks/>
          </p:cNvSpPr>
          <p:nvPr/>
        </p:nvSpPr>
        <p:spPr>
          <a:xfrm>
            <a:off x="603656" y="1456267"/>
            <a:ext cx="10213568" cy="1266566"/>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36512" indent="0">
              <a:buFont typeface="Arial"/>
              <a:buNone/>
            </a:pPr>
            <a:r>
              <a:rPr lang="en-GB" sz="2400" dirty="0" smtClean="0"/>
              <a:t>For each genre category there are specific visual and narrative expectations called codes and conventions.</a:t>
            </a:r>
          </a:p>
          <a:p>
            <a:pPr marL="36512" indent="0">
              <a:buFont typeface="Arial"/>
              <a:buNone/>
            </a:pPr>
            <a:endParaRPr lang="en-US" sz="2400" dirty="0" smtClean="0"/>
          </a:p>
        </p:txBody>
      </p:sp>
      <p:sp>
        <p:nvSpPr>
          <p:cNvPr id="9" name="TextBox 8"/>
          <p:cNvSpPr txBox="1"/>
          <p:nvPr/>
        </p:nvSpPr>
        <p:spPr>
          <a:xfrm>
            <a:off x="629605" y="5571460"/>
            <a:ext cx="10616624" cy="738664"/>
          </a:xfrm>
          <a:prstGeom prst="rect">
            <a:avLst/>
          </a:prstGeom>
          <a:noFill/>
        </p:spPr>
        <p:txBody>
          <a:bodyPr wrap="none" rtlCol="0">
            <a:spAutoFit/>
          </a:bodyPr>
          <a:lstStyle/>
          <a:p>
            <a:r>
              <a:rPr lang="en-GB" sz="2400" dirty="0"/>
              <a:t>Charity </a:t>
            </a:r>
            <a:r>
              <a:rPr lang="en-GB" sz="2400" dirty="0" smtClean="0"/>
              <a:t>Adverts are their own genre so have their own set of codes and conventions</a:t>
            </a:r>
            <a:endParaRPr lang="en-GB" sz="2400" dirty="0"/>
          </a:p>
          <a:p>
            <a:endParaRPr lang="en-GB" dirty="0"/>
          </a:p>
        </p:txBody>
      </p:sp>
    </p:spTree>
    <p:extLst>
      <p:ext uri="{BB962C8B-B14F-4D97-AF65-F5344CB8AC3E}">
        <p14:creationId xmlns:p14="http://schemas.microsoft.com/office/powerpoint/2010/main" val="814478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131425" cy="1456267"/>
          </a:xfrm>
        </p:spPr>
        <p:txBody>
          <a:bodyPr/>
          <a:lstStyle/>
          <a:p>
            <a:r>
              <a:rPr lang="en-GB" b="1" i="1" dirty="0" smtClean="0">
                <a:effectLst>
                  <a:outerShdw blurRad="38100" dist="38100" dir="2700000" algn="tl">
                    <a:srgbClr val="000000">
                      <a:alpha val="43137"/>
                    </a:srgbClr>
                  </a:outerShdw>
                </a:effectLst>
                <a:latin typeface="+mn-lt"/>
              </a:rPr>
              <a:t>Genre: Charity advert 1</a:t>
            </a:r>
            <a:endParaRPr lang="en-GB" b="1" i="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85800" y="1717342"/>
            <a:ext cx="10131425" cy="685801"/>
          </a:xfrm>
        </p:spPr>
        <p:txBody>
          <a:bodyPr anchor="t">
            <a:normAutofit/>
          </a:bodyPr>
          <a:lstStyle/>
          <a:p>
            <a:pPr marL="0" indent="0">
              <a:buNone/>
            </a:pPr>
            <a:r>
              <a:rPr lang="en-GB" sz="2800" dirty="0" smtClean="0"/>
              <a:t>Click the linked picture to watch a WaterAid advert</a:t>
            </a:r>
            <a:endParaRPr lang="en-GB" sz="2800" dirty="0"/>
          </a:p>
        </p:txBody>
      </p:sp>
      <p:sp>
        <p:nvSpPr>
          <p:cNvPr id="5" name="TextBox 4"/>
          <p:cNvSpPr txBox="1"/>
          <p:nvPr/>
        </p:nvSpPr>
        <p:spPr>
          <a:xfrm rot="2238473">
            <a:off x="9135777" y="733707"/>
            <a:ext cx="3671745"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GB" sz="2800" b="1" u="sng" dirty="0">
                <a:solidFill>
                  <a:schemeClr val="tx1"/>
                </a:solidFill>
              </a:rPr>
              <a:t>NOT YOUR SET TEXT</a:t>
            </a:r>
          </a:p>
        </p:txBody>
      </p:sp>
      <p:pic>
        <p:nvPicPr>
          <p:cNvPr id="7" name="Picture 6">
            <a:hlinkClick r:id="rId2"/>
          </p:cNvPr>
          <p:cNvPicPr>
            <a:picLocks noChangeAspect="1"/>
          </p:cNvPicPr>
          <p:nvPr/>
        </p:nvPicPr>
        <p:blipFill>
          <a:blip r:embed="rId3"/>
          <a:stretch>
            <a:fillRect/>
          </a:stretch>
        </p:blipFill>
        <p:spPr>
          <a:xfrm>
            <a:off x="774406" y="2503575"/>
            <a:ext cx="5305392" cy="3296648"/>
          </a:xfrm>
          <a:prstGeom prst="rect">
            <a:avLst/>
          </a:prstGeom>
        </p:spPr>
      </p:pic>
      <p:sp>
        <p:nvSpPr>
          <p:cNvPr id="6" name="TextBox 5"/>
          <p:cNvSpPr txBox="1"/>
          <p:nvPr/>
        </p:nvSpPr>
        <p:spPr>
          <a:xfrm>
            <a:off x="6464595" y="3332718"/>
            <a:ext cx="5044342" cy="1200329"/>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400" b="1" i="1" dirty="0" smtClean="0"/>
              <a:t>Using the </a:t>
            </a:r>
            <a:r>
              <a:rPr lang="en-GB" sz="2400" b="1" i="1" dirty="0"/>
              <a:t>blue </a:t>
            </a:r>
            <a:r>
              <a:rPr lang="en-GB" sz="2400" b="1" i="1" dirty="0" smtClean="0"/>
              <a:t>Codes </a:t>
            </a:r>
            <a:r>
              <a:rPr lang="en-GB" sz="2400" b="1" i="1" dirty="0"/>
              <a:t>and </a:t>
            </a:r>
            <a:r>
              <a:rPr lang="en-GB" sz="2400" b="1" i="1" dirty="0" smtClean="0"/>
              <a:t>Conventions </a:t>
            </a:r>
            <a:r>
              <a:rPr lang="en-GB" sz="2400" b="1" i="1" dirty="0"/>
              <a:t>table </a:t>
            </a:r>
            <a:r>
              <a:rPr lang="en-GB" sz="2400" b="1" i="1" dirty="0" smtClean="0"/>
              <a:t>on the top of mind map tick which you spot in this ‘Advert 1’</a:t>
            </a:r>
            <a:endParaRPr lang="en-GB" sz="2400" b="1" i="1" dirty="0"/>
          </a:p>
        </p:txBody>
      </p:sp>
    </p:spTree>
    <p:extLst>
      <p:ext uri="{BB962C8B-B14F-4D97-AF65-F5344CB8AC3E}">
        <p14:creationId xmlns:p14="http://schemas.microsoft.com/office/powerpoint/2010/main" val="4124515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131425" cy="1456267"/>
          </a:xfrm>
        </p:spPr>
        <p:txBody>
          <a:bodyPr/>
          <a:lstStyle/>
          <a:p>
            <a:r>
              <a:rPr lang="en-GB" b="1" i="1" dirty="0" smtClean="0">
                <a:effectLst>
                  <a:outerShdw blurRad="38100" dist="38100" dir="2700000" algn="tl">
                    <a:srgbClr val="000000">
                      <a:alpha val="43137"/>
                    </a:srgbClr>
                  </a:outerShdw>
                </a:effectLst>
                <a:latin typeface="+mn-lt"/>
              </a:rPr>
              <a:t>Genre: Claudia Charity advert</a:t>
            </a:r>
            <a:endParaRPr lang="en-GB" b="1" i="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85800" y="1717342"/>
            <a:ext cx="10131425" cy="685801"/>
          </a:xfrm>
        </p:spPr>
        <p:txBody>
          <a:bodyPr anchor="t">
            <a:normAutofit/>
          </a:bodyPr>
          <a:lstStyle/>
          <a:p>
            <a:pPr marL="0" indent="0">
              <a:buNone/>
            </a:pPr>
            <a:r>
              <a:rPr lang="en-GB" sz="2800" dirty="0" smtClean="0"/>
              <a:t>Click the linked picture to watch your WaterAid </a:t>
            </a:r>
            <a:r>
              <a:rPr lang="en-GB" sz="2800" smtClean="0"/>
              <a:t>set text advert</a:t>
            </a:r>
            <a:endParaRPr lang="en-GB" sz="2800" dirty="0"/>
          </a:p>
        </p:txBody>
      </p:sp>
      <p:sp>
        <p:nvSpPr>
          <p:cNvPr id="5" name="TextBox 4"/>
          <p:cNvSpPr txBox="1"/>
          <p:nvPr/>
        </p:nvSpPr>
        <p:spPr>
          <a:xfrm rot="2238473">
            <a:off x="9135777" y="733707"/>
            <a:ext cx="3671745"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GB" sz="2800" b="1" u="sng" dirty="0" smtClean="0">
                <a:solidFill>
                  <a:schemeClr val="tx1"/>
                </a:solidFill>
              </a:rPr>
              <a:t>YOUR </a:t>
            </a:r>
            <a:r>
              <a:rPr lang="en-GB" sz="2800" b="1" u="sng" dirty="0">
                <a:solidFill>
                  <a:schemeClr val="tx1"/>
                </a:solidFill>
              </a:rPr>
              <a:t>SET TEXT</a:t>
            </a:r>
          </a:p>
        </p:txBody>
      </p:sp>
      <p:sp>
        <p:nvSpPr>
          <p:cNvPr id="6" name="TextBox 5"/>
          <p:cNvSpPr txBox="1"/>
          <p:nvPr/>
        </p:nvSpPr>
        <p:spPr>
          <a:xfrm>
            <a:off x="6464595" y="3332718"/>
            <a:ext cx="5044342" cy="1200329"/>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400" b="1" i="1" dirty="0" smtClean="0"/>
              <a:t>Using the </a:t>
            </a:r>
            <a:r>
              <a:rPr lang="en-GB" sz="2400" b="1" i="1" dirty="0"/>
              <a:t>blue </a:t>
            </a:r>
            <a:r>
              <a:rPr lang="en-GB" sz="2400" b="1" i="1" dirty="0" smtClean="0"/>
              <a:t>Codes </a:t>
            </a:r>
            <a:r>
              <a:rPr lang="en-GB" sz="2400" b="1" i="1" dirty="0"/>
              <a:t>and </a:t>
            </a:r>
            <a:r>
              <a:rPr lang="en-GB" sz="2400" b="1" i="1" dirty="0" smtClean="0"/>
              <a:t>Conventions </a:t>
            </a:r>
            <a:r>
              <a:rPr lang="en-GB" sz="2400" b="1" i="1" dirty="0"/>
              <a:t>table </a:t>
            </a:r>
            <a:r>
              <a:rPr lang="en-GB" sz="2400" b="1" i="1" dirty="0" smtClean="0"/>
              <a:t>again tick which you spot in this ‘Claudia, Rain for Good Advert’</a:t>
            </a:r>
            <a:endParaRPr lang="en-GB" sz="2400" b="1" i="1" dirty="0"/>
          </a:p>
        </p:txBody>
      </p:sp>
      <p:pic>
        <p:nvPicPr>
          <p:cNvPr id="4" name="Picture 3">
            <a:hlinkClick r:id="rId2"/>
          </p:cNvPr>
          <p:cNvPicPr>
            <a:picLocks noChangeAspect="1"/>
          </p:cNvPicPr>
          <p:nvPr/>
        </p:nvPicPr>
        <p:blipFill>
          <a:blip r:embed="rId3"/>
          <a:stretch>
            <a:fillRect/>
          </a:stretch>
        </p:blipFill>
        <p:spPr>
          <a:xfrm>
            <a:off x="685800" y="2403143"/>
            <a:ext cx="5451512" cy="3474536"/>
          </a:xfrm>
          <a:prstGeom prst="rect">
            <a:avLst/>
          </a:prstGeom>
        </p:spPr>
      </p:pic>
    </p:spTree>
    <p:extLst>
      <p:ext uri="{BB962C8B-B14F-4D97-AF65-F5344CB8AC3E}">
        <p14:creationId xmlns:p14="http://schemas.microsoft.com/office/powerpoint/2010/main" val="24442774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ustom 1">
      <a:dk1>
        <a:sysClr val="windowText" lastClr="000000"/>
      </a:dk1>
      <a:lt1>
        <a:sysClr val="window" lastClr="FFFFFF"/>
      </a:lt1>
      <a:dk2>
        <a:srgbClr val="104C7E"/>
      </a:dk2>
      <a:lt2>
        <a:srgbClr val="EBEBEB"/>
      </a:lt2>
      <a:accent1>
        <a:srgbClr val="49D1CD"/>
      </a:accent1>
      <a:accent2>
        <a:srgbClr val="49D1CD"/>
      </a:accent2>
      <a:accent3>
        <a:srgbClr val="61A5D6"/>
      </a:accent3>
      <a:accent4>
        <a:srgbClr val="9D8CD3"/>
      </a:accent4>
      <a:accent5>
        <a:srgbClr val="E45C8A"/>
      </a:accent5>
      <a:accent6>
        <a:srgbClr val="F98C61"/>
      </a:accent6>
      <a:hlink>
        <a:srgbClr val="9D8CD3"/>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{B2273533-00D1-1040-B966-E204CCAC1E6F}tf10001058</Template>
  <TotalTime>2148</TotalTime>
  <Words>699</Words>
  <Application>Microsoft Office PowerPoint</Application>
  <PresentationFormat>Widescreen</PresentationFormat>
  <Paragraphs>111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Celestial</vt:lpstr>
      <vt:lpstr>WATER AID (2016) Charity Advert Component 1: Media Products, Industries and Audiences </vt:lpstr>
      <vt:lpstr>PowerPoint Presentation</vt:lpstr>
      <vt:lpstr>Water Aid – background</vt:lpstr>
      <vt:lpstr>Cultural context:</vt:lpstr>
      <vt:lpstr>Social and Cultural Context:  Charity advert and controversy…</vt:lpstr>
      <vt:lpstr>Production context</vt:lpstr>
      <vt:lpstr>Genre </vt:lpstr>
      <vt:lpstr>Genre: Charity advert 1</vt:lpstr>
      <vt:lpstr>Genre: Claudia Charity advert</vt:lpstr>
      <vt:lpstr>Genre: Charity adverts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Kiss of the Vampire (1963)</dc:title>
  <dc:creator>Mark Piper</dc:creator>
  <cp:lastModifiedBy>Karina L. Free</cp:lastModifiedBy>
  <cp:revision>177</cp:revision>
  <dcterms:created xsi:type="dcterms:W3CDTF">2017-06-21T12:59:34Z</dcterms:created>
  <dcterms:modified xsi:type="dcterms:W3CDTF">2019-06-20T14:25:53Z</dcterms:modified>
</cp:coreProperties>
</file>