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5"/>
  </p:notesMasterIdLst>
  <p:handoutMasterIdLst>
    <p:handoutMasterId r:id="rId16"/>
  </p:handoutMasterIdLst>
  <p:sldIdLst>
    <p:sldId id="256" r:id="rId5"/>
    <p:sldId id="260" r:id="rId6"/>
    <p:sldId id="257" r:id="rId7"/>
    <p:sldId id="258" r:id="rId8"/>
    <p:sldId id="263" r:id="rId9"/>
    <p:sldId id="264" r:id="rId10"/>
    <p:sldId id="265" r:id="rId11"/>
    <p:sldId id="266" r:id="rId12"/>
    <p:sldId id="267" r:id="rId13"/>
    <p:sldId id="269"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08" y="5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80173D-1B52-48FA-95EB-4F618A8FA1F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E94B1D65-9092-4CCD-A41F-6E870EC51695}">
      <dgm:prSet phldrT="[Text]"/>
      <dgm:spPr/>
      <dgm:t>
        <a:bodyPr/>
        <a:lstStyle/>
        <a:p>
          <a:r>
            <a:rPr lang="en-GB" dirty="0" smtClean="0"/>
            <a:t>Competition</a:t>
          </a:r>
          <a:endParaRPr lang="en-US" dirty="0"/>
        </a:p>
      </dgm:t>
    </dgm:pt>
    <dgm:pt modelId="{31AA2771-A216-40DC-B8B3-FDB61BFCE3E4}" type="parTrans" cxnId="{116C145C-49F0-4497-A6C6-30B55FFFB0DF}">
      <dgm:prSet/>
      <dgm:spPr/>
      <dgm:t>
        <a:bodyPr/>
        <a:lstStyle/>
        <a:p>
          <a:endParaRPr lang="en-US"/>
        </a:p>
      </dgm:t>
    </dgm:pt>
    <dgm:pt modelId="{82B1E774-2634-455A-A163-C73DDD394786}" type="sibTrans" cxnId="{116C145C-49F0-4497-A6C6-30B55FFFB0DF}">
      <dgm:prSet/>
      <dgm:spPr/>
      <dgm:t>
        <a:bodyPr/>
        <a:lstStyle/>
        <a:p>
          <a:endParaRPr lang="en-US"/>
        </a:p>
      </dgm:t>
    </dgm:pt>
    <dgm:pt modelId="{D8A1AB1C-20DB-41EE-9192-821D2EA8EDE6}">
      <dgm:prSet/>
      <dgm:spPr/>
      <dgm:t>
        <a:bodyPr/>
        <a:lstStyle/>
        <a:p>
          <a:r>
            <a:rPr lang="en-GB" dirty="0" smtClean="0"/>
            <a:t>Economic factors and the state of the economy</a:t>
          </a:r>
        </a:p>
      </dgm:t>
    </dgm:pt>
    <dgm:pt modelId="{242D2C9B-41D7-4033-A2EA-71C58133BA5D}" type="parTrans" cxnId="{4A24F76A-D127-428D-8E2A-E16B737515AF}">
      <dgm:prSet/>
      <dgm:spPr/>
      <dgm:t>
        <a:bodyPr/>
        <a:lstStyle/>
        <a:p>
          <a:endParaRPr lang="en-US"/>
        </a:p>
      </dgm:t>
    </dgm:pt>
    <dgm:pt modelId="{59914F9C-6917-4DEF-9A81-9373E29C8970}" type="sibTrans" cxnId="{4A24F76A-D127-428D-8E2A-E16B737515AF}">
      <dgm:prSet/>
      <dgm:spPr/>
      <dgm:t>
        <a:bodyPr/>
        <a:lstStyle/>
        <a:p>
          <a:endParaRPr lang="en-US"/>
        </a:p>
      </dgm:t>
    </dgm:pt>
    <dgm:pt modelId="{2857D78E-0223-46DC-8D63-F625DD1B9A58}">
      <dgm:prSet/>
      <dgm:spPr/>
      <dgm:t>
        <a:bodyPr/>
        <a:lstStyle/>
        <a:p>
          <a:r>
            <a:rPr lang="en-GB" smtClean="0"/>
            <a:t>Government objectives and government policy</a:t>
          </a:r>
          <a:endParaRPr lang="en-GB" dirty="0" smtClean="0"/>
        </a:p>
      </dgm:t>
    </dgm:pt>
    <dgm:pt modelId="{CC71E1D0-9B19-4998-B8C4-9382701E3DE3}" type="parTrans" cxnId="{798449C2-BCD1-4803-AA0F-FE9DC19B2037}">
      <dgm:prSet/>
      <dgm:spPr/>
      <dgm:t>
        <a:bodyPr/>
        <a:lstStyle/>
        <a:p>
          <a:endParaRPr lang="en-US"/>
        </a:p>
      </dgm:t>
    </dgm:pt>
    <dgm:pt modelId="{A91934F8-21B9-47A4-B8F9-7D692FE06ED6}" type="sibTrans" cxnId="{798449C2-BCD1-4803-AA0F-FE9DC19B2037}">
      <dgm:prSet/>
      <dgm:spPr/>
      <dgm:t>
        <a:bodyPr/>
        <a:lstStyle/>
        <a:p>
          <a:endParaRPr lang="en-US"/>
        </a:p>
      </dgm:t>
    </dgm:pt>
    <dgm:pt modelId="{E949366B-969B-419E-8994-2920B20B9EA3}">
      <dgm:prSet/>
      <dgm:spPr/>
      <dgm:t>
        <a:bodyPr/>
        <a:lstStyle/>
        <a:p>
          <a:r>
            <a:rPr lang="en-GB" smtClean="0"/>
            <a:t>Legislation</a:t>
          </a:r>
          <a:endParaRPr lang="en-GB" dirty="0" smtClean="0"/>
        </a:p>
      </dgm:t>
    </dgm:pt>
    <dgm:pt modelId="{9768FDD9-C95F-4E11-ADB6-C8590CA2B570}" type="parTrans" cxnId="{1AFD367F-D6E7-4A24-80AD-695096A67001}">
      <dgm:prSet/>
      <dgm:spPr/>
      <dgm:t>
        <a:bodyPr/>
        <a:lstStyle/>
        <a:p>
          <a:endParaRPr lang="en-US"/>
        </a:p>
      </dgm:t>
    </dgm:pt>
    <dgm:pt modelId="{851FFDBD-DA66-43EF-A325-137FDE9B5296}" type="sibTrans" cxnId="{1AFD367F-D6E7-4A24-80AD-695096A67001}">
      <dgm:prSet/>
      <dgm:spPr/>
      <dgm:t>
        <a:bodyPr/>
        <a:lstStyle/>
        <a:p>
          <a:endParaRPr lang="en-US"/>
        </a:p>
      </dgm:t>
    </dgm:pt>
    <dgm:pt modelId="{80F385FE-B00D-446C-9062-C76404A1FFBD}">
      <dgm:prSet/>
      <dgm:spPr/>
      <dgm:t>
        <a:bodyPr/>
        <a:lstStyle/>
        <a:p>
          <a:r>
            <a:rPr lang="en-GB" smtClean="0"/>
            <a:t>Population</a:t>
          </a:r>
          <a:endParaRPr lang="en-GB" dirty="0" smtClean="0"/>
        </a:p>
      </dgm:t>
    </dgm:pt>
    <dgm:pt modelId="{CE33F78C-28B6-40EE-BFCA-D697E64B8F67}" type="parTrans" cxnId="{32104B38-52B7-400D-967A-634983D14B36}">
      <dgm:prSet/>
      <dgm:spPr/>
      <dgm:t>
        <a:bodyPr/>
        <a:lstStyle/>
        <a:p>
          <a:endParaRPr lang="en-US"/>
        </a:p>
      </dgm:t>
    </dgm:pt>
    <dgm:pt modelId="{A37FF2CA-4437-433D-AB19-1B3F1E8346BE}" type="sibTrans" cxnId="{32104B38-52B7-400D-967A-634983D14B36}">
      <dgm:prSet/>
      <dgm:spPr/>
      <dgm:t>
        <a:bodyPr/>
        <a:lstStyle/>
        <a:p>
          <a:endParaRPr lang="en-US"/>
        </a:p>
      </dgm:t>
    </dgm:pt>
    <dgm:pt modelId="{6DD71FC0-AB02-4DE4-A16D-42D849D7949C}">
      <dgm:prSet/>
      <dgm:spPr/>
      <dgm:t>
        <a:bodyPr/>
        <a:lstStyle/>
        <a:p>
          <a:r>
            <a:rPr lang="en-GB" smtClean="0"/>
            <a:t>Social factors</a:t>
          </a:r>
          <a:endParaRPr lang="en-GB" dirty="0" smtClean="0"/>
        </a:p>
      </dgm:t>
    </dgm:pt>
    <dgm:pt modelId="{71528390-F9CE-418E-B63E-5329D812960D}" type="parTrans" cxnId="{D15C9BDE-D919-4097-B9A5-F9B8BF1C79F5}">
      <dgm:prSet/>
      <dgm:spPr/>
      <dgm:t>
        <a:bodyPr/>
        <a:lstStyle/>
        <a:p>
          <a:endParaRPr lang="en-US"/>
        </a:p>
      </dgm:t>
    </dgm:pt>
    <dgm:pt modelId="{D16D2222-7F11-4A2B-84C2-FF55D101758A}" type="sibTrans" cxnId="{D15C9BDE-D919-4097-B9A5-F9B8BF1C79F5}">
      <dgm:prSet/>
      <dgm:spPr/>
      <dgm:t>
        <a:bodyPr/>
        <a:lstStyle/>
        <a:p>
          <a:endParaRPr lang="en-US"/>
        </a:p>
      </dgm:t>
    </dgm:pt>
    <dgm:pt modelId="{82E63EAD-E52D-4ECE-9589-342352204B7D}">
      <dgm:prSet/>
      <dgm:spPr/>
      <dgm:t>
        <a:bodyPr/>
        <a:lstStyle/>
        <a:p>
          <a:r>
            <a:rPr lang="en-GB" smtClean="0"/>
            <a:t>Political factors</a:t>
          </a:r>
          <a:endParaRPr lang="en-GB" dirty="0" smtClean="0"/>
        </a:p>
      </dgm:t>
    </dgm:pt>
    <dgm:pt modelId="{B473E8B6-D40D-43E3-B780-8E4CCD166054}" type="parTrans" cxnId="{6717A8EC-A815-4053-9EB7-85323DC018BF}">
      <dgm:prSet/>
      <dgm:spPr/>
      <dgm:t>
        <a:bodyPr/>
        <a:lstStyle/>
        <a:p>
          <a:endParaRPr lang="en-US"/>
        </a:p>
      </dgm:t>
    </dgm:pt>
    <dgm:pt modelId="{61DD8DE5-F614-44B8-822B-36E33E7C1F03}" type="sibTrans" cxnId="{6717A8EC-A815-4053-9EB7-85323DC018BF}">
      <dgm:prSet/>
      <dgm:spPr/>
      <dgm:t>
        <a:bodyPr/>
        <a:lstStyle/>
        <a:p>
          <a:endParaRPr lang="en-US"/>
        </a:p>
      </dgm:t>
    </dgm:pt>
    <dgm:pt modelId="{69E0CBD8-9AEF-46C0-A47D-9478D1F02B85}">
      <dgm:prSet/>
      <dgm:spPr/>
      <dgm:t>
        <a:bodyPr/>
        <a:lstStyle/>
        <a:p>
          <a:r>
            <a:rPr lang="en-GB" smtClean="0"/>
            <a:t>Environmental issues</a:t>
          </a:r>
          <a:endParaRPr lang="en-GB" dirty="0" smtClean="0"/>
        </a:p>
      </dgm:t>
    </dgm:pt>
    <dgm:pt modelId="{A841F7FA-AEFF-4D5C-AF69-A26EA61C1814}" type="parTrans" cxnId="{323EA4E9-88C2-43D1-8BEB-F9ED097F283C}">
      <dgm:prSet/>
      <dgm:spPr/>
      <dgm:t>
        <a:bodyPr/>
        <a:lstStyle/>
        <a:p>
          <a:endParaRPr lang="en-US"/>
        </a:p>
      </dgm:t>
    </dgm:pt>
    <dgm:pt modelId="{EBD33DBB-A29E-4B83-AF1C-5F806CC9F630}" type="sibTrans" cxnId="{323EA4E9-88C2-43D1-8BEB-F9ED097F283C}">
      <dgm:prSet/>
      <dgm:spPr/>
      <dgm:t>
        <a:bodyPr/>
        <a:lstStyle/>
        <a:p>
          <a:endParaRPr lang="en-US"/>
        </a:p>
      </dgm:t>
    </dgm:pt>
    <dgm:pt modelId="{3D480851-202E-47E5-8375-7FE2E3678904}">
      <dgm:prSet/>
      <dgm:spPr/>
      <dgm:t>
        <a:bodyPr/>
        <a:lstStyle/>
        <a:p>
          <a:r>
            <a:rPr lang="en-GB" smtClean="0"/>
            <a:t>Technology</a:t>
          </a:r>
          <a:endParaRPr lang="en-GB" dirty="0"/>
        </a:p>
      </dgm:t>
    </dgm:pt>
    <dgm:pt modelId="{DDC8FA31-B72F-4594-AED5-E0A6130F660B}" type="parTrans" cxnId="{3C455026-9AA4-4B40-95CE-5B7FF08E1B8A}">
      <dgm:prSet/>
      <dgm:spPr/>
      <dgm:t>
        <a:bodyPr/>
        <a:lstStyle/>
        <a:p>
          <a:endParaRPr lang="en-US"/>
        </a:p>
      </dgm:t>
    </dgm:pt>
    <dgm:pt modelId="{E52ECE01-EBB3-4847-8F14-33391EF37E35}" type="sibTrans" cxnId="{3C455026-9AA4-4B40-95CE-5B7FF08E1B8A}">
      <dgm:prSet/>
      <dgm:spPr/>
      <dgm:t>
        <a:bodyPr/>
        <a:lstStyle/>
        <a:p>
          <a:endParaRPr lang="en-US"/>
        </a:p>
      </dgm:t>
    </dgm:pt>
    <dgm:pt modelId="{DD852B32-7DD9-4E2C-A1EB-A10F10E82C59}" type="pres">
      <dgm:prSet presAssocID="{B580173D-1B52-48FA-95EB-4F618A8FA1F8}" presName="diagram" presStyleCnt="0">
        <dgm:presLayoutVars>
          <dgm:dir/>
          <dgm:resizeHandles val="exact"/>
        </dgm:presLayoutVars>
      </dgm:prSet>
      <dgm:spPr/>
      <dgm:t>
        <a:bodyPr/>
        <a:lstStyle/>
        <a:p>
          <a:endParaRPr lang="en-US"/>
        </a:p>
      </dgm:t>
    </dgm:pt>
    <dgm:pt modelId="{8A858144-F765-4EA6-954A-6799900F76B3}" type="pres">
      <dgm:prSet presAssocID="{E94B1D65-9092-4CCD-A41F-6E870EC51695}" presName="node" presStyleLbl="node1" presStyleIdx="0" presStyleCnt="9">
        <dgm:presLayoutVars>
          <dgm:bulletEnabled val="1"/>
        </dgm:presLayoutVars>
      </dgm:prSet>
      <dgm:spPr/>
      <dgm:t>
        <a:bodyPr/>
        <a:lstStyle/>
        <a:p>
          <a:endParaRPr lang="en-US"/>
        </a:p>
      </dgm:t>
    </dgm:pt>
    <dgm:pt modelId="{EC391886-F709-4A89-900F-4C6E27E6985D}" type="pres">
      <dgm:prSet presAssocID="{82B1E774-2634-455A-A163-C73DDD394786}" presName="sibTrans" presStyleCnt="0"/>
      <dgm:spPr/>
    </dgm:pt>
    <dgm:pt modelId="{846542ED-8ECF-46AB-98D1-D9243C4A8F8A}" type="pres">
      <dgm:prSet presAssocID="{D8A1AB1C-20DB-41EE-9192-821D2EA8EDE6}" presName="node" presStyleLbl="node1" presStyleIdx="1" presStyleCnt="9">
        <dgm:presLayoutVars>
          <dgm:bulletEnabled val="1"/>
        </dgm:presLayoutVars>
      </dgm:prSet>
      <dgm:spPr/>
      <dgm:t>
        <a:bodyPr/>
        <a:lstStyle/>
        <a:p>
          <a:endParaRPr lang="en-US"/>
        </a:p>
      </dgm:t>
    </dgm:pt>
    <dgm:pt modelId="{895B8708-8EFF-4C1B-B97C-A24A5402B4DE}" type="pres">
      <dgm:prSet presAssocID="{59914F9C-6917-4DEF-9A81-9373E29C8970}" presName="sibTrans" presStyleCnt="0"/>
      <dgm:spPr/>
    </dgm:pt>
    <dgm:pt modelId="{49C9F33C-5F33-4339-B1AE-756C0DD2DBF4}" type="pres">
      <dgm:prSet presAssocID="{2857D78E-0223-46DC-8D63-F625DD1B9A58}" presName="node" presStyleLbl="node1" presStyleIdx="2" presStyleCnt="9">
        <dgm:presLayoutVars>
          <dgm:bulletEnabled val="1"/>
        </dgm:presLayoutVars>
      </dgm:prSet>
      <dgm:spPr/>
      <dgm:t>
        <a:bodyPr/>
        <a:lstStyle/>
        <a:p>
          <a:endParaRPr lang="en-US"/>
        </a:p>
      </dgm:t>
    </dgm:pt>
    <dgm:pt modelId="{FAE4DD4E-9940-427D-B353-28D5BFE069F3}" type="pres">
      <dgm:prSet presAssocID="{A91934F8-21B9-47A4-B8F9-7D692FE06ED6}" presName="sibTrans" presStyleCnt="0"/>
      <dgm:spPr/>
    </dgm:pt>
    <dgm:pt modelId="{C50D2B7A-74EB-4DEB-B5E4-A83DE9DA3A98}" type="pres">
      <dgm:prSet presAssocID="{E949366B-969B-419E-8994-2920B20B9EA3}" presName="node" presStyleLbl="node1" presStyleIdx="3" presStyleCnt="9">
        <dgm:presLayoutVars>
          <dgm:bulletEnabled val="1"/>
        </dgm:presLayoutVars>
      </dgm:prSet>
      <dgm:spPr/>
      <dgm:t>
        <a:bodyPr/>
        <a:lstStyle/>
        <a:p>
          <a:endParaRPr lang="en-US"/>
        </a:p>
      </dgm:t>
    </dgm:pt>
    <dgm:pt modelId="{1056AB8D-1D26-4F3D-B1FA-E4042F8C03C2}" type="pres">
      <dgm:prSet presAssocID="{851FFDBD-DA66-43EF-A325-137FDE9B5296}" presName="sibTrans" presStyleCnt="0"/>
      <dgm:spPr/>
    </dgm:pt>
    <dgm:pt modelId="{F39BF720-A2B9-4B54-84AC-94CFEFA2617D}" type="pres">
      <dgm:prSet presAssocID="{80F385FE-B00D-446C-9062-C76404A1FFBD}" presName="node" presStyleLbl="node1" presStyleIdx="4" presStyleCnt="9">
        <dgm:presLayoutVars>
          <dgm:bulletEnabled val="1"/>
        </dgm:presLayoutVars>
      </dgm:prSet>
      <dgm:spPr/>
      <dgm:t>
        <a:bodyPr/>
        <a:lstStyle/>
        <a:p>
          <a:endParaRPr lang="en-US"/>
        </a:p>
      </dgm:t>
    </dgm:pt>
    <dgm:pt modelId="{2F3A3DA9-AC79-4CED-9BEF-6A4B7F0AABD9}" type="pres">
      <dgm:prSet presAssocID="{A37FF2CA-4437-433D-AB19-1B3F1E8346BE}" presName="sibTrans" presStyleCnt="0"/>
      <dgm:spPr/>
    </dgm:pt>
    <dgm:pt modelId="{833FFE6F-23A0-40B6-8225-52A4DB5067EE}" type="pres">
      <dgm:prSet presAssocID="{6DD71FC0-AB02-4DE4-A16D-42D849D7949C}" presName="node" presStyleLbl="node1" presStyleIdx="5" presStyleCnt="9">
        <dgm:presLayoutVars>
          <dgm:bulletEnabled val="1"/>
        </dgm:presLayoutVars>
      </dgm:prSet>
      <dgm:spPr/>
      <dgm:t>
        <a:bodyPr/>
        <a:lstStyle/>
        <a:p>
          <a:endParaRPr lang="en-US"/>
        </a:p>
      </dgm:t>
    </dgm:pt>
    <dgm:pt modelId="{45455BAF-78FB-4715-B73B-DB0668B9F5A5}" type="pres">
      <dgm:prSet presAssocID="{D16D2222-7F11-4A2B-84C2-FF55D101758A}" presName="sibTrans" presStyleCnt="0"/>
      <dgm:spPr/>
    </dgm:pt>
    <dgm:pt modelId="{21E3466A-32C6-4F7C-8092-B273DBA7C230}" type="pres">
      <dgm:prSet presAssocID="{82E63EAD-E52D-4ECE-9589-342352204B7D}" presName="node" presStyleLbl="node1" presStyleIdx="6" presStyleCnt="9">
        <dgm:presLayoutVars>
          <dgm:bulletEnabled val="1"/>
        </dgm:presLayoutVars>
      </dgm:prSet>
      <dgm:spPr/>
      <dgm:t>
        <a:bodyPr/>
        <a:lstStyle/>
        <a:p>
          <a:endParaRPr lang="en-US"/>
        </a:p>
      </dgm:t>
    </dgm:pt>
    <dgm:pt modelId="{9B088116-9D14-4676-9B39-216F68FE3E22}" type="pres">
      <dgm:prSet presAssocID="{61DD8DE5-F614-44B8-822B-36E33E7C1F03}" presName="sibTrans" presStyleCnt="0"/>
      <dgm:spPr/>
    </dgm:pt>
    <dgm:pt modelId="{EF45E513-5853-4AAC-A0C1-12AE7C166296}" type="pres">
      <dgm:prSet presAssocID="{69E0CBD8-9AEF-46C0-A47D-9478D1F02B85}" presName="node" presStyleLbl="node1" presStyleIdx="7" presStyleCnt="9">
        <dgm:presLayoutVars>
          <dgm:bulletEnabled val="1"/>
        </dgm:presLayoutVars>
      </dgm:prSet>
      <dgm:spPr/>
      <dgm:t>
        <a:bodyPr/>
        <a:lstStyle/>
        <a:p>
          <a:endParaRPr lang="en-US"/>
        </a:p>
      </dgm:t>
    </dgm:pt>
    <dgm:pt modelId="{D145979C-AEB4-4005-8CA7-FC1ED76C65B4}" type="pres">
      <dgm:prSet presAssocID="{EBD33DBB-A29E-4B83-AF1C-5F806CC9F630}" presName="sibTrans" presStyleCnt="0"/>
      <dgm:spPr/>
    </dgm:pt>
    <dgm:pt modelId="{72904A38-B70E-4900-A589-9F056BB3D725}" type="pres">
      <dgm:prSet presAssocID="{3D480851-202E-47E5-8375-7FE2E3678904}" presName="node" presStyleLbl="node1" presStyleIdx="8" presStyleCnt="9">
        <dgm:presLayoutVars>
          <dgm:bulletEnabled val="1"/>
        </dgm:presLayoutVars>
      </dgm:prSet>
      <dgm:spPr/>
      <dgm:t>
        <a:bodyPr/>
        <a:lstStyle/>
        <a:p>
          <a:endParaRPr lang="en-US"/>
        </a:p>
      </dgm:t>
    </dgm:pt>
  </dgm:ptLst>
  <dgm:cxnLst>
    <dgm:cxn modelId="{32104B38-52B7-400D-967A-634983D14B36}" srcId="{B580173D-1B52-48FA-95EB-4F618A8FA1F8}" destId="{80F385FE-B00D-446C-9062-C76404A1FFBD}" srcOrd="4" destOrd="0" parTransId="{CE33F78C-28B6-40EE-BFCA-D697E64B8F67}" sibTransId="{A37FF2CA-4437-433D-AB19-1B3F1E8346BE}"/>
    <dgm:cxn modelId="{3A55AD54-37EB-4306-8681-177BD80ABDBE}" type="presOf" srcId="{82E63EAD-E52D-4ECE-9589-342352204B7D}" destId="{21E3466A-32C6-4F7C-8092-B273DBA7C230}" srcOrd="0" destOrd="0" presId="urn:microsoft.com/office/officeart/2005/8/layout/default"/>
    <dgm:cxn modelId="{116C145C-49F0-4497-A6C6-30B55FFFB0DF}" srcId="{B580173D-1B52-48FA-95EB-4F618A8FA1F8}" destId="{E94B1D65-9092-4CCD-A41F-6E870EC51695}" srcOrd="0" destOrd="0" parTransId="{31AA2771-A216-40DC-B8B3-FDB61BFCE3E4}" sibTransId="{82B1E774-2634-455A-A163-C73DDD394786}"/>
    <dgm:cxn modelId="{1AFD367F-D6E7-4A24-80AD-695096A67001}" srcId="{B580173D-1B52-48FA-95EB-4F618A8FA1F8}" destId="{E949366B-969B-419E-8994-2920B20B9EA3}" srcOrd="3" destOrd="0" parTransId="{9768FDD9-C95F-4E11-ADB6-C8590CA2B570}" sibTransId="{851FFDBD-DA66-43EF-A325-137FDE9B5296}"/>
    <dgm:cxn modelId="{94C648F1-478E-405E-939B-9ACFD85CB8A6}" type="presOf" srcId="{2857D78E-0223-46DC-8D63-F625DD1B9A58}" destId="{49C9F33C-5F33-4339-B1AE-756C0DD2DBF4}" srcOrd="0" destOrd="0" presId="urn:microsoft.com/office/officeart/2005/8/layout/default"/>
    <dgm:cxn modelId="{0413BA7A-2F9E-4C50-A223-3832A5178D59}" type="presOf" srcId="{E949366B-969B-419E-8994-2920B20B9EA3}" destId="{C50D2B7A-74EB-4DEB-B5E4-A83DE9DA3A98}" srcOrd="0" destOrd="0" presId="urn:microsoft.com/office/officeart/2005/8/layout/default"/>
    <dgm:cxn modelId="{323EA4E9-88C2-43D1-8BEB-F9ED097F283C}" srcId="{B580173D-1B52-48FA-95EB-4F618A8FA1F8}" destId="{69E0CBD8-9AEF-46C0-A47D-9478D1F02B85}" srcOrd="7" destOrd="0" parTransId="{A841F7FA-AEFF-4D5C-AF69-A26EA61C1814}" sibTransId="{EBD33DBB-A29E-4B83-AF1C-5F806CC9F630}"/>
    <dgm:cxn modelId="{3C455026-9AA4-4B40-95CE-5B7FF08E1B8A}" srcId="{B580173D-1B52-48FA-95EB-4F618A8FA1F8}" destId="{3D480851-202E-47E5-8375-7FE2E3678904}" srcOrd="8" destOrd="0" parTransId="{DDC8FA31-B72F-4594-AED5-E0A6130F660B}" sibTransId="{E52ECE01-EBB3-4847-8F14-33391EF37E35}"/>
    <dgm:cxn modelId="{23FE0ACE-A52C-4E5D-B785-D765D9020C2A}" type="presOf" srcId="{E94B1D65-9092-4CCD-A41F-6E870EC51695}" destId="{8A858144-F765-4EA6-954A-6799900F76B3}" srcOrd="0" destOrd="0" presId="urn:microsoft.com/office/officeart/2005/8/layout/default"/>
    <dgm:cxn modelId="{4A24F76A-D127-428D-8E2A-E16B737515AF}" srcId="{B580173D-1B52-48FA-95EB-4F618A8FA1F8}" destId="{D8A1AB1C-20DB-41EE-9192-821D2EA8EDE6}" srcOrd="1" destOrd="0" parTransId="{242D2C9B-41D7-4033-A2EA-71C58133BA5D}" sibTransId="{59914F9C-6917-4DEF-9A81-9373E29C8970}"/>
    <dgm:cxn modelId="{B5C5490D-5B11-4F91-8252-F3488603728D}" type="presOf" srcId="{B580173D-1B52-48FA-95EB-4F618A8FA1F8}" destId="{DD852B32-7DD9-4E2C-A1EB-A10F10E82C59}" srcOrd="0" destOrd="0" presId="urn:microsoft.com/office/officeart/2005/8/layout/default"/>
    <dgm:cxn modelId="{CD79E689-9915-4621-AF6A-105C8345909C}" type="presOf" srcId="{80F385FE-B00D-446C-9062-C76404A1FFBD}" destId="{F39BF720-A2B9-4B54-84AC-94CFEFA2617D}" srcOrd="0" destOrd="0" presId="urn:microsoft.com/office/officeart/2005/8/layout/default"/>
    <dgm:cxn modelId="{D311BA53-123C-4A23-B3C0-4FE543C399CB}" type="presOf" srcId="{3D480851-202E-47E5-8375-7FE2E3678904}" destId="{72904A38-B70E-4900-A589-9F056BB3D725}" srcOrd="0" destOrd="0" presId="urn:microsoft.com/office/officeart/2005/8/layout/default"/>
    <dgm:cxn modelId="{D15C9BDE-D919-4097-B9A5-F9B8BF1C79F5}" srcId="{B580173D-1B52-48FA-95EB-4F618A8FA1F8}" destId="{6DD71FC0-AB02-4DE4-A16D-42D849D7949C}" srcOrd="5" destOrd="0" parTransId="{71528390-F9CE-418E-B63E-5329D812960D}" sibTransId="{D16D2222-7F11-4A2B-84C2-FF55D101758A}"/>
    <dgm:cxn modelId="{6717A8EC-A815-4053-9EB7-85323DC018BF}" srcId="{B580173D-1B52-48FA-95EB-4F618A8FA1F8}" destId="{82E63EAD-E52D-4ECE-9589-342352204B7D}" srcOrd="6" destOrd="0" parTransId="{B473E8B6-D40D-43E3-B780-8E4CCD166054}" sibTransId="{61DD8DE5-F614-44B8-822B-36E33E7C1F03}"/>
    <dgm:cxn modelId="{D091C32B-AF01-4BB6-9D15-7F851B237545}" type="presOf" srcId="{6DD71FC0-AB02-4DE4-A16D-42D849D7949C}" destId="{833FFE6F-23A0-40B6-8225-52A4DB5067EE}" srcOrd="0" destOrd="0" presId="urn:microsoft.com/office/officeart/2005/8/layout/default"/>
    <dgm:cxn modelId="{11193838-8B40-4203-940B-2EBE0E4ECBC4}" type="presOf" srcId="{D8A1AB1C-20DB-41EE-9192-821D2EA8EDE6}" destId="{846542ED-8ECF-46AB-98D1-D9243C4A8F8A}" srcOrd="0" destOrd="0" presId="urn:microsoft.com/office/officeart/2005/8/layout/default"/>
    <dgm:cxn modelId="{798449C2-BCD1-4803-AA0F-FE9DC19B2037}" srcId="{B580173D-1B52-48FA-95EB-4F618A8FA1F8}" destId="{2857D78E-0223-46DC-8D63-F625DD1B9A58}" srcOrd="2" destOrd="0" parTransId="{CC71E1D0-9B19-4998-B8C4-9382701E3DE3}" sibTransId="{A91934F8-21B9-47A4-B8F9-7D692FE06ED6}"/>
    <dgm:cxn modelId="{AA198236-9B06-41D0-BAC5-832C6BF06C08}" type="presOf" srcId="{69E0CBD8-9AEF-46C0-A47D-9478D1F02B85}" destId="{EF45E513-5853-4AAC-A0C1-12AE7C166296}" srcOrd="0" destOrd="0" presId="urn:microsoft.com/office/officeart/2005/8/layout/default"/>
    <dgm:cxn modelId="{35BB8831-8635-4AC4-887C-760C4A00E6F0}" type="presParOf" srcId="{DD852B32-7DD9-4E2C-A1EB-A10F10E82C59}" destId="{8A858144-F765-4EA6-954A-6799900F76B3}" srcOrd="0" destOrd="0" presId="urn:microsoft.com/office/officeart/2005/8/layout/default"/>
    <dgm:cxn modelId="{16D13FE2-0CB4-4DE5-8B98-8523341951F8}" type="presParOf" srcId="{DD852B32-7DD9-4E2C-A1EB-A10F10E82C59}" destId="{EC391886-F709-4A89-900F-4C6E27E6985D}" srcOrd="1" destOrd="0" presId="urn:microsoft.com/office/officeart/2005/8/layout/default"/>
    <dgm:cxn modelId="{035BE3D6-CF60-4165-AF05-B615B85197CD}" type="presParOf" srcId="{DD852B32-7DD9-4E2C-A1EB-A10F10E82C59}" destId="{846542ED-8ECF-46AB-98D1-D9243C4A8F8A}" srcOrd="2" destOrd="0" presId="urn:microsoft.com/office/officeart/2005/8/layout/default"/>
    <dgm:cxn modelId="{389BE396-DABC-48A2-8BC8-55F4B24A2F46}" type="presParOf" srcId="{DD852B32-7DD9-4E2C-A1EB-A10F10E82C59}" destId="{895B8708-8EFF-4C1B-B97C-A24A5402B4DE}" srcOrd="3" destOrd="0" presId="urn:microsoft.com/office/officeart/2005/8/layout/default"/>
    <dgm:cxn modelId="{4ABB28F7-A1B8-4863-BD0C-EAAB26B1B27C}" type="presParOf" srcId="{DD852B32-7DD9-4E2C-A1EB-A10F10E82C59}" destId="{49C9F33C-5F33-4339-B1AE-756C0DD2DBF4}" srcOrd="4" destOrd="0" presId="urn:microsoft.com/office/officeart/2005/8/layout/default"/>
    <dgm:cxn modelId="{9F8AD178-F4E6-4B69-BCEB-7E81CA3E1130}" type="presParOf" srcId="{DD852B32-7DD9-4E2C-A1EB-A10F10E82C59}" destId="{FAE4DD4E-9940-427D-B353-28D5BFE069F3}" srcOrd="5" destOrd="0" presId="urn:microsoft.com/office/officeart/2005/8/layout/default"/>
    <dgm:cxn modelId="{AE57BEE6-14ED-48B9-A689-214F70B830CD}" type="presParOf" srcId="{DD852B32-7DD9-4E2C-A1EB-A10F10E82C59}" destId="{C50D2B7A-74EB-4DEB-B5E4-A83DE9DA3A98}" srcOrd="6" destOrd="0" presId="urn:microsoft.com/office/officeart/2005/8/layout/default"/>
    <dgm:cxn modelId="{488CADE1-16CC-4609-B3DB-4B61814C2818}" type="presParOf" srcId="{DD852B32-7DD9-4E2C-A1EB-A10F10E82C59}" destId="{1056AB8D-1D26-4F3D-B1FA-E4042F8C03C2}" srcOrd="7" destOrd="0" presId="urn:microsoft.com/office/officeart/2005/8/layout/default"/>
    <dgm:cxn modelId="{5DBDC00D-1016-432F-8988-C815819F1B7C}" type="presParOf" srcId="{DD852B32-7DD9-4E2C-A1EB-A10F10E82C59}" destId="{F39BF720-A2B9-4B54-84AC-94CFEFA2617D}" srcOrd="8" destOrd="0" presId="urn:microsoft.com/office/officeart/2005/8/layout/default"/>
    <dgm:cxn modelId="{C7D6A581-1755-47F1-8252-A7DCB3F298C9}" type="presParOf" srcId="{DD852B32-7DD9-4E2C-A1EB-A10F10E82C59}" destId="{2F3A3DA9-AC79-4CED-9BEF-6A4B7F0AABD9}" srcOrd="9" destOrd="0" presId="urn:microsoft.com/office/officeart/2005/8/layout/default"/>
    <dgm:cxn modelId="{BB13042C-443F-4951-8FB3-17CE45B6CAE4}" type="presParOf" srcId="{DD852B32-7DD9-4E2C-A1EB-A10F10E82C59}" destId="{833FFE6F-23A0-40B6-8225-52A4DB5067EE}" srcOrd="10" destOrd="0" presId="urn:microsoft.com/office/officeart/2005/8/layout/default"/>
    <dgm:cxn modelId="{6EF4D901-D233-4CEF-B8A0-B5E071C84A36}" type="presParOf" srcId="{DD852B32-7DD9-4E2C-A1EB-A10F10E82C59}" destId="{45455BAF-78FB-4715-B73B-DB0668B9F5A5}" srcOrd="11" destOrd="0" presId="urn:microsoft.com/office/officeart/2005/8/layout/default"/>
    <dgm:cxn modelId="{FAFE6C2C-896C-47B9-8CDC-295EBA84B5AA}" type="presParOf" srcId="{DD852B32-7DD9-4E2C-A1EB-A10F10E82C59}" destId="{21E3466A-32C6-4F7C-8092-B273DBA7C230}" srcOrd="12" destOrd="0" presId="urn:microsoft.com/office/officeart/2005/8/layout/default"/>
    <dgm:cxn modelId="{9225DA05-099A-4DDA-86F5-007E54150E2E}" type="presParOf" srcId="{DD852B32-7DD9-4E2C-A1EB-A10F10E82C59}" destId="{9B088116-9D14-4676-9B39-216F68FE3E22}" srcOrd="13" destOrd="0" presId="urn:microsoft.com/office/officeart/2005/8/layout/default"/>
    <dgm:cxn modelId="{F1DFF126-7BAC-4AC1-AE0F-661983B4EB55}" type="presParOf" srcId="{DD852B32-7DD9-4E2C-A1EB-A10F10E82C59}" destId="{EF45E513-5853-4AAC-A0C1-12AE7C166296}" srcOrd="14" destOrd="0" presId="urn:microsoft.com/office/officeart/2005/8/layout/default"/>
    <dgm:cxn modelId="{632E6A69-F1BD-4D77-9ADA-04C350148FFE}" type="presParOf" srcId="{DD852B32-7DD9-4E2C-A1EB-A10F10E82C59}" destId="{D145979C-AEB4-4005-8CA7-FC1ED76C65B4}" srcOrd="15" destOrd="0" presId="urn:microsoft.com/office/officeart/2005/8/layout/default"/>
    <dgm:cxn modelId="{79F8DE97-0E33-4788-9C3F-041D2C399884}" type="presParOf" srcId="{DD852B32-7DD9-4E2C-A1EB-A10F10E82C59}" destId="{72904A38-B70E-4900-A589-9F056BB3D725}"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858144-F765-4EA6-954A-6799900F76B3}">
      <dsp:nvSpPr>
        <dsp:cNvPr id="0" name=""/>
        <dsp:cNvSpPr/>
      </dsp:nvSpPr>
      <dsp:spPr>
        <a:xfrm>
          <a:off x="0" y="362679"/>
          <a:ext cx="2539952" cy="152397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smtClean="0"/>
            <a:t>Competition</a:t>
          </a:r>
          <a:endParaRPr lang="en-US" sz="2400" kern="1200" dirty="0"/>
        </a:p>
      </dsp:txBody>
      <dsp:txXfrm>
        <a:off x="0" y="362679"/>
        <a:ext cx="2539952" cy="1523971"/>
      </dsp:txXfrm>
    </dsp:sp>
    <dsp:sp modelId="{846542ED-8ECF-46AB-98D1-D9243C4A8F8A}">
      <dsp:nvSpPr>
        <dsp:cNvPr id="0" name=""/>
        <dsp:cNvSpPr/>
      </dsp:nvSpPr>
      <dsp:spPr>
        <a:xfrm>
          <a:off x="2793948" y="362679"/>
          <a:ext cx="2539952" cy="152397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smtClean="0"/>
            <a:t>Economic factors and the state of the economy</a:t>
          </a:r>
        </a:p>
      </dsp:txBody>
      <dsp:txXfrm>
        <a:off x="2793948" y="362679"/>
        <a:ext cx="2539952" cy="1523971"/>
      </dsp:txXfrm>
    </dsp:sp>
    <dsp:sp modelId="{49C9F33C-5F33-4339-B1AE-756C0DD2DBF4}">
      <dsp:nvSpPr>
        <dsp:cNvPr id="0" name=""/>
        <dsp:cNvSpPr/>
      </dsp:nvSpPr>
      <dsp:spPr>
        <a:xfrm>
          <a:off x="5587896" y="362679"/>
          <a:ext cx="2539952" cy="152397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smtClean="0"/>
            <a:t>Government objectives and government policy</a:t>
          </a:r>
          <a:endParaRPr lang="en-GB" sz="2400" kern="1200" dirty="0" smtClean="0"/>
        </a:p>
      </dsp:txBody>
      <dsp:txXfrm>
        <a:off x="5587896" y="362679"/>
        <a:ext cx="2539952" cy="1523971"/>
      </dsp:txXfrm>
    </dsp:sp>
    <dsp:sp modelId="{C50D2B7A-74EB-4DEB-B5E4-A83DE9DA3A98}">
      <dsp:nvSpPr>
        <dsp:cNvPr id="0" name=""/>
        <dsp:cNvSpPr/>
      </dsp:nvSpPr>
      <dsp:spPr>
        <a:xfrm>
          <a:off x="0" y="2140646"/>
          <a:ext cx="2539952" cy="152397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smtClean="0"/>
            <a:t>Legislation</a:t>
          </a:r>
          <a:endParaRPr lang="en-GB" sz="2400" kern="1200" dirty="0" smtClean="0"/>
        </a:p>
      </dsp:txBody>
      <dsp:txXfrm>
        <a:off x="0" y="2140646"/>
        <a:ext cx="2539952" cy="1523971"/>
      </dsp:txXfrm>
    </dsp:sp>
    <dsp:sp modelId="{F39BF720-A2B9-4B54-84AC-94CFEFA2617D}">
      <dsp:nvSpPr>
        <dsp:cNvPr id="0" name=""/>
        <dsp:cNvSpPr/>
      </dsp:nvSpPr>
      <dsp:spPr>
        <a:xfrm>
          <a:off x="2793948" y="2140646"/>
          <a:ext cx="2539952" cy="152397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smtClean="0"/>
            <a:t>Population</a:t>
          </a:r>
          <a:endParaRPr lang="en-GB" sz="2400" kern="1200" dirty="0" smtClean="0"/>
        </a:p>
      </dsp:txBody>
      <dsp:txXfrm>
        <a:off x="2793948" y="2140646"/>
        <a:ext cx="2539952" cy="1523971"/>
      </dsp:txXfrm>
    </dsp:sp>
    <dsp:sp modelId="{833FFE6F-23A0-40B6-8225-52A4DB5067EE}">
      <dsp:nvSpPr>
        <dsp:cNvPr id="0" name=""/>
        <dsp:cNvSpPr/>
      </dsp:nvSpPr>
      <dsp:spPr>
        <a:xfrm>
          <a:off x="5587896" y="2140646"/>
          <a:ext cx="2539952" cy="152397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smtClean="0"/>
            <a:t>Social factors</a:t>
          </a:r>
          <a:endParaRPr lang="en-GB" sz="2400" kern="1200" dirty="0" smtClean="0"/>
        </a:p>
      </dsp:txBody>
      <dsp:txXfrm>
        <a:off x="5587896" y="2140646"/>
        <a:ext cx="2539952" cy="1523971"/>
      </dsp:txXfrm>
    </dsp:sp>
    <dsp:sp modelId="{21E3466A-32C6-4F7C-8092-B273DBA7C230}">
      <dsp:nvSpPr>
        <dsp:cNvPr id="0" name=""/>
        <dsp:cNvSpPr/>
      </dsp:nvSpPr>
      <dsp:spPr>
        <a:xfrm>
          <a:off x="0" y="3918613"/>
          <a:ext cx="2539952" cy="152397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smtClean="0"/>
            <a:t>Political factors</a:t>
          </a:r>
          <a:endParaRPr lang="en-GB" sz="2400" kern="1200" dirty="0" smtClean="0"/>
        </a:p>
      </dsp:txBody>
      <dsp:txXfrm>
        <a:off x="0" y="3918613"/>
        <a:ext cx="2539952" cy="1523971"/>
      </dsp:txXfrm>
    </dsp:sp>
    <dsp:sp modelId="{EF45E513-5853-4AAC-A0C1-12AE7C166296}">
      <dsp:nvSpPr>
        <dsp:cNvPr id="0" name=""/>
        <dsp:cNvSpPr/>
      </dsp:nvSpPr>
      <dsp:spPr>
        <a:xfrm>
          <a:off x="2793948" y="3918613"/>
          <a:ext cx="2539952" cy="152397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smtClean="0"/>
            <a:t>Environmental issues</a:t>
          </a:r>
          <a:endParaRPr lang="en-GB" sz="2400" kern="1200" dirty="0" smtClean="0"/>
        </a:p>
      </dsp:txBody>
      <dsp:txXfrm>
        <a:off x="2793948" y="3918613"/>
        <a:ext cx="2539952" cy="1523971"/>
      </dsp:txXfrm>
    </dsp:sp>
    <dsp:sp modelId="{72904A38-B70E-4900-A589-9F056BB3D725}">
      <dsp:nvSpPr>
        <dsp:cNvPr id="0" name=""/>
        <dsp:cNvSpPr/>
      </dsp:nvSpPr>
      <dsp:spPr>
        <a:xfrm>
          <a:off x="5587896" y="3918613"/>
          <a:ext cx="2539952" cy="152397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smtClean="0"/>
            <a:t>Technology</a:t>
          </a:r>
          <a:endParaRPr lang="en-GB" sz="2400" kern="1200" dirty="0"/>
        </a:p>
      </dsp:txBody>
      <dsp:txXfrm>
        <a:off x="5587896" y="3918613"/>
        <a:ext cx="2539952" cy="152397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8AB6EDDF-31A5-4743-831A-8018417AEC1E}" type="datetimeFigureOut">
              <a:rPr lang="en-GB" smtClean="0"/>
              <a:t>05/09/2019</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88CDA5AE-A1A0-4BFC-BA54-0B800F4DFA88}" type="slidenum">
              <a:rPr lang="en-GB" smtClean="0"/>
              <a:t>‹#›</a:t>
            </a:fld>
            <a:endParaRPr lang="en-GB"/>
          </a:p>
        </p:txBody>
      </p:sp>
    </p:spTree>
    <p:extLst>
      <p:ext uri="{BB962C8B-B14F-4D97-AF65-F5344CB8AC3E}">
        <p14:creationId xmlns:p14="http://schemas.microsoft.com/office/powerpoint/2010/main" val="30628419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FA8119E-72D1-402D-99B6-EB025849C5FB}" type="datetimeFigureOut">
              <a:rPr lang="en-GB" smtClean="0"/>
              <a:t>05/09/2019</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ED60590-42B8-438A-96CB-52DF112EC236}" type="slidenum">
              <a:rPr lang="en-GB" smtClean="0"/>
              <a:t>‹#›</a:t>
            </a:fld>
            <a:endParaRPr lang="en-GB"/>
          </a:p>
        </p:txBody>
      </p:sp>
    </p:spTree>
    <p:extLst>
      <p:ext uri="{BB962C8B-B14F-4D97-AF65-F5344CB8AC3E}">
        <p14:creationId xmlns:p14="http://schemas.microsoft.com/office/powerpoint/2010/main" val="3645330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Price</a:t>
            </a:r>
            <a:r>
              <a:rPr lang="en-GB" baseline="0" dirty="0" smtClean="0"/>
              <a:t> and demand for other goods: demand for one product often depends on the price of and demand for another (e.g. the demand for one brand of tea bags can be influenced by the price of other brands)</a:t>
            </a:r>
            <a:endParaRPr lang="en-GB" dirty="0"/>
          </a:p>
        </p:txBody>
      </p:sp>
      <p:sp>
        <p:nvSpPr>
          <p:cNvPr id="4" name="Slide Number Placeholder 3"/>
          <p:cNvSpPr>
            <a:spLocks noGrp="1"/>
          </p:cNvSpPr>
          <p:nvPr>
            <p:ph type="sldNum" sz="quarter" idx="10"/>
          </p:nvPr>
        </p:nvSpPr>
        <p:spPr/>
        <p:txBody>
          <a:bodyPr/>
          <a:lstStyle/>
          <a:p>
            <a:fld id="{05F2E054-9C73-4B15-8774-E104E94ADEA2}" type="slidenum">
              <a:rPr lang="en-GB" smtClean="0"/>
              <a:t>10</a:t>
            </a:fld>
            <a:endParaRPr lang="en-GB"/>
          </a:p>
        </p:txBody>
      </p:sp>
    </p:spTree>
    <p:extLst>
      <p:ext uri="{BB962C8B-B14F-4D97-AF65-F5344CB8AC3E}">
        <p14:creationId xmlns:p14="http://schemas.microsoft.com/office/powerpoint/2010/main" val="796530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pPr>
              <a:defRPr/>
            </a:pPr>
            <a:fld id="{58396494-AFE6-477C-A3D7-FBD6EE448C77}" type="datetimeFigureOut">
              <a:rPr lang="en-US" smtClean="0"/>
              <a:pPr>
                <a:defRPr/>
              </a:pPr>
              <a:t>9/5/2019</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D0BC5887-74EC-4106-BFBB-1B188B5F336E}" type="slidenum">
              <a:rPr lang="en-GB" smtClean="0"/>
              <a:pPr>
                <a:defRPr/>
              </a:pPr>
              <a:t>‹#›</a:t>
            </a:fld>
            <a:endParaRPr lang="en-GB"/>
          </a:p>
        </p:txBody>
      </p:sp>
    </p:spTree>
    <p:extLst>
      <p:ext uri="{BB962C8B-B14F-4D97-AF65-F5344CB8AC3E}">
        <p14:creationId xmlns:p14="http://schemas.microsoft.com/office/powerpoint/2010/main" val="316118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fld id="{CA3915EB-EBD8-457F-8786-85B57B8ED6E4}" type="datetimeFigureOut">
              <a:rPr lang="en-US" smtClean="0"/>
              <a:pPr>
                <a:defRPr/>
              </a:pPr>
              <a:t>9/5/2019</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CE60597A-0FEF-4B77-8318-4141BD0668C7}" type="slidenum">
              <a:rPr lang="en-GB" smtClean="0"/>
              <a:pPr>
                <a:defRPr/>
              </a:pPr>
              <a:t>‹#›</a:t>
            </a:fld>
            <a:endParaRPr lang="en-GB"/>
          </a:p>
        </p:txBody>
      </p:sp>
    </p:spTree>
    <p:extLst>
      <p:ext uri="{BB962C8B-B14F-4D97-AF65-F5344CB8AC3E}">
        <p14:creationId xmlns:p14="http://schemas.microsoft.com/office/powerpoint/2010/main" val="3773026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fld id="{D26B05A7-4610-4BA7-940F-6955023A417F}" type="datetimeFigureOut">
              <a:rPr lang="en-US" smtClean="0"/>
              <a:pPr>
                <a:defRPr/>
              </a:pPr>
              <a:t>9/5/2019</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1F12EE93-08EB-46F1-9DE4-0187630465AC}" type="slidenum">
              <a:rPr lang="en-GB" smtClean="0"/>
              <a:pPr>
                <a:defRPr/>
              </a:pPr>
              <a:t>‹#›</a:t>
            </a:fld>
            <a:endParaRPr lang="en-GB"/>
          </a:p>
        </p:txBody>
      </p:sp>
    </p:spTree>
    <p:extLst>
      <p:ext uri="{BB962C8B-B14F-4D97-AF65-F5344CB8AC3E}">
        <p14:creationId xmlns:p14="http://schemas.microsoft.com/office/powerpoint/2010/main" val="3609577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pPr>
              <a:defRPr/>
            </a:pPr>
            <a:fld id="{F275BF0E-8407-44E1-91EC-84C965FA4BC7}" type="datetimeFigureOut">
              <a:rPr lang="en-US" smtClean="0"/>
              <a:pPr>
                <a:defRPr/>
              </a:pPr>
              <a:t>9/5/2019</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9106F9A3-AC55-463C-BA57-29B81A51B7B5}" type="slidenum">
              <a:rPr lang="en-GB" smtClean="0"/>
              <a:pPr>
                <a:defRPr/>
              </a:pPr>
              <a:t>‹#›</a:t>
            </a:fld>
            <a:endParaRPr lang="en-GB"/>
          </a:p>
        </p:txBody>
      </p:sp>
    </p:spTree>
    <p:extLst>
      <p:ext uri="{BB962C8B-B14F-4D97-AF65-F5344CB8AC3E}">
        <p14:creationId xmlns:p14="http://schemas.microsoft.com/office/powerpoint/2010/main" val="1882746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039C463F-30F9-4CEA-A507-B411E9FDB4C9}" type="datetimeFigureOut">
              <a:rPr lang="en-US" smtClean="0"/>
              <a:pPr>
                <a:defRPr/>
              </a:pPr>
              <a:t>9/5/2019</a:t>
            </a:fld>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06C95B9B-66F4-4157-B4B4-DEFB0C341184}" type="slidenum">
              <a:rPr lang="en-GB" smtClean="0"/>
              <a:pPr>
                <a:defRPr/>
              </a:pPr>
              <a:t>‹#›</a:t>
            </a:fld>
            <a:endParaRPr lang="en-GB"/>
          </a:p>
        </p:txBody>
      </p:sp>
    </p:spTree>
    <p:extLst>
      <p:ext uri="{BB962C8B-B14F-4D97-AF65-F5344CB8AC3E}">
        <p14:creationId xmlns:p14="http://schemas.microsoft.com/office/powerpoint/2010/main" val="1987300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pPr>
              <a:defRPr/>
            </a:pPr>
            <a:fld id="{C07B1B59-8651-4651-BFCB-72E20AD965DA}" type="datetimeFigureOut">
              <a:rPr lang="en-US" smtClean="0"/>
              <a:pPr>
                <a:defRPr/>
              </a:pPr>
              <a:t>9/5/2019</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E31C825A-FC80-452F-8F3C-5A2A73D59BE7}" type="slidenum">
              <a:rPr lang="en-GB" smtClean="0"/>
              <a:pPr>
                <a:defRPr/>
              </a:pPr>
              <a:t>‹#›</a:t>
            </a:fld>
            <a:endParaRPr lang="en-GB"/>
          </a:p>
        </p:txBody>
      </p:sp>
    </p:spTree>
    <p:extLst>
      <p:ext uri="{BB962C8B-B14F-4D97-AF65-F5344CB8AC3E}">
        <p14:creationId xmlns:p14="http://schemas.microsoft.com/office/powerpoint/2010/main" val="3699956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pPr>
              <a:defRPr/>
            </a:pPr>
            <a:fld id="{8EA686C2-38A7-4D52-8B04-5019B4EF5535}" type="datetimeFigureOut">
              <a:rPr lang="en-US" smtClean="0"/>
              <a:pPr>
                <a:defRPr/>
              </a:pPr>
              <a:t>9/5/2019</a:t>
            </a:fld>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42EDC4DC-6819-4E9F-ACE4-8D1E47C46B51}" type="slidenum">
              <a:rPr lang="en-GB" smtClean="0"/>
              <a:pPr>
                <a:defRPr/>
              </a:pPr>
              <a:t>‹#›</a:t>
            </a:fld>
            <a:endParaRPr lang="en-GB"/>
          </a:p>
        </p:txBody>
      </p:sp>
    </p:spTree>
    <p:extLst>
      <p:ext uri="{BB962C8B-B14F-4D97-AF65-F5344CB8AC3E}">
        <p14:creationId xmlns:p14="http://schemas.microsoft.com/office/powerpoint/2010/main" val="2120102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pPr>
              <a:defRPr/>
            </a:pPr>
            <a:fld id="{9A55146C-F050-41E1-A4ED-8432FCB19F2C}" type="datetimeFigureOut">
              <a:rPr lang="en-US" smtClean="0"/>
              <a:pPr>
                <a:defRPr/>
              </a:pPr>
              <a:t>9/5/2019</a:t>
            </a:fld>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D3929CB3-16A0-4677-9AF8-4A1918C7F606}" type="slidenum">
              <a:rPr lang="en-GB" smtClean="0"/>
              <a:pPr>
                <a:defRPr/>
              </a:pPr>
              <a:t>‹#›</a:t>
            </a:fld>
            <a:endParaRPr lang="en-GB"/>
          </a:p>
        </p:txBody>
      </p:sp>
    </p:spTree>
    <p:extLst>
      <p:ext uri="{BB962C8B-B14F-4D97-AF65-F5344CB8AC3E}">
        <p14:creationId xmlns:p14="http://schemas.microsoft.com/office/powerpoint/2010/main" val="4234392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CCF37B0-1D77-46AE-976B-90D612D6A43A}" type="datetimeFigureOut">
              <a:rPr lang="en-US" smtClean="0"/>
              <a:pPr>
                <a:defRPr/>
              </a:pPr>
              <a:t>9/5/2019</a:t>
            </a:fld>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pPr>
              <a:defRPr/>
            </a:pPr>
            <a:fld id="{5418B927-4A06-47C2-A9C2-FE5DD5FE3AF9}" type="slidenum">
              <a:rPr lang="en-GB" smtClean="0"/>
              <a:pPr>
                <a:defRPr/>
              </a:pPr>
              <a:t>‹#›</a:t>
            </a:fld>
            <a:endParaRPr lang="en-GB"/>
          </a:p>
        </p:txBody>
      </p:sp>
    </p:spTree>
    <p:extLst>
      <p:ext uri="{BB962C8B-B14F-4D97-AF65-F5344CB8AC3E}">
        <p14:creationId xmlns:p14="http://schemas.microsoft.com/office/powerpoint/2010/main" val="2637947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008DC32E-AFB8-4146-97F6-D3809172BF15}" type="datetimeFigureOut">
              <a:rPr lang="en-US" smtClean="0"/>
              <a:pPr>
                <a:defRPr/>
              </a:pPr>
              <a:t>9/5/2019</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6412B555-FAA5-4554-A96C-F364C2358067}" type="slidenum">
              <a:rPr lang="en-GB" smtClean="0"/>
              <a:pPr>
                <a:defRPr/>
              </a:pPr>
              <a:t>‹#›</a:t>
            </a:fld>
            <a:endParaRPr lang="en-GB"/>
          </a:p>
        </p:txBody>
      </p:sp>
    </p:spTree>
    <p:extLst>
      <p:ext uri="{BB962C8B-B14F-4D97-AF65-F5344CB8AC3E}">
        <p14:creationId xmlns:p14="http://schemas.microsoft.com/office/powerpoint/2010/main" val="1973648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FB11E7C6-30C4-43DA-9252-23F459B4CA4F}" type="datetimeFigureOut">
              <a:rPr lang="en-US" smtClean="0"/>
              <a:pPr>
                <a:defRPr/>
              </a:pPr>
              <a:t>9/5/2019</a:t>
            </a:fld>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708B58B1-9E56-40C5-8017-05FB7DCA6E4A}" type="slidenum">
              <a:rPr lang="en-GB" smtClean="0"/>
              <a:pPr>
                <a:defRPr/>
              </a:pPr>
              <a:t>‹#›</a:t>
            </a:fld>
            <a:endParaRPr lang="en-GB"/>
          </a:p>
        </p:txBody>
      </p:sp>
    </p:spTree>
    <p:extLst>
      <p:ext uri="{BB962C8B-B14F-4D97-AF65-F5344CB8AC3E}">
        <p14:creationId xmlns:p14="http://schemas.microsoft.com/office/powerpoint/2010/main" val="3889871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ADF8718F-8F4B-4DC4-AB50-07EACE2DCC82}" type="datetimeFigureOut">
              <a:rPr lang="en-US" smtClean="0"/>
              <a:pPr>
                <a:defRPr/>
              </a:pPr>
              <a:t>9/5/2019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9B480E0B-7675-4075-B952-96111BBD2E1F}" type="slidenum">
              <a:rPr lang="en-GB" smtClean="0"/>
              <a:pPr>
                <a:defRPr/>
              </a:pPr>
              <a:t>‹#›</a:t>
            </a:fld>
            <a:endParaRPr lang="en-GB"/>
          </a:p>
        </p:txBody>
      </p:sp>
    </p:spTree>
    <p:extLst>
      <p:ext uri="{BB962C8B-B14F-4D97-AF65-F5344CB8AC3E}">
        <p14:creationId xmlns:p14="http://schemas.microsoft.com/office/powerpoint/2010/main" val="375016578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187624" y="836712"/>
            <a:ext cx="6858000" cy="2387600"/>
          </a:xfrm>
          <a:prstGeom prst="rect">
            <a:avLst/>
          </a:prstGeom>
        </p:spPr>
        <p:txBody>
          <a:bodyPr vert="horz" lIns="91440" tIns="45720" rIns="91440" bIns="45720" rtlCol="0" anchor="b">
            <a:normAutofit fontScale="975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r>
              <a:rPr lang="en-GB" sz="4900" b="1" smtClean="0">
                <a:solidFill>
                  <a:schemeClr val="accent1">
                    <a:lumMod val="50000"/>
                  </a:schemeClr>
                </a:solidFill>
                <a:latin typeface="Calibri" pitchFamily="34" charset="0"/>
              </a:rPr>
              <a:t>Markets </a:t>
            </a:r>
            <a:r>
              <a:rPr lang="en-GB" sz="4900" b="1" smtClean="0">
                <a:solidFill>
                  <a:schemeClr val="accent1">
                    <a:lumMod val="50000"/>
                  </a:schemeClr>
                </a:solidFill>
                <a:latin typeface="Calibri" pitchFamily="34" charset="0"/>
              </a:rPr>
              <a:t>(4) </a:t>
            </a:r>
            <a:r>
              <a:rPr lang="en-GB" sz="4400" dirty="0" smtClean="0">
                <a:solidFill>
                  <a:schemeClr val="accent1">
                    <a:lumMod val="50000"/>
                  </a:schemeClr>
                </a:solidFill>
                <a:latin typeface="Calibri" pitchFamily="34" charset="0"/>
              </a:rPr>
              <a:t/>
            </a:r>
            <a:br>
              <a:rPr lang="en-GB" sz="4400" dirty="0" smtClean="0">
                <a:solidFill>
                  <a:schemeClr val="accent1">
                    <a:lumMod val="50000"/>
                  </a:schemeClr>
                </a:solidFill>
                <a:latin typeface="Calibri" pitchFamily="34" charset="0"/>
              </a:rPr>
            </a:br>
            <a:r>
              <a:rPr lang="en-GB" sz="4400" dirty="0" smtClean="0">
                <a:solidFill>
                  <a:schemeClr val="accent1">
                    <a:lumMod val="50000"/>
                  </a:schemeClr>
                </a:solidFill>
                <a:latin typeface="Calibri" pitchFamily="34" charset="0"/>
              </a:rPr>
              <a:t/>
            </a:r>
            <a:br>
              <a:rPr lang="en-GB" sz="4400" dirty="0" smtClean="0">
                <a:solidFill>
                  <a:schemeClr val="accent1">
                    <a:lumMod val="50000"/>
                  </a:schemeClr>
                </a:solidFill>
                <a:latin typeface="Calibri" pitchFamily="34" charset="0"/>
              </a:rPr>
            </a:br>
            <a:r>
              <a:rPr lang="en-GB" sz="4400" dirty="0" smtClean="0">
                <a:solidFill>
                  <a:srgbClr val="F1800F"/>
                </a:solidFill>
                <a:latin typeface="Calibri" pitchFamily="34" charset="0"/>
              </a:rPr>
              <a:t>Demand and Supply 1</a:t>
            </a:r>
            <a:endParaRPr lang="en-GB" sz="4400" dirty="0">
              <a:solidFill>
                <a:srgbClr val="F1800F"/>
              </a:solidFill>
              <a:latin typeface="Calibri" pitchFamily="34" charset="0"/>
            </a:endParaRPr>
          </a:p>
        </p:txBody>
      </p:sp>
      <p:sp>
        <p:nvSpPr>
          <p:cNvPr id="4" name="Rectangle 3"/>
          <p:cNvSpPr/>
          <p:nvPr/>
        </p:nvSpPr>
        <p:spPr>
          <a:xfrm>
            <a:off x="683568" y="3933056"/>
            <a:ext cx="7848872" cy="1569660"/>
          </a:xfrm>
          <a:prstGeom prst="rect">
            <a:avLst/>
          </a:prstGeom>
        </p:spPr>
        <p:txBody>
          <a:bodyPr wrap="square">
            <a:spAutoFit/>
          </a:bodyPr>
          <a:lstStyle/>
          <a:p>
            <a:r>
              <a:rPr lang="en-GB" sz="3200" dirty="0" smtClean="0"/>
              <a:t>The markets in which a business sells its products or products are part of the </a:t>
            </a:r>
            <a:r>
              <a:rPr lang="en-GB" sz="3200" b="1" dirty="0" smtClean="0"/>
              <a:t>external environment</a:t>
            </a:r>
            <a:r>
              <a:rPr lang="en-GB" sz="3200" dirty="0" smtClean="0"/>
              <a:t> in which a business operates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What causes changes in demand?</a:t>
            </a:r>
            <a:endParaRPr lang="en-GB" b="1" dirty="0"/>
          </a:p>
        </p:txBody>
      </p:sp>
      <p:sp>
        <p:nvSpPr>
          <p:cNvPr id="3" name="Content Placeholder 2"/>
          <p:cNvSpPr>
            <a:spLocks noGrp="1"/>
          </p:cNvSpPr>
          <p:nvPr>
            <p:ph idx="1"/>
          </p:nvPr>
        </p:nvSpPr>
        <p:spPr/>
        <p:txBody>
          <a:bodyPr>
            <a:normAutofit/>
          </a:bodyPr>
          <a:lstStyle/>
          <a:p>
            <a:pPr marL="68580" indent="0">
              <a:buNone/>
            </a:pPr>
            <a:r>
              <a:rPr lang="en-GB" sz="4800" b="1" dirty="0" smtClean="0">
                <a:solidFill>
                  <a:schemeClr val="accent2"/>
                </a:solidFill>
              </a:rPr>
              <a:t>PIRATE</a:t>
            </a:r>
            <a:endParaRPr lang="en-GB" sz="4800" dirty="0"/>
          </a:p>
          <a:p>
            <a:r>
              <a:rPr lang="en-GB" sz="2800" b="1" dirty="0" smtClean="0"/>
              <a:t>P</a:t>
            </a:r>
            <a:r>
              <a:rPr lang="en-GB" sz="2800" dirty="0" smtClean="0"/>
              <a:t>opulation</a:t>
            </a:r>
            <a:r>
              <a:rPr lang="en-GB" sz="2800" b="1" dirty="0" smtClean="0"/>
              <a:t> </a:t>
            </a:r>
            <a:r>
              <a:rPr lang="en-GB" sz="2800" dirty="0" smtClean="0"/>
              <a:t>(changes)</a:t>
            </a:r>
            <a:endParaRPr lang="en-GB" sz="2800" dirty="0"/>
          </a:p>
          <a:p>
            <a:r>
              <a:rPr lang="en-GB" sz="2800" b="1" dirty="0"/>
              <a:t>I</a:t>
            </a:r>
            <a:r>
              <a:rPr lang="en-GB" sz="2800" dirty="0"/>
              <a:t>ncome</a:t>
            </a:r>
          </a:p>
          <a:p>
            <a:r>
              <a:rPr lang="en-GB" sz="2800" b="1" dirty="0"/>
              <a:t>R</a:t>
            </a:r>
            <a:r>
              <a:rPr lang="en-GB" sz="2800" dirty="0"/>
              <a:t>elated goods and </a:t>
            </a:r>
            <a:r>
              <a:rPr lang="en-GB" sz="2800" dirty="0" smtClean="0"/>
              <a:t>services (price and demand for these)</a:t>
            </a:r>
            <a:endParaRPr lang="en-GB" sz="2800" dirty="0"/>
          </a:p>
          <a:p>
            <a:r>
              <a:rPr lang="en-GB" sz="2800" b="1" dirty="0"/>
              <a:t>A</a:t>
            </a:r>
            <a:r>
              <a:rPr lang="en-GB" sz="2800" dirty="0"/>
              <a:t>dvertising</a:t>
            </a:r>
          </a:p>
          <a:p>
            <a:r>
              <a:rPr lang="en-GB" sz="2800" b="1" dirty="0"/>
              <a:t>T</a:t>
            </a:r>
            <a:r>
              <a:rPr lang="en-GB" sz="2800" dirty="0"/>
              <a:t>aste and fashions/preferences</a:t>
            </a:r>
          </a:p>
          <a:p>
            <a:r>
              <a:rPr lang="en-GB" sz="2800" b="1" dirty="0"/>
              <a:t>E</a:t>
            </a:r>
            <a:r>
              <a:rPr lang="en-GB" sz="2800" dirty="0"/>
              <a:t>xpected price changes</a:t>
            </a:r>
          </a:p>
          <a:p>
            <a:pPr marL="0" indent="0">
              <a:buNone/>
            </a:pPr>
            <a:endParaRPr lang="en-GB" dirty="0" smtClean="0"/>
          </a:p>
          <a:p>
            <a:endParaRPr lang="en-GB" dirty="0"/>
          </a:p>
        </p:txBody>
      </p:sp>
    </p:spTree>
    <p:extLst>
      <p:ext uri="{BB962C8B-B14F-4D97-AF65-F5344CB8AC3E}">
        <p14:creationId xmlns:p14="http://schemas.microsoft.com/office/powerpoint/2010/main" val="16565506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lstStyle/>
          <a:p>
            <a:r>
              <a:rPr lang="en-GB" b="1" dirty="0" smtClean="0">
                <a:solidFill>
                  <a:schemeClr val="accent2"/>
                </a:solidFill>
              </a:rPr>
              <a:t>External Factors</a:t>
            </a:r>
            <a:endParaRPr lang="en-GB" b="1" dirty="0">
              <a:solidFill>
                <a:schemeClr val="accent2"/>
              </a:solidFill>
            </a:endParaRPr>
          </a:p>
        </p:txBody>
      </p:sp>
      <p:graphicFrame>
        <p:nvGraphicFramePr>
          <p:cNvPr id="5" name="Diagram 4"/>
          <p:cNvGraphicFramePr/>
          <p:nvPr>
            <p:extLst>
              <p:ext uri="{D42A27DB-BD31-4B8C-83A1-F6EECF244321}">
                <p14:modId xmlns:p14="http://schemas.microsoft.com/office/powerpoint/2010/main" val="1873662982"/>
              </p:ext>
            </p:extLst>
          </p:nvPr>
        </p:nvGraphicFramePr>
        <p:xfrm>
          <a:off x="457200" y="842147"/>
          <a:ext cx="8127849" cy="58052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179788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4888" y="404664"/>
            <a:ext cx="8229600" cy="1143000"/>
          </a:xfrm>
        </p:spPr>
        <p:txBody>
          <a:bodyPr/>
          <a:lstStyle/>
          <a:p>
            <a:r>
              <a:rPr lang="en-GB" b="1" dirty="0" smtClean="0">
                <a:solidFill>
                  <a:schemeClr val="accent1">
                    <a:lumMod val="75000"/>
                  </a:schemeClr>
                </a:solidFill>
              </a:rPr>
              <a:t>Demand</a:t>
            </a:r>
            <a:endParaRPr lang="en-GB" b="1" dirty="0">
              <a:solidFill>
                <a:schemeClr val="accent1">
                  <a:lumMod val="75000"/>
                </a:schemeClr>
              </a:solidFill>
            </a:endParaRPr>
          </a:p>
        </p:txBody>
      </p:sp>
      <p:sp>
        <p:nvSpPr>
          <p:cNvPr id="3" name="Content Placeholder 2"/>
          <p:cNvSpPr>
            <a:spLocks noGrp="1"/>
          </p:cNvSpPr>
          <p:nvPr>
            <p:ph idx="1"/>
          </p:nvPr>
        </p:nvSpPr>
        <p:spPr/>
        <p:txBody>
          <a:bodyPr>
            <a:normAutofit/>
          </a:bodyPr>
          <a:lstStyle/>
          <a:p>
            <a:r>
              <a:rPr lang="en-GB" sz="2400" dirty="0" smtClean="0"/>
              <a:t>Demand is the amount of a product that consumers are willing and able to purchase at any given price.</a:t>
            </a:r>
          </a:p>
          <a:p>
            <a:endParaRPr lang="en-GB" sz="2400" dirty="0"/>
          </a:p>
          <a:p>
            <a:r>
              <a:rPr lang="en-GB" sz="2400" dirty="0" smtClean="0"/>
              <a:t>Demand is concerned with what consumers are actually able to buy (what they can afford to and would buy) rather than what they would like to buy.</a:t>
            </a:r>
          </a:p>
          <a:p>
            <a:endParaRPr lang="en-GB" sz="2400" dirty="0"/>
          </a:p>
          <a:p>
            <a:r>
              <a:rPr lang="en-GB" sz="2400" dirty="0" smtClean="0"/>
              <a:t>Within any market, price is determined by the interaction of demand and supply.</a:t>
            </a:r>
            <a:endParaRPr lang="en-GB" sz="2400" dirty="0"/>
          </a:p>
        </p:txBody>
      </p:sp>
    </p:spTree>
    <p:extLst>
      <p:ext uri="{BB962C8B-B14F-4D97-AF65-F5344CB8AC3E}">
        <p14:creationId xmlns:p14="http://schemas.microsoft.com/office/powerpoint/2010/main" val="13497270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548680"/>
            <a:ext cx="4176972" cy="1325563"/>
          </a:xfrm>
        </p:spPr>
        <p:txBody>
          <a:bodyPr>
            <a:normAutofit/>
          </a:bodyPr>
          <a:lstStyle/>
          <a:p>
            <a:r>
              <a:rPr lang="en-GB" b="1" dirty="0" smtClean="0">
                <a:solidFill>
                  <a:schemeClr val="accent1">
                    <a:lumMod val="75000"/>
                  </a:schemeClr>
                </a:solidFill>
              </a:rPr>
              <a:t>The Demand Curve </a:t>
            </a:r>
            <a:r>
              <a:rPr lang="en-GB" b="1" dirty="0" smtClean="0">
                <a:solidFill>
                  <a:schemeClr val="accent2"/>
                </a:solidFill>
              </a:rPr>
              <a:t/>
            </a:r>
            <a:br>
              <a:rPr lang="en-GB" b="1" dirty="0" smtClean="0">
                <a:solidFill>
                  <a:schemeClr val="accent2"/>
                </a:solidFill>
              </a:rPr>
            </a:br>
            <a:endParaRPr lang="en-GB" b="1" dirty="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491" y="2590286"/>
            <a:ext cx="4176464"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5334109" y="2064987"/>
            <a:ext cx="3693096" cy="3405619"/>
          </a:xfrm>
          <a:prstGeom prst="rect">
            <a:avLst/>
          </a:prstGeom>
          <a:noFill/>
        </p:spPr>
        <p:txBody>
          <a:bodyPr wrap="square" rtlCol="0">
            <a:spAutoFit/>
          </a:bodyPr>
          <a:lstStyle/>
          <a:p>
            <a:r>
              <a:rPr lang="en-GB" sz="2400" dirty="0" smtClean="0"/>
              <a:t>The demand curve slopes downwards from left to right.  As price falls, demand rises.  As price rises, demand falls. The higher the price the lower the quantity demanded, the lower the price the higher the quantity demanded.</a:t>
            </a:r>
            <a:endParaRPr lang="en-GB" sz="2400" dirty="0"/>
          </a:p>
        </p:txBody>
      </p:sp>
    </p:spTree>
    <p:extLst>
      <p:ext uri="{BB962C8B-B14F-4D97-AF65-F5344CB8AC3E}">
        <p14:creationId xmlns:p14="http://schemas.microsoft.com/office/powerpoint/2010/main" val="630096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solidFill>
                  <a:schemeClr val="accent1">
                    <a:lumMod val="75000"/>
                  </a:schemeClr>
                </a:solidFill>
              </a:rPr>
              <a:t>What causes changes in demand?</a:t>
            </a:r>
            <a:endParaRPr lang="en-GB" b="1" dirty="0">
              <a:solidFill>
                <a:schemeClr val="accent1">
                  <a:lumMod val="75000"/>
                </a:schemeClr>
              </a:solidFill>
            </a:endParaRPr>
          </a:p>
        </p:txBody>
      </p:sp>
      <p:sp>
        <p:nvSpPr>
          <p:cNvPr id="3" name="Content Placeholder 2"/>
          <p:cNvSpPr>
            <a:spLocks noGrp="1"/>
          </p:cNvSpPr>
          <p:nvPr>
            <p:ph idx="1"/>
          </p:nvPr>
        </p:nvSpPr>
        <p:spPr/>
        <p:txBody>
          <a:bodyPr/>
          <a:lstStyle/>
          <a:p>
            <a:r>
              <a:rPr lang="en-GB" sz="3200" dirty="0" smtClean="0"/>
              <a:t>Income</a:t>
            </a:r>
          </a:p>
          <a:p>
            <a:r>
              <a:rPr lang="en-GB" sz="3200" dirty="0" smtClean="0"/>
              <a:t>The price and demand for other goods</a:t>
            </a:r>
          </a:p>
          <a:p>
            <a:r>
              <a:rPr lang="en-GB" sz="3200" dirty="0" smtClean="0"/>
              <a:t>Changes in tastes and fashion</a:t>
            </a:r>
          </a:p>
          <a:p>
            <a:r>
              <a:rPr lang="en-GB" sz="3200" dirty="0" smtClean="0"/>
              <a:t>Changes in population</a:t>
            </a:r>
          </a:p>
          <a:p>
            <a:r>
              <a:rPr lang="en-GB" sz="3200" dirty="0" smtClean="0"/>
              <a:t>Advertising</a:t>
            </a:r>
          </a:p>
          <a:p>
            <a:r>
              <a:rPr lang="en-GB" sz="3200" dirty="0" smtClean="0"/>
              <a:t>Legislation</a:t>
            </a:r>
          </a:p>
          <a:p>
            <a:pPr marL="0" indent="0">
              <a:buNone/>
            </a:pPr>
            <a:endParaRPr lang="en-GB" dirty="0" smtClean="0"/>
          </a:p>
          <a:p>
            <a:endParaRPr lang="en-GB" dirty="0"/>
          </a:p>
        </p:txBody>
      </p:sp>
    </p:spTree>
    <p:extLst>
      <p:ext uri="{BB962C8B-B14F-4D97-AF65-F5344CB8AC3E}">
        <p14:creationId xmlns:p14="http://schemas.microsoft.com/office/powerpoint/2010/main" val="1022541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lumMod val="75000"/>
                  </a:schemeClr>
                </a:solidFill>
              </a:rPr>
              <a:t>Supply</a:t>
            </a:r>
            <a:endParaRPr lang="en-GB" b="1" dirty="0">
              <a:solidFill>
                <a:schemeClr val="accent1">
                  <a:lumMod val="75000"/>
                </a:schemeClr>
              </a:solidFill>
            </a:endParaRPr>
          </a:p>
        </p:txBody>
      </p:sp>
      <p:sp>
        <p:nvSpPr>
          <p:cNvPr id="3" name="Content Placeholder 2"/>
          <p:cNvSpPr>
            <a:spLocks noGrp="1"/>
          </p:cNvSpPr>
          <p:nvPr>
            <p:ph idx="1"/>
          </p:nvPr>
        </p:nvSpPr>
        <p:spPr/>
        <p:txBody>
          <a:bodyPr/>
          <a:lstStyle/>
          <a:p>
            <a:endParaRPr lang="en-GB" dirty="0" smtClean="0"/>
          </a:p>
          <a:p>
            <a:r>
              <a:rPr lang="en-GB" sz="3200" dirty="0" smtClean="0"/>
              <a:t>Supply is the amount of a product which suppliers will offer to the market at a given price.</a:t>
            </a:r>
          </a:p>
          <a:p>
            <a:endParaRPr lang="en-GB" sz="3200" dirty="0"/>
          </a:p>
          <a:p>
            <a:r>
              <a:rPr lang="en-GB" sz="3200" dirty="0" smtClean="0"/>
              <a:t>The higher the price of a particular good or service, the more will be offered to the market</a:t>
            </a:r>
            <a:endParaRPr lang="en-GB" sz="3200" dirty="0"/>
          </a:p>
        </p:txBody>
      </p:sp>
    </p:spTree>
    <p:extLst>
      <p:ext uri="{BB962C8B-B14F-4D97-AF65-F5344CB8AC3E}">
        <p14:creationId xmlns:p14="http://schemas.microsoft.com/office/powerpoint/2010/main" val="1113101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lumMod val="75000"/>
                  </a:schemeClr>
                </a:solidFill>
              </a:rPr>
              <a:t>Supply Curve</a:t>
            </a:r>
            <a:endParaRPr lang="en-GB" b="1" dirty="0">
              <a:solidFill>
                <a:schemeClr val="accent1">
                  <a:lumMod val="75000"/>
                </a:schemeClr>
              </a:solidFill>
            </a:endParaRPr>
          </a:p>
        </p:txBody>
      </p:sp>
      <p:sp>
        <p:nvSpPr>
          <p:cNvPr id="3" name="Content Placeholder 2"/>
          <p:cNvSpPr>
            <a:spLocks noGrp="1"/>
          </p:cNvSpPr>
          <p:nvPr>
            <p:ph idx="1"/>
          </p:nvPr>
        </p:nvSpPr>
        <p:spPr/>
        <p:txBody>
          <a:bodyPr/>
          <a:lstStyle/>
          <a:p>
            <a:endParaRPr lang="en-GB" dirty="0" smtClean="0"/>
          </a:p>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3462" y="2201094"/>
            <a:ext cx="3528392" cy="36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681836" y="2100912"/>
            <a:ext cx="4248472" cy="3416320"/>
          </a:xfrm>
          <a:prstGeom prst="rect">
            <a:avLst/>
          </a:prstGeom>
          <a:noFill/>
        </p:spPr>
        <p:txBody>
          <a:bodyPr wrap="square" rtlCol="0">
            <a:spAutoFit/>
          </a:bodyPr>
          <a:lstStyle/>
          <a:p>
            <a:r>
              <a:rPr lang="en-GB" sz="2400" dirty="0" smtClean="0"/>
              <a:t>The supply curve slopes upwards from left to right there is a positive relationship between supply and price.</a:t>
            </a:r>
          </a:p>
          <a:p>
            <a:endParaRPr lang="en-GB" sz="2400" dirty="0"/>
          </a:p>
          <a:p>
            <a:r>
              <a:rPr lang="en-GB" sz="2400" dirty="0" smtClean="0"/>
              <a:t>As price rises producers offer more goods to the market.  A fall in price will lead to the quantity supplied falling. </a:t>
            </a:r>
            <a:endParaRPr lang="en-GB" sz="2400" dirty="0"/>
          </a:p>
        </p:txBody>
      </p:sp>
    </p:spTree>
    <p:extLst>
      <p:ext uri="{BB962C8B-B14F-4D97-AF65-F5344CB8AC3E}">
        <p14:creationId xmlns:p14="http://schemas.microsoft.com/office/powerpoint/2010/main" val="1508280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additive="base">
                                        <p:cTn id="13" dur="500" fill="hold"/>
                                        <p:tgtEl>
                                          <p:spTgt spid="1026"/>
                                        </p:tgtEl>
                                        <p:attrNameLst>
                                          <p:attrName>ppt_x</p:attrName>
                                        </p:attrNameLst>
                                      </p:cBhvr>
                                      <p:tavLst>
                                        <p:tav tm="0">
                                          <p:val>
                                            <p:strVal val="#ppt_x"/>
                                          </p:val>
                                        </p:tav>
                                        <p:tav tm="100000">
                                          <p:val>
                                            <p:strVal val="#ppt_x"/>
                                          </p:val>
                                        </p:tav>
                                      </p:tavLst>
                                    </p:anim>
                                    <p:anim calcmode="lin" valueType="num">
                                      <p:cBhvr additive="base">
                                        <p:cTn id="14"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lumMod val="75000"/>
                  </a:schemeClr>
                </a:solidFill>
              </a:rPr>
              <a:t>Market Mechanism</a:t>
            </a:r>
            <a:endParaRPr lang="en-GB" b="1" dirty="0">
              <a:solidFill>
                <a:schemeClr val="accent1">
                  <a:lumMod val="75000"/>
                </a:schemeClr>
              </a:solidFill>
            </a:endParaRPr>
          </a:p>
        </p:txBody>
      </p:sp>
      <p:sp>
        <p:nvSpPr>
          <p:cNvPr id="3" name="Content Placeholder 2"/>
          <p:cNvSpPr>
            <a:spLocks noGrp="1"/>
          </p:cNvSpPr>
          <p:nvPr>
            <p:ph idx="1"/>
          </p:nvPr>
        </p:nvSpPr>
        <p:spPr>
          <a:xfrm>
            <a:off x="467544" y="1700808"/>
            <a:ext cx="8229600" cy="4525963"/>
          </a:xfrm>
        </p:spPr>
        <p:txBody>
          <a:bodyPr>
            <a:normAutofit/>
          </a:bodyPr>
          <a:lstStyle/>
          <a:p>
            <a:r>
              <a:rPr lang="en-GB" sz="2800" dirty="0" smtClean="0"/>
              <a:t>The market mechanism works by the interaction of supply and demand (they are affected by each other)</a:t>
            </a:r>
          </a:p>
          <a:p>
            <a:pPr marL="0" indent="0">
              <a:buNone/>
            </a:pPr>
            <a:endParaRPr lang="en-GB" sz="2800" dirty="0"/>
          </a:p>
          <a:p>
            <a:r>
              <a:rPr lang="en-GB" sz="2800" dirty="0" smtClean="0"/>
              <a:t>Within a market, price is determined by the </a:t>
            </a:r>
            <a:r>
              <a:rPr lang="en-GB" sz="2800" b="1" dirty="0" smtClean="0"/>
              <a:t>interaction</a:t>
            </a:r>
            <a:r>
              <a:rPr lang="en-GB" sz="2800" dirty="0" smtClean="0"/>
              <a:t> of supply and demand</a:t>
            </a:r>
          </a:p>
          <a:p>
            <a:endParaRPr lang="en-GB" sz="2800" dirty="0"/>
          </a:p>
          <a:p>
            <a:r>
              <a:rPr lang="en-GB" sz="2800" dirty="0" smtClean="0"/>
              <a:t>That is </a:t>
            </a:r>
            <a:r>
              <a:rPr lang="en-GB" sz="2800" b="1" dirty="0" smtClean="0">
                <a:solidFill>
                  <a:schemeClr val="accent1">
                    <a:lumMod val="75000"/>
                  </a:schemeClr>
                </a:solidFill>
              </a:rPr>
              <a:t>how much consumers are willing to buy combined with how many goods suppliers are willing and able to supply</a:t>
            </a:r>
            <a:r>
              <a:rPr lang="en-GB" sz="2800" dirty="0" smtClean="0"/>
              <a:t>.  This will set the </a:t>
            </a:r>
            <a:r>
              <a:rPr lang="en-GB" sz="2800" b="1" dirty="0" smtClean="0">
                <a:solidFill>
                  <a:schemeClr val="accent2"/>
                </a:solidFill>
              </a:rPr>
              <a:t>market price</a:t>
            </a:r>
            <a:endParaRPr lang="en-GB" sz="2800" dirty="0"/>
          </a:p>
        </p:txBody>
      </p:sp>
    </p:spTree>
    <p:extLst>
      <p:ext uri="{BB962C8B-B14F-4D97-AF65-F5344CB8AC3E}">
        <p14:creationId xmlns:p14="http://schemas.microsoft.com/office/powerpoint/2010/main" val="276158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chemeClr val="accent1">
                    <a:lumMod val="75000"/>
                  </a:schemeClr>
                </a:solidFill>
              </a:rPr>
              <a:t>Market Equilibrium</a:t>
            </a:r>
            <a:endParaRPr lang="en-GB" b="1" dirty="0">
              <a:solidFill>
                <a:schemeClr val="accent1">
                  <a:lumMod val="75000"/>
                </a:schemeClr>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636912"/>
            <a:ext cx="4502220" cy="2954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5652120" y="836712"/>
            <a:ext cx="3168352" cy="5262979"/>
          </a:xfrm>
          <a:prstGeom prst="rect">
            <a:avLst/>
          </a:prstGeom>
          <a:noFill/>
        </p:spPr>
        <p:txBody>
          <a:bodyPr wrap="square" rtlCol="0">
            <a:spAutoFit/>
          </a:bodyPr>
          <a:lstStyle/>
          <a:p>
            <a:r>
              <a:rPr lang="en-GB" sz="2800" dirty="0" smtClean="0"/>
              <a:t>The price in any market for any good is determined by the interaction of supply and demand.  </a:t>
            </a:r>
          </a:p>
          <a:p>
            <a:endParaRPr lang="en-GB" sz="2800" dirty="0"/>
          </a:p>
          <a:p>
            <a:r>
              <a:rPr lang="en-GB" sz="2800" dirty="0" smtClean="0"/>
              <a:t>The equilibrium point is where Supply = Demand.  At this point all goods produced are sold.</a:t>
            </a:r>
            <a:endParaRPr lang="en-GB" sz="2800" dirty="0"/>
          </a:p>
        </p:txBody>
      </p:sp>
    </p:spTree>
    <p:extLst>
      <p:ext uri="{BB962C8B-B14F-4D97-AF65-F5344CB8AC3E}">
        <p14:creationId xmlns:p14="http://schemas.microsoft.com/office/powerpoint/2010/main" val="1653064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50"/>
                                        </p:tgtEl>
                                        <p:attrNameLst>
                                          <p:attrName>style.visibility</p:attrName>
                                        </p:attrNameLst>
                                      </p:cBhvr>
                                      <p:to>
                                        <p:strVal val="visible"/>
                                      </p:to>
                                    </p:set>
                                    <p:anim calcmode="lin" valueType="num">
                                      <p:cBhvr additive="base">
                                        <p:cTn id="13" dur="500" fill="hold"/>
                                        <p:tgtEl>
                                          <p:spTgt spid="2050"/>
                                        </p:tgtEl>
                                        <p:attrNameLst>
                                          <p:attrName>ppt_x</p:attrName>
                                        </p:attrNameLst>
                                      </p:cBhvr>
                                      <p:tavLst>
                                        <p:tav tm="0">
                                          <p:val>
                                            <p:strVal val="#ppt_x"/>
                                          </p:val>
                                        </p:tav>
                                        <p:tav tm="100000">
                                          <p:val>
                                            <p:strVal val="#ppt_x"/>
                                          </p:val>
                                        </p:tav>
                                      </p:tavLst>
                                    </p:anim>
                                    <p:anim calcmode="lin" valueType="num">
                                      <p:cBhvr additive="base">
                                        <p:cTn id="14"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B50FD9C82C27343B0FF0DDB522586CE" ma:contentTypeVersion="1" ma:contentTypeDescription="Create a new document." ma:contentTypeScope="" ma:versionID="8a41fbb90c1d8aef20dd7e9b54020906">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ABB8C1-9D54-4F23-A76D-473EB28FE156}">
  <ds:schemaRefs>
    <ds:schemaRef ds:uri="http://schemas.microsoft.com/sharepoint/v3/contenttype/forms"/>
  </ds:schemaRefs>
</ds:datastoreItem>
</file>

<file path=customXml/itemProps2.xml><?xml version="1.0" encoding="utf-8"?>
<ds:datastoreItem xmlns:ds="http://schemas.openxmlformats.org/officeDocument/2006/customXml" ds:itemID="{D11C8208-865C-489A-AD26-9D6C83241BEE}">
  <ds:schemaRefs>
    <ds:schemaRef ds:uri="http://schemas.microsoft.com/office/2006/metadata/properties"/>
    <ds:schemaRef ds:uri="http://schemas.microsoft.com/office/infopath/2007/PartnerControls"/>
    <ds:schemaRef ds:uri="http://schemas.microsoft.com/sharepoint/v3"/>
    <ds:schemaRef ds:uri="http://www.w3.org/XML/1998/namespace"/>
    <ds:schemaRef ds:uri="http://schemas.microsoft.com/office/2006/documentManagement/types"/>
    <ds:schemaRef ds:uri="http://purl.org/dc/elements/1.1/"/>
    <ds:schemaRef ds:uri="http://purl.org/dc/dcmitype/"/>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7EB0B51D-4D16-48B6-940A-C90AF2B33C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151</TotalTime>
  <Words>445</Words>
  <Application>Microsoft Office PowerPoint</Application>
  <PresentationFormat>On-screen Show (4:3)</PresentationFormat>
  <Paragraphs>56</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PowerPoint Presentation</vt:lpstr>
      <vt:lpstr>External Factors</vt:lpstr>
      <vt:lpstr>Demand</vt:lpstr>
      <vt:lpstr>The Demand Curve  </vt:lpstr>
      <vt:lpstr>What causes changes in demand?</vt:lpstr>
      <vt:lpstr>Supply</vt:lpstr>
      <vt:lpstr>Supply Curve</vt:lpstr>
      <vt:lpstr>Market Mechanism</vt:lpstr>
      <vt:lpstr>Market Equilibrium</vt:lpstr>
      <vt:lpstr>What causes changes in demand?</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Demand and Supply</dc:title>
  <dc:creator>Morag Portwine</dc:creator>
  <cp:lastModifiedBy>Ailsa W Waters</cp:lastModifiedBy>
  <cp:revision>29</cp:revision>
  <cp:lastPrinted>2019-09-05T12:20:41Z</cp:lastPrinted>
  <dcterms:created xsi:type="dcterms:W3CDTF">2011-10-05T10:57:13Z</dcterms:created>
  <dcterms:modified xsi:type="dcterms:W3CDTF">2019-09-05T12:21:42Z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0x010100CB50FD9C82C27343B0FF0DDB522586CE</vt:lpwstr>
  </property>
</Properties>
</file>