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7" r:id="rId6"/>
    <p:sldId id="262" r:id="rId7"/>
    <p:sldId id="258" r:id="rId8"/>
    <p:sldId id="260" r:id="rId9"/>
    <p:sldId id="268" r:id="rId10"/>
    <p:sldId id="269" r:id="rId11"/>
    <p:sldId id="270" r:id="rId12"/>
    <p:sldId id="271" r:id="rId13"/>
    <p:sldId id="266" r:id="rId14"/>
    <p:sldId id="274" r:id="rId15"/>
    <p:sldId id="273" r:id="rId16"/>
    <p:sldId id="267" r:id="rId17"/>
    <p:sldId id="272" r:id="rId18"/>
    <p:sldId id="275" r:id="rId19"/>
    <p:sldId id="276" r:id="rId20"/>
    <p:sldId id="277" r:id="rId21"/>
    <p:sldId id="278" r:id="rId22"/>
    <p:sldId id="279" r:id="rId23"/>
    <p:sldId id="280" r:id="rId24"/>
    <p:sldId id="265" r:id="rId2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8" y="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3CD50-8EBE-4CE1-8D85-F8EEC86D1B56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E7A76-BF3C-41CB-83F6-EAEC24BB2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647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8119E-72D1-402D-99B6-EB025849C5FB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60590-42B8-438A-96CB-52DF112EC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33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Curve slopes</a:t>
            </a:r>
            <a:r>
              <a:rPr lang="en-GB" baseline="0" dirty="0" smtClean="0"/>
              <a:t> downward left to right because the </a:t>
            </a:r>
            <a:r>
              <a:rPr lang="en-GB" b="1" baseline="0" dirty="0" smtClean="0"/>
              <a:t>quantity demanded is likely to be</a:t>
            </a:r>
            <a:r>
              <a:rPr lang="en-GB" baseline="0" dirty="0" smtClean="0"/>
              <a:t> </a:t>
            </a:r>
            <a:r>
              <a:rPr lang="en-GB" b="1" baseline="0" dirty="0" smtClean="0"/>
              <a:t>higher at lower prices and lower at higher prices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2E054-9C73-4B15-8774-E104E94ADEA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20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Header Placeholder 1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mtClean="0">
                <a:cs typeface="Arial" panose="020B0604020202020204" pitchFamily="34" charset="0"/>
              </a:rPr>
              <a:t>supply and demand</a:t>
            </a:r>
          </a:p>
        </p:txBody>
      </p:sp>
      <p:sp>
        <p:nvSpPr>
          <p:cNvPr id="2253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2EEC2D-80AC-4620-A1DD-8E57807F08D5}" type="slidenum">
              <a:rPr lang="en-GB" altLang="en-US">
                <a:latin typeface="Calibri" panose="020F0502020204030204" pitchFamily="34" charset="0"/>
              </a:rPr>
              <a:pPr eaLnBrk="1" hangingPunct="1"/>
              <a:t>14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470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Header Placeholder 1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mtClean="0">
                <a:cs typeface="Arial" panose="020B0604020202020204" pitchFamily="34" charset="0"/>
              </a:rPr>
              <a:t>supply and demand</a:t>
            </a:r>
          </a:p>
        </p:txBody>
      </p:sp>
      <p:sp>
        <p:nvSpPr>
          <p:cNvPr id="2560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EE4AB4F-32E2-472D-B1F2-A26875C35F63}" type="slidenum">
              <a:rPr lang="en-GB" altLang="en-US">
                <a:latin typeface="Calibri" panose="020F0502020204030204" pitchFamily="34" charset="0"/>
              </a:rPr>
              <a:pPr eaLnBrk="1" hangingPunct="1"/>
              <a:t>15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102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Header Placeholder 1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mtClean="0">
                <a:cs typeface="Arial" panose="020B0604020202020204" pitchFamily="34" charset="0"/>
              </a:rPr>
              <a:t>supply and demand</a:t>
            </a:r>
          </a:p>
        </p:txBody>
      </p:sp>
      <p:sp>
        <p:nvSpPr>
          <p:cNvPr id="2662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A8EE87-7B31-4E0B-B0B2-9DBDD8D21F89}" type="slidenum">
              <a:rPr lang="en-GB" altLang="en-US">
                <a:latin typeface="Calibri" panose="020F0502020204030204" pitchFamily="34" charset="0"/>
              </a:rPr>
              <a:pPr eaLnBrk="1" hangingPunct="1"/>
              <a:t>16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207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Header Placeholder 1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mtClean="0">
                <a:cs typeface="Arial" panose="020B0604020202020204" pitchFamily="34" charset="0"/>
              </a:rPr>
              <a:t>supply and demand</a:t>
            </a:r>
          </a:p>
        </p:txBody>
      </p:sp>
      <p:sp>
        <p:nvSpPr>
          <p:cNvPr id="1843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99AFC18-D30B-49AF-98B3-F45B6D005AE0}" type="slidenum">
              <a:rPr lang="en-GB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507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Header Placeholder 1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mtClean="0">
                <a:cs typeface="Arial" panose="020B0604020202020204" pitchFamily="34" charset="0"/>
              </a:rPr>
              <a:t>supply and demand</a:t>
            </a:r>
          </a:p>
        </p:txBody>
      </p:sp>
      <p:sp>
        <p:nvSpPr>
          <p:cNvPr id="1945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101115E-9612-48D7-9C47-3E2E91BED872}" type="slidenum">
              <a:rPr lang="en-GB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068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Header Placeholder 1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mtClean="0">
                <a:cs typeface="Arial" panose="020B0604020202020204" pitchFamily="34" charset="0"/>
              </a:rPr>
              <a:t>supply and demand</a:t>
            </a:r>
          </a:p>
        </p:txBody>
      </p:sp>
      <p:sp>
        <p:nvSpPr>
          <p:cNvPr id="2048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5D3B8B2-364A-404D-86B0-51FF2E31CDB1}" type="slidenum">
              <a:rPr lang="en-GB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749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Header Placeholder 1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mtClean="0">
                <a:cs typeface="Arial" panose="020B0604020202020204" pitchFamily="34" charset="0"/>
              </a:rPr>
              <a:t>supply and demand</a:t>
            </a:r>
          </a:p>
        </p:txBody>
      </p:sp>
      <p:sp>
        <p:nvSpPr>
          <p:cNvPr id="2150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164EA0-7C24-494D-9467-B00ABB6C9E1C}" type="slidenum">
              <a:rPr lang="en-GB" altLang="en-US">
                <a:latin typeface="Calibri" panose="020F0502020204030204" pitchFamily="34" charset="0"/>
              </a:rPr>
              <a:pPr eaLnBrk="1" hangingPunct="1"/>
              <a:t>9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701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Curve slopes</a:t>
            </a:r>
            <a:r>
              <a:rPr lang="en-GB" baseline="0" dirty="0" smtClean="0"/>
              <a:t> downward left to right because the </a:t>
            </a:r>
            <a:r>
              <a:rPr lang="en-GB" b="1" baseline="0" dirty="0" smtClean="0"/>
              <a:t>quantity demanded is likely to be</a:t>
            </a:r>
            <a:r>
              <a:rPr lang="en-GB" baseline="0" dirty="0" smtClean="0"/>
              <a:t> </a:t>
            </a:r>
            <a:r>
              <a:rPr lang="en-GB" b="1" baseline="0" dirty="0" smtClean="0"/>
              <a:t>higher at lower prices and lower at higher prices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2E054-9C73-4B15-8774-E104E94ADEA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184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Header Placeholder 1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mtClean="0">
                <a:cs typeface="Arial" panose="020B0604020202020204" pitchFamily="34" charset="0"/>
              </a:rPr>
              <a:t>supply and demand</a:t>
            </a:r>
          </a:p>
        </p:txBody>
      </p:sp>
      <p:sp>
        <p:nvSpPr>
          <p:cNvPr id="2457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1BD354A-73F9-4C19-82D9-4F569DA06D49}" type="slidenum">
              <a:rPr lang="en-GB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127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Header Placeholder 1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mtClean="0">
                <a:cs typeface="Arial" panose="020B0604020202020204" pitchFamily="34" charset="0"/>
              </a:rPr>
              <a:t>supply and demand</a:t>
            </a:r>
          </a:p>
        </p:txBody>
      </p:sp>
      <p:sp>
        <p:nvSpPr>
          <p:cNvPr id="2355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00D192-C2DB-4F44-A4E1-420E0B1BDB25}" type="slidenum">
              <a:rPr lang="en-GB" altLang="en-US">
                <a:latin typeface="Calibri" panose="020F0502020204030204" pitchFamily="34" charset="0"/>
              </a:rPr>
              <a:pPr eaLnBrk="1" hangingPunct="1"/>
              <a:t>12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230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Header Placeholder 1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mtClean="0">
                <a:cs typeface="Arial" panose="020B0604020202020204" pitchFamily="34" charset="0"/>
              </a:rPr>
              <a:t>supply and demand</a:t>
            </a:r>
          </a:p>
        </p:txBody>
      </p:sp>
      <p:sp>
        <p:nvSpPr>
          <p:cNvPr id="1741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A92BEF5-F7E1-4C66-BB07-3C0D3E89F824}" type="slidenum">
              <a:rPr lang="en-GB" altLang="en-US">
                <a:latin typeface="Calibri" panose="020F0502020204030204" pitchFamily="34" charset="0"/>
              </a:rPr>
              <a:pPr eaLnBrk="1" hangingPunct="1"/>
              <a:t>13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112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396494-AFE6-477C-A3D7-FBD6EE448C77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C5887-74EC-4106-BFBB-1B188B5F336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18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3915EB-EBD8-457F-8786-85B57B8ED6E4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0597A-0FEF-4B77-8318-4141BD0668C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02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6B05A7-4610-4BA7-940F-6955023A417F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2EE93-08EB-46F1-9DE4-0187630465A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57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75BF0E-8407-44E1-91EC-84C965FA4BC7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06F9A3-AC55-463C-BA57-29B81A51B7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7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9C463F-30F9-4CEA-A507-B411E9FDB4C9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95B9B-66F4-4157-B4B4-DEFB0C34118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300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7B1B59-8651-4651-BFCB-72E20AD965DA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1C825A-FC80-452F-8F3C-5A2A73D59B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95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A686C2-38A7-4D52-8B04-5019B4EF5535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EDC4DC-6819-4E9F-ACE4-8D1E47C46B5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102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55146C-F050-41E1-A4ED-8432FCB19F2C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929CB3-16A0-4677-9AF8-4A1918C7F60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39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F37B0-1D77-46AE-976B-90D612D6A43A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18B927-4A06-47C2-A9C2-FE5DD5FE3AF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94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8DC32E-AFB8-4146-97F6-D3809172BF15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2B555-FAA5-4554-A96C-F364C235806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64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1E7C6-30C4-43DA-9252-23F459B4CA4F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B58B1-9E56-40C5-8017-05FB7DCA6E4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DF8718F-8F4B-4DC4-AB50-07EACE2DCC82}" type="datetimeFigureOut">
              <a:rPr lang="en-US" smtClean="0"/>
              <a:pPr>
                <a:defRPr/>
              </a:pPr>
              <a:t>9/5/2019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480E0B-7675-4075-B952-96111BBD2E1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16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3568" y="836712"/>
            <a:ext cx="7362056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900" b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Markets </a:t>
            </a:r>
            <a:r>
              <a:rPr lang="en-GB" sz="4900" b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(4) </a:t>
            </a:r>
            <a:r>
              <a:rPr lang="en-GB" sz="4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en-GB" sz="4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lang="en-GB" sz="4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en-GB" sz="4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lang="en-GB" sz="4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Shifts in </a:t>
            </a:r>
            <a:r>
              <a:rPr lang="en-GB" sz="4400" dirty="0" smtClean="0">
                <a:solidFill>
                  <a:srgbClr val="F1800F"/>
                </a:solidFill>
                <a:latin typeface="Calibri" pitchFamily="34" charset="0"/>
              </a:rPr>
              <a:t>Demand and Supply 2</a:t>
            </a:r>
            <a:endParaRPr lang="en-GB" sz="4400" dirty="0">
              <a:solidFill>
                <a:srgbClr val="F1800F"/>
              </a:solidFill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3933056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The markets in which a business sells its products or products are part of the </a:t>
            </a:r>
            <a:r>
              <a:rPr lang="en-GB" sz="3200" b="1" dirty="0" smtClean="0"/>
              <a:t>external environment</a:t>
            </a:r>
            <a:r>
              <a:rPr lang="en-GB" sz="3200" dirty="0" smtClean="0"/>
              <a:t> in which a business operates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63870"/>
            <a:ext cx="7024744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How to change the Supply Curve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71387"/>
            <a:ext cx="8229600" cy="4453955"/>
          </a:xfrm>
        </p:spPr>
        <p:txBody>
          <a:bodyPr/>
          <a:lstStyle/>
          <a:p>
            <a:pPr marL="0" indent="0">
              <a:spcBef>
                <a:spcPct val="20000"/>
              </a:spcBef>
              <a:buClr>
                <a:schemeClr val="accent1"/>
              </a:buClr>
              <a:buSzPct val="76000"/>
              <a:buNone/>
            </a:pPr>
            <a:r>
              <a:rPr lang="en-GB" sz="2000" dirty="0">
                <a:solidFill>
                  <a:schemeClr val="tx2"/>
                </a:solidFill>
              </a:rPr>
              <a:t>The supply curve slopes upwards from left to right there is a positive relationship between supply and price. When price increases, supply increases.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2778394"/>
            <a:ext cx="36724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As price rises producers offer more goods to the market.  A fall in price will lead to the quantity supplied falling. </a:t>
            </a:r>
          </a:p>
          <a:p>
            <a:endParaRPr lang="en-GB" sz="2000" dirty="0"/>
          </a:p>
          <a:p>
            <a:r>
              <a:rPr lang="en-GB" sz="2000" dirty="0"/>
              <a:t>Again, a change in price will cause a movement up or down the supply curve but the curve will not change position</a:t>
            </a:r>
            <a:endParaRPr lang="en-GB" sz="2000" dirty="0"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08920"/>
            <a:ext cx="3528392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252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Market for bread following an increase in the price of flour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78867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800" dirty="0" smtClean="0"/>
              <a:t>Flour is an essential ingredient in making bread and any increase in its price will increase the costs of production</a:t>
            </a:r>
            <a:endParaRPr lang="en-GB" altLang="en-US" sz="2800" dirty="0"/>
          </a:p>
          <a:p>
            <a:pPr eaLnBrk="1" hangingPunct="1"/>
            <a:endParaRPr lang="en-GB" altLang="en-US" sz="2800" dirty="0" smtClean="0"/>
          </a:p>
          <a:p>
            <a:pPr eaLnBrk="1" hangingPunct="1"/>
            <a:r>
              <a:rPr lang="en-GB" altLang="en-US" sz="2800" dirty="0" smtClean="0"/>
              <a:t>Producers will therefore be less willing to supply as much at each and every price</a:t>
            </a:r>
            <a:endParaRPr lang="en-GB" altLang="en-US" sz="2800" dirty="0"/>
          </a:p>
          <a:p>
            <a:pPr eaLnBrk="1" hangingPunct="1"/>
            <a:endParaRPr lang="en-GB" altLang="en-US" sz="2800" dirty="0" smtClean="0"/>
          </a:p>
          <a:p>
            <a:pPr eaLnBrk="1" hangingPunct="1"/>
            <a:r>
              <a:rPr lang="en-GB" altLang="en-US" sz="2800" dirty="0" smtClean="0"/>
              <a:t>This will shift the supply curve to the left and cause an increase in price from P1 to P2 and a fall in quantity from Q1 to Q2</a:t>
            </a:r>
          </a:p>
        </p:txBody>
      </p:sp>
    </p:spTree>
    <p:extLst>
      <p:ext uri="{BB962C8B-B14F-4D97-AF65-F5344CB8AC3E}">
        <p14:creationId xmlns:p14="http://schemas.microsoft.com/office/powerpoint/2010/main" val="371424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12144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Market </a:t>
            </a:r>
            <a:r>
              <a:rPr lang="en-GB" sz="3600" dirty="0" smtClean="0"/>
              <a:t>for</a:t>
            </a:r>
            <a:r>
              <a:rPr lang="en-GB" dirty="0" smtClean="0"/>
              <a:t> bread following an increase in the price of flour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28625" y="285750"/>
            <a:ext cx="8229600" cy="142875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2400" dirty="0">
                <a:latin typeface="+mj-lt"/>
                <a:ea typeface="+mj-ea"/>
                <a:cs typeface="+mj-cs"/>
              </a:rPr>
              <a:t/>
            </a:r>
            <a:br>
              <a:rPr lang="en-GB" sz="2400" dirty="0">
                <a:latin typeface="+mj-lt"/>
                <a:ea typeface="+mj-ea"/>
                <a:cs typeface="+mj-cs"/>
              </a:rPr>
            </a:br>
            <a:endParaRPr lang="en-GB" sz="2400" dirty="0"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46831" y="4047331"/>
            <a:ext cx="3810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57375" y="5951538"/>
            <a:ext cx="495300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1285875" y="2214563"/>
            <a:ext cx="4714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P</a:t>
            </a:r>
          </a:p>
        </p:txBody>
      </p:sp>
      <p:sp>
        <p:nvSpPr>
          <p:cNvPr id="8200" name="TextBox 7"/>
          <p:cNvSpPr txBox="1">
            <a:spLocks noChangeArrowheads="1"/>
          </p:cNvSpPr>
          <p:nvPr/>
        </p:nvSpPr>
        <p:spPr bwMode="auto">
          <a:xfrm>
            <a:off x="5429250" y="5929313"/>
            <a:ext cx="584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Q</a:t>
            </a:r>
          </a:p>
        </p:txBody>
      </p:sp>
      <p:sp>
        <p:nvSpPr>
          <p:cNvPr id="8201" name="TextBox 8"/>
          <p:cNvSpPr txBox="1">
            <a:spLocks noChangeArrowheads="1"/>
          </p:cNvSpPr>
          <p:nvPr/>
        </p:nvSpPr>
        <p:spPr bwMode="auto">
          <a:xfrm>
            <a:off x="1552575" y="5951538"/>
            <a:ext cx="31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0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314575" y="2446338"/>
            <a:ext cx="3962400" cy="297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14575" y="2446338"/>
            <a:ext cx="3886200" cy="297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2009775" y="2141538"/>
            <a:ext cx="4443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D1</a:t>
            </a:r>
            <a:endParaRPr lang="en-GB" altLang="en-US" sz="1800" dirty="0"/>
          </a:p>
        </p:txBody>
      </p:sp>
      <p:sp>
        <p:nvSpPr>
          <p:cNvPr id="8205" name="TextBox 12"/>
          <p:cNvSpPr txBox="1">
            <a:spLocks noChangeArrowheads="1"/>
          </p:cNvSpPr>
          <p:nvPr/>
        </p:nvSpPr>
        <p:spPr bwMode="auto">
          <a:xfrm>
            <a:off x="6353175" y="5341938"/>
            <a:ext cx="4443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D1</a:t>
            </a:r>
            <a:endParaRPr lang="en-GB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/>
          </a:p>
        </p:txBody>
      </p:sp>
      <p:sp>
        <p:nvSpPr>
          <p:cNvPr id="8206" name="TextBox 13"/>
          <p:cNvSpPr txBox="1">
            <a:spLocks noChangeArrowheads="1"/>
          </p:cNvSpPr>
          <p:nvPr/>
        </p:nvSpPr>
        <p:spPr bwMode="auto">
          <a:xfrm>
            <a:off x="6200775" y="2065338"/>
            <a:ext cx="407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S1</a:t>
            </a:r>
            <a:endParaRPr lang="en-GB" altLang="en-US" sz="1800" dirty="0"/>
          </a:p>
        </p:txBody>
      </p:sp>
      <p:sp>
        <p:nvSpPr>
          <p:cNvPr id="8207" name="TextBox 14"/>
          <p:cNvSpPr txBox="1">
            <a:spLocks noChangeArrowheads="1"/>
          </p:cNvSpPr>
          <p:nvPr/>
        </p:nvSpPr>
        <p:spPr bwMode="auto">
          <a:xfrm>
            <a:off x="2009775" y="5418138"/>
            <a:ext cx="407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S1</a:t>
            </a:r>
            <a:endParaRPr lang="en-GB" altLang="en-US" sz="1800" dirty="0"/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1857375" y="3894138"/>
            <a:ext cx="2362200" cy="15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9" name="TextBox 16"/>
          <p:cNvSpPr txBox="1">
            <a:spLocks noChangeArrowheads="1"/>
          </p:cNvSpPr>
          <p:nvPr/>
        </p:nvSpPr>
        <p:spPr bwMode="auto">
          <a:xfrm>
            <a:off x="1400175" y="3741738"/>
            <a:ext cx="468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P1</a:t>
            </a:r>
          </a:p>
        </p:txBody>
      </p:sp>
      <p:sp>
        <p:nvSpPr>
          <p:cNvPr id="8210" name="TextBox 17"/>
          <p:cNvSpPr txBox="1">
            <a:spLocks noChangeArrowheads="1"/>
          </p:cNvSpPr>
          <p:nvPr/>
        </p:nvSpPr>
        <p:spPr bwMode="auto">
          <a:xfrm>
            <a:off x="3990975" y="5951538"/>
            <a:ext cx="493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Q1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3305969" y="4885531"/>
            <a:ext cx="1981200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071688" y="2143125"/>
            <a:ext cx="3357562" cy="25003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3" name="TextBox 21"/>
          <p:cNvSpPr txBox="1">
            <a:spLocks noChangeArrowheads="1"/>
          </p:cNvSpPr>
          <p:nvPr/>
        </p:nvSpPr>
        <p:spPr bwMode="auto">
          <a:xfrm>
            <a:off x="5500688" y="1857375"/>
            <a:ext cx="7477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S2</a:t>
            </a:r>
          </a:p>
        </p:txBody>
      </p:sp>
      <p:sp>
        <p:nvSpPr>
          <p:cNvPr id="8214" name="TextBox 22"/>
          <p:cNvSpPr txBox="1">
            <a:spLocks noChangeArrowheads="1"/>
          </p:cNvSpPr>
          <p:nvPr/>
        </p:nvSpPr>
        <p:spPr bwMode="auto">
          <a:xfrm>
            <a:off x="1785938" y="4572000"/>
            <a:ext cx="469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S2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10800000">
            <a:off x="1857375" y="3429000"/>
            <a:ext cx="1785938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6" name="TextBox 25"/>
          <p:cNvSpPr txBox="1">
            <a:spLocks noChangeArrowheads="1"/>
          </p:cNvSpPr>
          <p:nvPr/>
        </p:nvSpPr>
        <p:spPr bwMode="auto">
          <a:xfrm>
            <a:off x="1357313" y="3214688"/>
            <a:ext cx="612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P2</a:t>
            </a:r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2428081" y="4715669"/>
            <a:ext cx="2428875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8" name="TextBox 28"/>
          <p:cNvSpPr txBox="1">
            <a:spLocks noChangeArrowheads="1"/>
          </p:cNvSpPr>
          <p:nvPr/>
        </p:nvSpPr>
        <p:spPr bwMode="auto">
          <a:xfrm>
            <a:off x="3429000" y="5929313"/>
            <a:ext cx="642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Q2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 bwMode="auto">
          <a:xfrm>
            <a:off x="6602744" y="3516312"/>
            <a:ext cx="2032655" cy="7556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smtClean="0"/>
              <a:t>Remember  LEFT is LESS</a:t>
            </a:r>
            <a:endParaRPr lang="en-GB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6689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>
                <a:solidFill>
                  <a:schemeClr val="accent2"/>
                </a:solidFill>
              </a:rPr>
              <a:t>Demand and Supply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z="2800" dirty="0" smtClean="0"/>
              <a:t>You may be asked to show the effect of certain events upon the market for a good or service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dirty="0" smtClean="0"/>
              <a:t>You will need to decide if these events will shift the demand curve, the supply curve or both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dirty="0" smtClean="0"/>
              <a:t>You will need to show these changes on a D&amp;S diagram, showing any changes to equilibrium price and quantity</a:t>
            </a:r>
          </a:p>
          <a:p>
            <a:r>
              <a:rPr lang="en-GB" altLang="en-US" sz="2800" dirty="0" smtClean="0"/>
              <a:t>You will have to explain </a:t>
            </a:r>
            <a:r>
              <a:rPr lang="en-GB" altLang="en-US" sz="2800" dirty="0"/>
              <a:t>your </a:t>
            </a:r>
            <a:r>
              <a:rPr lang="en-GB" altLang="en-US" sz="2800" dirty="0" smtClean="0"/>
              <a:t>reasoning in writing</a:t>
            </a:r>
          </a:p>
        </p:txBody>
      </p:sp>
    </p:spTree>
    <p:extLst>
      <p:ext uri="{BB962C8B-B14F-4D97-AF65-F5344CB8AC3E}">
        <p14:creationId xmlns:p14="http://schemas.microsoft.com/office/powerpoint/2010/main" val="374717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>
                <a:solidFill>
                  <a:schemeClr val="accent1">
                    <a:lumMod val="75000"/>
                  </a:schemeClr>
                </a:solidFill>
              </a:rPr>
              <a:t>Now try these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eaLnBrk="1" hangingPunct="1">
              <a:buFont typeface="+mj-lt"/>
              <a:buAutoNum type="arabicParenR"/>
            </a:pPr>
            <a:r>
              <a:rPr lang="en-GB" altLang="en-US" sz="2800" dirty="0" smtClean="0"/>
              <a:t>Market for </a:t>
            </a:r>
            <a:r>
              <a:rPr lang="en-GB" altLang="en-US" sz="2800" dirty="0" err="1" smtClean="0"/>
              <a:t>Daz</a:t>
            </a:r>
            <a:r>
              <a:rPr lang="en-GB" altLang="en-US" sz="2800" dirty="0" smtClean="0"/>
              <a:t> washing powder following an increase in the price of Ariel washing powder</a:t>
            </a:r>
          </a:p>
          <a:p>
            <a:pPr marL="457200" indent="-457200" eaLnBrk="1" hangingPunct="1">
              <a:buFont typeface="+mj-lt"/>
              <a:buAutoNum type="arabicParenR"/>
            </a:pPr>
            <a:endParaRPr lang="en-GB" altLang="en-US" sz="2800" dirty="0" smtClean="0"/>
          </a:p>
          <a:p>
            <a:pPr marL="457200" indent="-457200" eaLnBrk="1" hangingPunct="1">
              <a:buFont typeface="+mj-lt"/>
              <a:buAutoNum type="arabicParenR"/>
            </a:pPr>
            <a:r>
              <a:rPr lang="en-GB" altLang="en-US" sz="2800" dirty="0" smtClean="0"/>
              <a:t>Market for foreign holidays following an increase in income tax</a:t>
            </a:r>
          </a:p>
          <a:p>
            <a:pPr marL="457200" indent="-457200" eaLnBrk="1" hangingPunct="1">
              <a:buFont typeface="+mj-lt"/>
              <a:buAutoNum type="arabicParenR"/>
            </a:pPr>
            <a:endParaRPr lang="en-GB" altLang="en-US" sz="2800" dirty="0" smtClean="0"/>
          </a:p>
          <a:p>
            <a:pPr marL="457200" indent="-457200" eaLnBrk="1" hangingPunct="1">
              <a:buFont typeface="+mj-lt"/>
              <a:buAutoNum type="arabicParenR"/>
            </a:pPr>
            <a:r>
              <a:rPr lang="en-GB" altLang="en-US" sz="2800" dirty="0" smtClean="0"/>
              <a:t>Market for apples following a fine autumn and a bumper harvest</a:t>
            </a:r>
          </a:p>
        </p:txBody>
      </p:sp>
    </p:spTree>
    <p:extLst>
      <p:ext uri="{BB962C8B-B14F-4D97-AF65-F5344CB8AC3E}">
        <p14:creationId xmlns:p14="http://schemas.microsoft.com/office/powerpoint/2010/main" val="268901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7747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Market for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</a:rPr>
              <a:t>Daz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washing powder following an increase in the price of Ariel washing powder</a:t>
            </a:r>
            <a:b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GB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71500" y="1643063"/>
            <a:ext cx="8229600" cy="4525962"/>
          </a:xfrm>
        </p:spPr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46831" y="4047331"/>
            <a:ext cx="3810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57375" y="5951538"/>
            <a:ext cx="495300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6" name="TextBox 6"/>
          <p:cNvSpPr txBox="1">
            <a:spLocks noChangeArrowheads="1"/>
          </p:cNvSpPr>
          <p:nvPr/>
        </p:nvSpPr>
        <p:spPr bwMode="auto">
          <a:xfrm>
            <a:off x="1285875" y="2214563"/>
            <a:ext cx="4714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P</a:t>
            </a:r>
          </a:p>
        </p:txBody>
      </p:sp>
      <p:sp>
        <p:nvSpPr>
          <p:cNvPr id="10247" name="TextBox 7"/>
          <p:cNvSpPr txBox="1">
            <a:spLocks noChangeArrowheads="1"/>
          </p:cNvSpPr>
          <p:nvPr/>
        </p:nvSpPr>
        <p:spPr bwMode="auto">
          <a:xfrm>
            <a:off x="5429250" y="5929313"/>
            <a:ext cx="584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Q</a:t>
            </a:r>
          </a:p>
        </p:txBody>
      </p:sp>
      <p:sp>
        <p:nvSpPr>
          <p:cNvPr id="10248" name="TextBox 8"/>
          <p:cNvSpPr txBox="1">
            <a:spLocks noChangeArrowheads="1"/>
          </p:cNvSpPr>
          <p:nvPr/>
        </p:nvSpPr>
        <p:spPr bwMode="auto">
          <a:xfrm>
            <a:off x="1552575" y="5951538"/>
            <a:ext cx="31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0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314575" y="2446338"/>
            <a:ext cx="3962400" cy="297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14575" y="2446338"/>
            <a:ext cx="3886200" cy="297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1" name="TextBox 11"/>
          <p:cNvSpPr txBox="1">
            <a:spLocks noChangeArrowheads="1"/>
          </p:cNvSpPr>
          <p:nvPr/>
        </p:nvSpPr>
        <p:spPr bwMode="auto">
          <a:xfrm>
            <a:off x="2009775" y="2141538"/>
            <a:ext cx="4443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D1</a:t>
            </a:r>
            <a:endParaRPr lang="en-GB" altLang="en-US" sz="1800" dirty="0"/>
          </a:p>
        </p:txBody>
      </p:sp>
      <p:sp>
        <p:nvSpPr>
          <p:cNvPr id="10252" name="TextBox 12"/>
          <p:cNvSpPr txBox="1">
            <a:spLocks noChangeArrowheads="1"/>
          </p:cNvSpPr>
          <p:nvPr/>
        </p:nvSpPr>
        <p:spPr bwMode="auto">
          <a:xfrm>
            <a:off x="6353175" y="5341938"/>
            <a:ext cx="4443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D1</a:t>
            </a:r>
            <a:endParaRPr lang="en-GB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/>
          </a:p>
        </p:txBody>
      </p:sp>
      <p:sp>
        <p:nvSpPr>
          <p:cNvPr id="10253" name="TextBox 13"/>
          <p:cNvSpPr txBox="1">
            <a:spLocks noChangeArrowheads="1"/>
          </p:cNvSpPr>
          <p:nvPr/>
        </p:nvSpPr>
        <p:spPr bwMode="auto">
          <a:xfrm>
            <a:off x="6200775" y="2065338"/>
            <a:ext cx="407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S1</a:t>
            </a:r>
            <a:endParaRPr lang="en-GB" altLang="en-US" sz="1800" dirty="0"/>
          </a:p>
        </p:txBody>
      </p:sp>
      <p:sp>
        <p:nvSpPr>
          <p:cNvPr id="10254" name="TextBox 14"/>
          <p:cNvSpPr txBox="1">
            <a:spLocks noChangeArrowheads="1"/>
          </p:cNvSpPr>
          <p:nvPr/>
        </p:nvSpPr>
        <p:spPr bwMode="auto">
          <a:xfrm>
            <a:off x="2009775" y="5418138"/>
            <a:ext cx="407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S1</a:t>
            </a:r>
            <a:endParaRPr lang="en-GB" altLang="en-US" sz="1800" dirty="0"/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1857375" y="3894138"/>
            <a:ext cx="2362200" cy="15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6" name="TextBox 16"/>
          <p:cNvSpPr txBox="1">
            <a:spLocks noChangeArrowheads="1"/>
          </p:cNvSpPr>
          <p:nvPr/>
        </p:nvSpPr>
        <p:spPr bwMode="auto">
          <a:xfrm>
            <a:off x="1400175" y="3741738"/>
            <a:ext cx="468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P1</a:t>
            </a:r>
          </a:p>
        </p:txBody>
      </p:sp>
      <p:sp>
        <p:nvSpPr>
          <p:cNvPr id="10257" name="TextBox 17"/>
          <p:cNvSpPr txBox="1">
            <a:spLocks noChangeArrowheads="1"/>
          </p:cNvSpPr>
          <p:nvPr/>
        </p:nvSpPr>
        <p:spPr bwMode="auto">
          <a:xfrm>
            <a:off x="3990975" y="5951538"/>
            <a:ext cx="493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Q1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3305969" y="4885531"/>
            <a:ext cx="1981200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857500" y="2214563"/>
            <a:ext cx="3714750" cy="27860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0" name="TextBox 21"/>
          <p:cNvSpPr txBox="1">
            <a:spLocks noChangeArrowheads="1"/>
          </p:cNvSpPr>
          <p:nvPr/>
        </p:nvSpPr>
        <p:spPr bwMode="auto">
          <a:xfrm>
            <a:off x="2571750" y="1928813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solidFill>
                  <a:srgbClr val="FF0000"/>
                </a:solidFill>
              </a:rPr>
              <a:t>D2</a:t>
            </a:r>
            <a:endParaRPr lang="en-GB" altLang="en-US" sz="1800" dirty="0">
              <a:solidFill>
                <a:srgbClr val="FF0000"/>
              </a:solidFill>
            </a:endParaRPr>
          </a:p>
        </p:txBody>
      </p:sp>
      <p:sp>
        <p:nvSpPr>
          <p:cNvPr id="10261" name="TextBox 22"/>
          <p:cNvSpPr txBox="1">
            <a:spLocks noChangeArrowheads="1"/>
          </p:cNvSpPr>
          <p:nvPr/>
        </p:nvSpPr>
        <p:spPr bwMode="auto">
          <a:xfrm>
            <a:off x="6572250" y="5000625"/>
            <a:ext cx="785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solidFill>
                  <a:srgbClr val="FF0000"/>
                </a:solidFill>
              </a:rPr>
              <a:t>D2</a:t>
            </a:r>
            <a:endParaRPr lang="en-GB" altLang="en-US" sz="1800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10800000">
            <a:off x="1857375" y="3571875"/>
            <a:ext cx="2857500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H="1">
            <a:off x="3536156" y="4750594"/>
            <a:ext cx="2428875" cy="7143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4" name="TextBox 28"/>
          <p:cNvSpPr txBox="1">
            <a:spLocks noChangeArrowheads="1"/>
          </p:cNvSpPr>
          <p:nvPr/>
        </p:nvSpPr>
        <p:spPr bwMode="auto">
          <a:xfrm>
            <a:off x="4572000" y="5929313"/>
            <a:ext cx="642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Q2</a:t>
            </a:r>
          </a:p>
        </p:txBody>
      </p:sp>
      <p:sp>
        <p:nvSpPr>
          <p:cNvPr id="10265" name="TextBox 29"/>
          <p:cNvSpPr txBox="1">
            <a:spLocks noChangeArrowheads="1"/>
          </p:cNvSpPr>
          <p:nvPr/>
        </p:nvSpPr>
        <p:spPr bwMode="auto">
          <a:xfrm>
            <a:off x="1428750" y="3429000"/>
            <a:ext cx="612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P2</a:t>
            </a:r>
          </a:p>
        </p:txBody>
      </p:sp>
    </p:spTree>
    <p:extLst>
      <p:ext uri="{BB962C8B-B14F-4D97-AF65-F5344CB8AC3E}">
        <p14:creationId xmlns:p14="http://schemas.microsoft.com/office/powerpoint/2010/main" val="251520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chemeClr val="accent1">
                    <a:lumMod val="75000"/>
                  </a:schemeClr>
                </a:solidFill>
              </a:rPr>
              <a:t>Market for </a:t>
            </a:r>
            <a:r>
              <a:rPr lang="en-GB" altLang="en-US" sz="3200" dirty="0" err="1" smtClean="0">
                <a:solidFill>
                  <a:schemeClr val="accent1">
                    <a:lumMod val="75000"/>
                  </a:schemeClr>
                </a:solidFill>
              </a:rPr>
              <a:t>Daz</a:t>
            </a:r>
            <a:r>
              <a:rPr lang="en-GB" altLang="en-US" sz="3200" dirty="0" smtClean="0">
                <a:solidFill>
                  <a:schemeClr val="accent1">
                    <a:lumMod val="75000"/>
                  </a:schemeClr>
                </a:solidFill>
              </a:rPr>
              <a:t> washing powder following an increase in the price of Ariel washing powder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8867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400" dirty="0" err="1" smtClean="0"/>
              <a:t>Daz</a:t>
            </a:r>
            <a:r>
              <a:rPr lang="en-GB" altLang="en-US" sz="2400" dirty="0" smtClean="0"/>
              <a:t> and Ariel are to an extent substitutes. </a:t>
            </a:r>
          </a:p>
          <a:p>
            <a:pPr eaLnBrk="1" hangingPunct="1"/>
            <a:r>
              <a:rPr lang="en-GB" altLang="en-US" sz="2400" dirty="0" smtClean="0"/>
              <a:t>If the price of Ariel rises some consumers will substitute the now relatively cheaper </a:t>
            </a:r>
            <a:r>
              <a:rPr lang="en-GB" altLang="en-US" sz="2400" dirty="0" err="1" smtClean="0"/>
              <a:t>Daz</a:t>
            </a:r>
            <a:r>
              <a:rPr lang="en-GB" altLang="en-US" sz="2400" dirty="0" smtClean="0"/>
              <a:t> for their normal Ariel. </a:t>
            </a:r>
          </a:p>
          <a:p>
            <a:pPr eaLnBrk="1" hangingPunct="1"/>
            <a:r>
              <a:rPr lang="en-GB" altLang="en-US" sz="2400" dirty="0" smtClean="0"/>
              <a:t>More </a:t>
            </a:r>
            <a:r>
              <a:rPr lang="en-GB" altLang="en-US" sz="2400" dirty="0" err="1" smtClean="0"/>
              <a:t>Daz</a:t>
            </a:r>
            <a:r>
              <a:rPr lang="en-GB" altLang="en-US" sz="2400" dirty="0" smtClean="0"/>
              <a:t> is now demanded by consumers at each and every price. </a:t>
            </a:r>
          </a:p>
          <a:p>
            <a:pPr eaLnBrk="1" hangingPunct="1"/>
            <a:r>
              <a:rPr lang="en-GB" altLang="en-US" sz="2400" dirty="0" smtClean="0"/>
              <a:t>The demand curve shifts to the right creating a new equilibrium. </a:t>
            </a:r>
          </a:p>
          <a:p>
            <a:pPr eaLnBrk="1" hangingPunct="1"/>
            <a:r>
              <a:rPr lang="en-GB" altLang="en-US" sz="2400" dirty="0" smtClean="0"/>
              <a:t>Price rises from P1 to P2 and quantity increases from Q1 to Q2</a:t>
            </a:r>
          </a:p>
        </p:txBody>
      </p:sp>
    </p:spTree>
    <p:extLst>
      <p:ext uri="{BB962C8B-B14F-4D97-AF65-F5344CB8AC3E}">
        <p14:creationId xmlns:p14="http://schemas.microsoft.com/office/powerpoint/2010/main" val="89028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57188" y="428625"/>
            <a:ext cx="8229600" cy="1857375"/>
          </a:xfrm>
        </p:spPr>
        <p:txBody>
          <a:bodyPr/>
          <a:lstStyle/>
          <a:p>
            <a:r>
              <a:rPr lang="en-GB" altLang="en-US" sz="3200" dirty="0" smtClean="0">
                <a:solidFill>
                  <a:schemeClr val="accent1">
                    <a:lumMod val="75000"/>
                  </a:schemeClr>
                </a:solidFill>
              </a:rPr>
              <a:t>Market for foreign holidays following an increase in income tax</a:t>
            </a:r>
            <a:r>
              <a:rPr lang="en-GB" altLang="en-US" sz="3200" dirty="0" smtClean="0"/>
              <a:t/>
            </a:r>
            <a:br>
              <a:rPr lang="en-GB" altLang="en-US" sz="3200" dirty="0" smtClean="0"/>
            </a:br>
            <a:r>
              <a:rPr lang="en-GB" altLang="en-US" sz="3200" dirty="0" smtClean="0"/>
              <a:t/>
            </a:r>
            <a:br>
              <a:rPr lang="en-GB" altLang="en-US" sz="3200" dirty="0" smtClean="0"/>
            </a:br>
            <a:endParaRPr lang="en-GB" altLang="en-US" sz="3200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28625" y="2000250"/>
            <a:ext cx="8229600" cy="4525963"/>
          </a:xfrm>
        </p:spPr>
        <p:txBody>
          <a:bodyPr/>
          <a:lstStyle/>
          <a:p>
            <a:endParaRPr lang="en-GB" altLang="en-US" smtClean="0"/>
          </a:p>
          <a:p>
            <a:endParaRPr lang="en-GB" altLang="en-US" smtClean="0"/>
          </a:p>
          <a:p>
            <a:endParaRPr lang="en-GB" altLang="en-US" smtClean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-47624" y="3952875"/>
            <a:ext cx="3810000" cy="3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57375" y="5857875"/>
            <a:ext cx="4953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4" name="TextBox 7"/>
          <p:cNvSpPr txBox="1">
            <a:spLocks noChangeArrowheads="1"/>
          </p:cNvSpPr>
          <p:nvPr/>
        </p:nvSpPr>
        <p:spPr bwMode="auto">
          <a:xfrm>
            <a:off x="1552575" y="585787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0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2314575" y="2352675"/>
            <a:ext cx="3962400" cy="297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314575" y="2352675"/>
            <a:ext cx="3886200" cy="297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7" name="TextBox 10"/>
          <p:cNvSpPr txBox="1">
            <a:spLocks noChangeArrowheads="1"/>
          </p:cNvSpPr>
          <p:nvPr/>
        </p:nvSpPr>
        <p:spPr bwMode="auto">
          <a:xfrm>
            <a:off x="2009775" y="2047875"/>
            <a:ext cx="4443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D1</a:t>
            </a:r>
            <a:endParaRPr lang="en-GB" altLang="en-US" sz="1800" dirty="0"/>
          </a:p>
        </p:txBody>
      </p:sp>
      <p:sp>
        <p:nvSpPr>
          <p:cNvPr id="12298" name="TextBox 11"/>
          <p:cNvSpPr txBox="1">
            <a:spLocks noChangeArrowheads="1"/>
          </p:cNvSpPr>
          <p:nvPr/>
        </p:nvSpPr>
        <p:spPr bwMode="auto">
          <a:xfrm>
            <a:off x="6353175" y="5248275"/>
            <a:ext cx="4443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D1</a:t>
            </a:r>
            <a:endParaRPr lang="en-GB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/>
          </a:p>
        </p:txBody>
      </p:sp>
      <p:sp>
        <p:nvSpPr>
          <p:cNvPr id="12299" name="TextBox 12"/>
          <p:cNvSpPr txBox="1">
            <a:spLocks noChangeArrowheads="1"/>
          </p:cNvSpPr>
          <p:nvPr/>
        </p:nvSpPr>
        <p:spPr bwMode="auto">
          <a:xfrm>
            <a:off x="6200775" y="1971675"/>
            <a:ext cx="407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S1</a:t>
            </a:r>
            <a:endParaRPr lang="en-GB" altLang="en-US" sz="1800" dirty="0"/>
          </a:p>
        </p:txBody>
      </p:sp>
      <p:sp>
        <p:nvSpPr>
          <p:cNvPr id="12300" name="TextBox 13"/>
          <p:cNvSpPr txBox="1">
            <a:spLocks noChangeArrowheads="1"/>
          </p:cNvSpPr>
          <p:nvPr/>
        </p:nvSpPr>
        <p:spPr bwMode="auto">
          <a:xfrm>
            <a:off x="2009775" y="5324475"/>
            <a:ext cx="407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S1</a:t>
            </a:r>
            <a:endParaRPr lang="en-GB" altLang="en-US" sz="1800" dirty="0"/>
          </a:p>
        </p:txBody>
      </p:sp>
      <p:cxnSp>
        <p:nvCxnSpPr>
          <p:cNvPr id="26" name="Straight Connector 25"/>
          <p:cNvCxnSpPr/>
          <p:nvPr/>
        </p:nvCxnSpPr>
        <p:spPr>
          <a:xfrm rot="10800000">
            <a:off x="1857375" y="3800475"/>
            <a:ext cx="2362200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2" name="TextBox 15"/>
          <p:cNvSpPr txBox="1">
            <a:spLocks noChangeArrowheads="1"/>
          </p:cNvSpPr>
          <p:nvPr/>
        </p:nvSpPr>
        <p:spPr bwMode="auto">
          <a:xfrm>
            <a:off x="1400175" y="3648075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P1</a:t>
            </a:r>
          </a:p>
        </p:txBody>
      </p:sp>
      <p:sp>
        <p:nvSpPr>
          <p:cNvPr id="12303" name="TextBox 16"/>
          <p:cNvSpPr txBox="1">
            <a:spLocks noChangeArrowheads="1"/>
          </p:cNvSpPr>
          <p:nvPr/>
        </p:nvSpPr>
        <p:spPr bwMode="auto">
          <a:xfrm>
            <a:off x="3990975" y="5857875"/>
            <a:ext cx="492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Q1</a:t>
            </a:r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3305176" y="4791075"/>
            <a:ext cx="1981200" cy="317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214563" y="2928938"/>
            <a:ext cx="3643312" cy="26431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6" name="TextBox 31"/>
          <p:cNvSpPr txBox="1">
            <a:spLocks noChangeArrowheads="1"/>
          </p:cNvSpPr>
          <p:nvPr/>
        </p:nvSpPr>
        <p:spPr bwMode="auto">
          <a:xfrm>
            <a:off x="1857375" y="2571750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solidFill>
                  <a:srgbClr val="FF0000"/>
                </a:solidFill>
                <a:latin typeface="Arial" panose="020B0604020202020204" pitchFamily="34" charset="0"/>
              </a:rPr>
              <a:t>D2</a:t>
            </a:r>
            <a:endParaRPr lang="en-GB" altLang="en-US" sz="1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07" name="TextBox 32"/>
          <p:cNvSpPr txBox="1">
            <a:spLocks noChangeArrowheads="1"/>
          </p:cNvSpPr>
          <p:nvPr/>
        </p:nvSpPr>
        <p:spPr bwMode="auto">
          <a:xfrm>
            <a:off x="5857875" y="5500688"/>
            <a:ext cx="642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solidFill>
                  <a:srgbClr val="FF0000"/>
                </a:solidFill>
                <a:latin typeface="Arial" panose="020B0604020202020204" pitchFamily="34" charset="0"/>
              </a:rPr>
              <a:t>D2</a:t>
            </a:r>
            <a:endParaRPr lang="en-GB" altLang="en-US" sz="1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10800000">
            <a:off x="1857375" y="4143375"/>
            <a:ext cx="2000250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2999582" y="5001419"/>
            <a:ext cx="1714500" cy="1587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0" name="TextBox 37"/>
          <p:cNvSpPr txBox="1">
            <a:spLocks noChangeArrowheads="1"/>
          </p:cNvSpPr>
          <p:nvPr/>
        </p:nvSpPr>
        <p:spPr bwMode="auto">
          <a:xfrm>
            <a:off x="1428750" y="3929063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Arial" panose="020B0604020202020204" pitchFamily="34" charset="0"/>
              </a:rPr>
              <a:t>P2</a:t>
            </a:r>
          </a:p>
        </p:txBody>
      </p:sp>
      <p:sp>
        <p:nvSpPr>
          <p:cNvPr id="12311" name="TextBox 38"/>
          <p:cNvSpPr txBox="1">
            <a:spLocks noChangeArrowheads="1"/>
          </p:cNvSpPr>
          <p:nvPr/>
        </p:nvSpPr>
        <p:spPr bwMode="auto">
          <a:xfrm>
            <a:off x="3500438" y="5857875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Arial" panose="020B0604020202020204" pitchFamily="34" charset="0"/>
              </a:rPr>
              <a:t>Q2</a:t>
            </a:r>
          </a:p>
        </p:txBody>
      </p:sp>
    </p:spTree>
    <p:extLst>
      <p:ext uri="{BB962C8B-B14F-4D97-AF65-F5344CB8AC3E}">
        <p14:creationId xmlns:p14="http://schemas.microsoft.com/office/powerpoint/2010/main" val="62506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800125" y="692696"/>
            <a:ext cx="7543750" cy="1143000"/>
          </a:xfrm>
        </p:spPr>
        <p:txBody>
          <a:bodyPr>
            <a:noAutofit/>
          </a:bodyPr>
          <a:lstStyle/>
          <a:p>
            <a:r>
              <a:rPr lang="en-GB" altLang="en-US" sz="3200" dirty="0" smtClean="0">
                <a:solidFill>
                  <a:schemeClr val="accent1">
                    <a:lumMod val="75000"/>
                  </a:schemeClr>
                </a:solidFill>
              </a:rPr>
              <a:t>Market for foreign holidays following an increase in income tax</a:t>
            </a:r>
            <a:r>
              <a:rPr lang="en-GB" altLang="en-US" sz="4000" dirty="0" smtClean="0"/>
              <a:t/>
            </a:r>
            <a:br>
              <a:rPr lang="en-GB" altLang="en-US" sz="4000" dirty="0" smtClean="0"/>
            </a:br>
            <a:endParaRPr lang="en-GB" altLang="en-US" sz="4000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28650" y="2174006"/>
            <a:ext cx="7886700" cy="4351338"/>
          </a:xfrm>
        </p:spPr>
        <p:txBody>
          <a:bodyPr>
            <a:normAutofit/>
          </a:bodyPr>
          <a:lstStyle/>
          <a:p>
            <a:r>
              <a:rPr lang="en-GB" altLang="en-US" sz="2400" dirty="0" smtClean="0"/>
              <a:t>More income tax means less disposable income and so consumers may well cut back on luxuries such as these. </a:t>
            </a:r>
          </a:p>
          <a:p>
            <a:endParaRPr lang="en-GB" altLang="en-US" sz="2400" dirty="0" smtClean="0"/>
          </a:p>
          <a:p>
            <a:r>
              <a:rPr lang="en-GB" altLang="en-US" sz="2400" dirty="0" smtClean="0"/>
              <a:t>Less foreign holidays are now demanded by consumers at each and every price. </a:t>
            </a:r>
          </a:p>
          <a:p>
            <a:endParaRPr lang="en-GB" altLang="en-US" sz="2400" dirty="0" smtClean="0"/>
          </a:p>
          <a:p>
            <a:r>
              <a:rPr lang="en-GB" altLang="en-US" sz="2400" dirty="0" smtClean="0"/>
              <a:t>The demand curve shifts to the left creating a new equilibrium. Price falls from P1 to P2 and quantity falls from Q1 to Q2.</a:t>
            </a:r>
          </a:p>
        </p:txBody>
      </p:sp>
    </p:spTree>
    <p:extLst>
      <p:ext uri="{BB962C8B-B14F-4D97-AF65-F5344CB8AC3E}">
        <p14:creationId xmlns:p14="http://schemas.microsoft.com/office/powerpoint/2010/main" val="108409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28650" y="258586"/>
            <a:ext cx="7886700" cy="1325563"/>
          </a:xfrm>
        </p:spPr>
        <p:txBody>
          <a:bodyPr>
            <a:normAutofit/>
          </a:bodyPr>
          <a:lstStyle/>
          <a:p>
            <a:r>
              <a:rPr lang="en-GB" altLang="en-US" sz="3200" dirty="0" smtClean="0">
                <a:solidFill>
                  <a:schemeClr val="accent1">
                    <a:lumMod val="75000"/>
                  </a:schemeClr>
                </a:solidFill>
              </a:rPr>
              <a:t>Market for apples following a fine autumn and a bumper harvest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28650" y="2101998"/>
            <a:ext cx="7886700" cy="4351338"/>
          </a:xfrm>
        </p:spPr>
        <p:txBody>
          <a:bodyPr/>
          <a:lstStyle/>
          <a:p>
            <a:endParaRPr lang="en-GB" altLang="en-US" dirty="0" smtClean="0"/>
          </a:p>
          <a:p>
            <a:endParaRPr lang="en-GB" altLang="en-US" dirty="0" smtClean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1" y="3629173"/>
            <a:ext cx="3810000" cy="3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905000" y="5534173"/>
            <a:ext cx="4953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2" name="TextBox 5"/>
          <p:cNvSpPr txBox="1">
            <a:spLocks noChangeArrowheads="1"/>
          </p:cNvSpPr>
          <p:nvPr/>
        </p:nvSpPr>
        <p:spPr bwMode="auto">
          <a:xfrm>
            <a:off x="1357313" y="1705123"/>
            <a:ext cx="5191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P</a:t>
            </a:r>
          </a:p>
        </p:txBody>
      </p:sp>
      <p:sp>
        <p:nvSpPr>
          <p:cNvPr id="14343" name="TextBox 6"/>
          <p:cNvSpPr txBox="1">
            <a:spLocks noChangeArrowheads="1"/>
          </p:cNvSpPr>
          <p:nvPr/>
        </p:nvSpPr>
        <p:spPr bwMode="auto">
          <a:xfrm>
            <a:off x="6143625" y="5562748"/>
            <a:ext cx="584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Q</a:t>
            </a:r>
          </a:p>
        </p:txBody>
      </p:sp>
      <p:sp>
        <p:nvSpPr>
          <p:cNvPr id="14344" name="TextBox 7"/>
          <p:cNvSpPr txBox="1">
            <a:spLocks noChangeArrowheads="1"/>
          </p:cNvSpPr>
          <p:nvPr/>
        </p:nvSpPr>
        <p:spPr bwMode="auto">
          <a:xfrm>
            <a:off x="1600200" y="5534173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0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2362200" y="2028973"/>
            <a:ext cx="3962400" cy="297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362200" y="2028973"/>
            <a:ext cx="3886200" cy="297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7" name="TextBox 10"/>
          <p:cNvSpPr txBox="1">
            <a:spLocks noChangeArrowheads="1"/>
          </p:cNvSpPr>
          <p:nvPr/>
        </p:nvSpPr>
        <p:spPr bwMode="auto">
          <a:xfrm>
            <a:off x="2057400" y="1724173"/>
            <a:ext cx="4443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D1</a:t>
            </a:r>
            <a:endParaRPr lang="en-GB" altLang="en-US" sz="1800" dirty="0"/>
          </a:p>
        </p:txBody>
      </p:sp>
      <p:sp>
        <p:nvSpPr>
          <p:cNvPr id="14348" name="TextBox 11"/>
          <p:cNvSpPr txBox="1">
            <a:spLocks noChangeArrowheads="1"/>
          </p:cNvSpPr>
          <p:nvPr/>
        </p:nvSpPr>
        <p:spPr bwMode="auto">
          <a:xfrm>
            <a:off x="6400800" y="4924573"/>
            <a:ext cx="4443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D1</a:t>
            </a:r>
            <a:endParaRPr lang="en-GB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dirty="0"/>
          </a:p>
        </p:txBody>
      </p:sp>
      <p:sp>
        <p:nvSpPr>
          <p:cNvPr id="14349" name="TextBox 12"/>
          <p:cNvSpPr txBox="1">
            <a:spLocks noChangeArrowheads="1"/>
          </p:cNvSpPr>
          <p:nvPr/>
        </p:nvSpPr>
        <p:spPr bwMode="auto">
          <a:xfrm>
            <a:off x="6248400" y="1647973"/>
            <a:ext cx="407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S1</a:t>
            </a:r>
            <a:endParaRPr lang="en-GB" altLang="en-US" sz="1800" dirty="0"/>
          </a:p>
        </p:txBody>
      </p:sp>
      <p:sp>
        <p:nvSpPr>
          <p:cNvPr id="14350" name="TextBox 13"/>
          <p:cNvSpPr txBox="1">
            <a:spLocks noChangeArrowheads="1"/>
          </p:cNvSpPr>
          <p:nvPr/>
        </p:nvSpPr>
        <p:spPr bwMode="auto">
          <a:xfrm>
            <a:off x="2057400" y="5000773"/>
            <a:ext cx="407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S1</a:t>
            </a:r>
            <a:endParaRPr lang="en-GB" altLang="en-US" sz="1800" dirty="0"/>
          </a:p>
        </p:txBody>
      </p:sp>
      <p:cxnSp>
        <p:nvCxnSpPr>
          <p:cNvPr id="30" name="Straight Connector 29"/>
          <p:cNvCxnSpPr/>
          <p:nvPr/>
        </p:nvCxnSpPr>
        <p:spPr>
          <a:xfrm rot="10800000">
            <a:off x="1905000" y="3476773"/>
            <a:ext cx="2362200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2" name="TextBox 15"/>
          <p:cNvSpPr txBox="1">
            <a:spLocks noChangeArrowheads="1"/>
          </p:cNvSpPr>
          <p:nvPr/>
        </p:nvSpPr>
        <p:spPr bwMode="auto">
          <a:xfrm>
            <a:off x="1447800" y="3324373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P1</a:t>
            </a:r>
          </a:p>
        </p:txBody>
      </p:sp>
      <p:sp>
        <p:nvSpPr>
          <p:cNvPr id="14353" name="TextBox 16"/>
          <p:cNvSpPr txBox="1">
            <a:spLocks noChangeArrowheads="1"/>
          </p:cNvSpPr>
          <p:nvPr/>
        </p:nvSpPr>
        <p:spPr bwMode="auto">
          <a:xfrm>
            <a:off x="4038600" y="5534173"/>
            <a:ext cx="492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Q1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352801" y="4467373"/>
            <a:ext cx="1981200" cy="317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000375" y="2419498"/>
            <a:ext cx="3714750" cy="27860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786563" y="2062311"/>
            <a:ext cx="121443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 smtClean="0">
                <a:latin typeface="+mn-lt"/>
                <a:cs typeface="Arial" charset="0"/>
              </a:rPr>
              <a:t>S2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571750" y="5134123"/>
            <a:ext cx="1071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 smtClean="0">
                <a:latin typeface="+mn-lt"/>
                <a:cs typeface="Arial" charset="0"/>
              </a:rPr>
              <a:t>S2</a:t>
            </a:r>
            <a:endParaRPr lang="en-GB" dirty="0">
              <a:latin typeface="+mn-lt"/>
              <a:cs typeface="Arial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10800000">
            <a:off x="1928813" y="3848248"/>
            <a:ext cx="2857500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3929857" y="4706292"/>
            <a:ext cx="1714500" cy="1587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28750" y="3705373"/>
            <a:ext cx="78581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n-lt"/>
                <a:cs typeface="Arial" charset="0"/>
              </a:rPr>
              <a:t>P2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00563" y="5491311"/>
            <a:ext cx="7143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n-lt"/>
                <a:cs typeface="Arial" charset="0"/>
              </a:rPr>
              <a:t>Q2</a:t>
            </a:r>
          </a:p>
        </p:txBody>
      </p:sp>
    </p:spTree>
    <p:extLst>
      <p:ext uri="{BB962C8B-B14F-4D97-AF65-F5344CB8AC3E}">
        <p14:creationId xmlns:p14="http://schemas.microsoft.com/office/powerpoint/2010/main" val="107013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88" y="404664"/>
            <a:ext cx="8229600" cy="1143000"/>
          </a:xfrm>
        </p:spPr>
        <p:txBody>
          <a:bodyPr/>
          <a:lstStyle/>
          <a:p>
            <a:r>
              <a:rPr lang="en-GB" b="1" dirty="0">
                <a:solidFill>
                  <a:schemeClr val="accent2"/>
                </a:solidFill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Construct and interpret demand and supply diagrams</a:t>
            </a:r>
          </a:p>
          <a:p>
            <a:endParaRPr lang="en-GB" sz="2400" dirty="0"/>
          </a:p>
          <a:p>
            <a:r>
              <a:rPr lang="en-GB" sz="2400" dirty="0"/>
              <a:t>Understand the factors that cause the demand and supply curves to shift and the effect this has on equilibrium  price and quantity</a:t>
            </a:r>
          </a:p>
          <a:p>
            <a:endParaRPr lang="en-GB" sz="2400" dirty="0"/>
          </a:p>
          <a:p>
            <a:r>
              <a:rPr lang="en-GB" sz="2400" dirty="0"/>
              <a:t>Analyse and evaluate the factors that affect demand and sup0ply and equilibrium</a:t>
            </a:r>
          </a:p>
        </p:txBody>
      </p:sp>
    </p:spTree>
    <p:extLst>
      <p:ext uri="{BB962C8B-B14F-4D97-AF65-F5344CB8AC3E}">
        <p14:creationId xmlns:p14="http://schemas.microsoft.com/office/powerpoint/2010/main" val="134972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 smtClean="0">
                <a:solidFill>
                  <a:schemeClr val="accent1">
                    <a:lumMod val="75000"/>
                  </a:schemeClr>
                </a:solidFill>
              </a:rPr>
              <a:t>Market for apples following a fine autumn and a bumper harvest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 dirty="0" smtClean="0"/>
          </a:p>
          <a:p>
            <a:r>
              <a:rPr lang="en-GB" altLang="en-US" sz="2400" dirty="0" smtClean="0"/>
              <a:t>A natural occurrence such as a good harvest will make more apples available at each and every price. </a:t>
            </a:r>
          </a:p>
          <a:p>
            <a:r>
              <a:rPr lang="en-GB" altLang="en-US" sz="2400" dirty="0" smtClean="0"/>
              <a:t>This will shift the supply curve to the right and cause an fall in price from P1 to P2 and an increase in quantity from Q1 to Q2.</a:t>
            </a:r>
          </a:p>
        </p:txBody>
      </p:sp>
    </p:spTree>
    <p:extLst>
      <p:ext uri="{BB962C8B-B14F-4D97-AF65-F5344CB8AC3E}">
        <p14:creationId xmlns:p14="http://schemas.microsoft.com/office/powerpoint/2010/main" val="291363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114300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TASK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556" y="2132856"/>
            <a:ext cx="7792884" cy="3816424"/>
          </a:xfrm>
        </p:spPr>
        <p:txBody>
          <a:bodyPr>
            <a:normAutofit/>
          </a:bodyPr>
          <a:lstStyle/>
          <a:p>
            <a:pPr marL="411480" indent="-342900"/>
            <a:endParaRPr lang="en-GB" b="1" dirty="0">
              <a:solidFill>
                <a:schemeClr val="accent2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b="1" dirty="0">
                <a:solidFill>
                  <a:schemeClr val="accent2"/>
                </a:solidFill>
              </a:rPr>
              <a:t>Work your way through the demand and supply worksheet</a:t>
            </a:r>
          </a:p>
          <a:p>
            <a:pPr marL="457200" indent="-457200">
              <a:buFont typeface="+mj-lt"/>
              <a:buAutoNum type="arabicParenR"/>
            </a:pPr>
            <a:endParaRPr lang="en-GB" b="1" i="1" dirty="0" smtClean="0">
              <a:solidFill>
                <a:schemeClr val="accent2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b="1" i="1" dirty="0" smtClean="0">
                <a:solidFill>
                  <a:schemeClr val="accent6">
                    <a:lumMod val="75000"/>
                  </a:schemeClr>
                </a:solidFill>
              </a:rPr>
              <a:t>Extension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Use the internet to investigate how the recent recession and disposable income levels affected the demand/supply of certain goods and services such as holidays, alcohol and the motor industry. Show the changes with diagrams</a:t>
            </a:r>
          </a:p>
        </p:txBody>
      </p:sp>
    </p:spTree>
    <p:extLst>
      <p:ext uri="{BB962C8B-B14F-4D97-AF65-F5344CB8AC3E}">
        <p14:creationId xmlns:p14="http://schemas.microsoft.com/office/powerpoint/2010/main" val="74579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Equilibrium – what if it changes?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44" y="2634804"/>
            <a:ext cx="4502220" cy="29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64088" y="2564904"/>
            <a:ext cx="31683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j-lt"/>
              </a:rPr>
              <a:t>The price in any market for any good is determined by the interaction of supply and demand.  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The equilibrium point is where Supply = Demand.  At this point all goods produced are sold.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248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024744" cy="11430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accent2"/>
                </a:solidFill>
              </a:rPr>
              <a:t>Factors that cause the demand and supply curves to shift</a:t>
            </a:r>
            <a:endParaRPr lang="en-GB" sz="3200" b="1" dirty="0">
              <a:solidFill>
                <a:schemeClr val="accent2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219790"/>
              </p:ext>
            </p:extLst>
          </p:nvPr>
        </p:nvGraphicFramePr>
        <p:xfrm>
          <a:off x="467544" y="1988840"/>
          <a:ext cx="8011582" cy="4464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5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77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Demand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Supply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77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Income of consumers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Costs of production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4047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The price and demand for other goods (substitutes</a:t>
                      </a:r>
                      <a:r>
                        <a:rPr lang="en-GB" sz="2000" baseline="0" dirty="0" smtClean="0"/>
                        <a:t>/complementary)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en-GB" sz="2000" dirty="0" smtClean="0"/>
                        <a:t>Change in production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77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Changes in taste</a:t>
                      </a:r>
                      <a:r>
                        <a:rPr lang="en-GB" sz="2000" baseline="0" dirty="0" smtClean="0"/>
                        <a:t> and fashion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Legislation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77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Changes in population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The objectives of a firm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77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Advertising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The weather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7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Legislation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Expectations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7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Seasonal</a:t>
                      </a:r>
                      <a:r>
                        <a:rPr lang="en-GB" sz="2000" baseline="0" dirty="0" smtClean="0"/>
                        <a:t> factors</a:t>
                      </a:r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Availability of Labour</a:t>
                      </a:r>
                      <a:endParaRPr lang="en-GB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54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63870"/>
            <a:ext cx="7024744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How to change the Demand Curve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453955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We can represent demand by drawing a demand curve.  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Demand</a:t>
            </a: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 curve is downward sloping 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from left to right </a:t>
            </a: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because 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emand and price have a negative relationship. When price increases, demand falls</a:t>
            </a:r>
          </a:p>
          <a:p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64" y="3175698"/>
            <a:ext cx="417646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92080" y="2708920"/>
            <a:ext cx="36724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A change in price will lead to a change in quantity demanded</a:t>
            </a:r>
          </a:p>
          <a:p>
            <a:endParaRPr lang="en-GB" sz="2000" b="1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+mj-lt"/>
              </a:rPr>
              <a:t>As price falls, demand rises.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+mj-lt"/>
              </a:rPr>
              <a:t>As price rises, demand falls.</a:t>
            </a:r>
          </a:p>
          <a:p>
            <a:r>
              <a:rPr lang="en-GB" sz="2000" dirty="0" smtClean="0">
                <a:latin typeface="+mj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+mj-lt"/>
              </a:rPr>
              <a:t>The higher the price the lower the quantity demanded.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+mj-lt"/>
              </a:rPr>
              <a:t>The lower the price the higher the quantity demanded.</a:t>
            </a:r>
            <a:endParaRPr lang="en-GB" sz="20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5683146"/>
            <a:ext cx="151216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Quantity demanded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7391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4287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altLang="en-US" sz="3200" b="1" dirty="0" smtClean="0">
                <a:solidFill>
                  <a:schemeClr val="accent2"/>
                </a:solidFill>
              </a:rPr>
              <a:t>Example – Market for beef after BSE crisis</a:t>
            </a:r>
            <a:r>
              <a:rPr lang="en-GB" alt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alt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Step 1 – draw a basic D&amp;S diagram</a:t>
            </a:r>
            <a:r>
              <a:rPr lang="en-GB" alt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alt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altLang="en-US" sz="2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altLang="en-US" sz="2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GB" altLang="en-US" sz="2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46831" y="4047331"/>
            <a:ext cx="3810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57375" y="5951538"/>
            <a:ext cx="495300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1285875" y="2214563"/>
            <a:ext cx="4714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P</a:t>
            </a:r>
          </a:p>
        </p:txBody>
      </p:sp>
      <p:sp>
        <p:nvSpPr>
          <p:cNvPr id="3078" name="TextBox 6"/>
          <p:cNvSpPr txBox="1">
            <a:spLocks noChangeArrowheads="1"/>
          </p:cNvSpPr>
          <p:nvPr/>
        </p:nvSpPr>
        <p:spPr bwMode="auto">
          <a:xfrm>
            <a:off x="5429250" y="5929313"/>
            <a:ext cx="584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Q</a:t>
            </a:r>
          </a:p>
        </p:txBody>
      </p:sp>
      <p:sp>
        <p:nvSpPr>
          <p:cNvPr id="3079" name="TextBox 7"/>
          <p:cNvSpPr txBox="1">
            <a:spLocks noChangeArrowheads="1"/>
          </p:cNvSpPr>
          <p:nvPr/>
        </p:nvSpPr>
        <p:spPr bwMode="auto">
          <a:xfrm>
            <a:off x="1552575" y="5951538"/>
            <a:ext cx="31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0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314575" y="2446338"/>
            <a:ext cx="3962400" cy="297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14575" y="2446338"/>
            <a:ext cx="3886200" cy="297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2062162" y="2187575"/>
            <a:ext cx="3273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D</a:t>
            </a:r>
            <a:endParaRPr lang="en-GB" altLang="en-US" sz="1800" dirty="0"/>
          </a:p>
        </p:txBody>
      </p:sp>
      <p:sp>
        <p:nvSpPr>
          <p:cNvPr id="3083" name="TextBox 11"/>
          <p:cNvSpPr txBox="1">
            <a:spLocks noChangeArrowheads="1"/>
          </p:cNvSpPr>
          <p:nvPr/>
        </p:nvSpPr>
        <p:spPr bwMode="auto">
          <a:xfrm>
            <a:off x="6353175" y="5341938"/>
            <a:ext cx="3524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084" name="TextBox 12"/>
          <p:cNvSpPr txBox="1">
            <a:spLocks noChangeArrowheads="1"/>
          </p:cNvSpPr>
          <p:nvPr/>
        </p:nvSpPr>
        <p:spPr bwMode="auto">
          <a:xfrm>
            <a:off x="6200775" y="2065338"/>
            <a:ext cx="339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</a:t>
            </a:r>
          </a:p>
        </p:txBody>
      </p:sp>
      <p:sp>
        <p:nvSpPr>
          <p:cNvPr id="3085" name="TextBox 13"/>
          <p:cNvSpPr txBox="1">
            <a:spLocks noChangeArrowheads="1"/>
          </p:cNvSpPr>
          <p:nvPr/>
        </p:nvSpPr>
        <p:spPr bwMode="auto">
          <a:xfrm>
            <a:off x="2009775" y="5418138"/>
            <a:ext cx="339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1857375" y="3894138"/>
            <a:ext cx="2362200" cy="158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7" name="TextBox 15"/>
          <p:cNvSpPr txBox="1">
            <a:spLocks noChangeArrowheads="1"/>
          </p:cNvSpPr>
          <p:nvPr/>
        </p:nvSpPr>
        <p:spPr bwMode="auto">
          <a:xfrm>
            <a:off x="1400175" y="3741738"/>
            <a:ext cx="468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P1</a:t>
            </a:r>
          </a:p>
        </p:txBody>
      </p:sp>
      <p:sp>
        <p:nvSpPr>
          <p:cNvPr id="3088" name="TextBox 16"/>
          <p:cNvSpPr txBox="1">
            <a:spLocks noChangeArrowheads="1"/>
          </p:cNvSpPr>
          <p:nvPr/>
        </p:nvSpPr>
        <p:spPr bwMode="auto">
          <a:xfrm>
            <a:off x="3990975" y="5951538"/>
            <a:ext cx="493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Q1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3305969" y="4885531"/>
            <a:ext cx="1981200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112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Step 2 </a:t>
            </a:r>
            <a:r>
              <a:rPr lang="en-GB" altLang="en-US" sz="3200" dirty="0" smtClean="0">
                <a:solidFill>
                  <a:schemeClr val="accent1">
                    <a:lumMod val="75000"/>
                  </a:schemeClr>
                </a:solidFill>
              </a:rPr>
              <a:t>– decide which curves are affected and add to diagram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46831" y="4217194"/>
            <a:ext cx="3810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57375" y="6121400"/>
            <a:ext cx="4953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1309688" y="2292350"/>
            <a:ext cx="5191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P</a:t>
            </a:r>
          </a:p>
        </p:txBody>
      </p:sp>
      <p:sp>
        <p:nvSpPr>
          <p:cNvPr id="4102" name="TextBox 6"/>
          <p:cNvSpPr txBox="1">
            <a:spLocks noChangeArrowheads="1"/>
          </p:cNvSpPr>
          <p:nvPr/>
        </p:nvSpPr>
        <p:spPr bwMode="auto">
          <a:xfrm>
            <a:off x="6096000" y="6149975"/>
            <a:ext cx="584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Q</a:t>
            </a:r>
          </a:p>
        </p:txBody>
      </p:sp>
      <p:sp>
        <p:nvSpPr>
          <p:cNvPr id="4103" name="TextBox 7"/>
          <p:cNvSpPr txBox="1">
            <a:spLocks noChangeArrowheads="1"/>
          </p:cNvSpPr>
          <p:nvPr/>
        </p:nvSpPr>
        <p:spPr bwMode="auto">
          <a:xfrm>
            <a:off x="1552575" y="6121400"/>
            <a:ext cx="31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0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314575" y="2616200"/>
            <a:ext cx="3962400" cy="297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14575" y="2616200"/>
            <a:ext cx="3886200" cy="297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6" name="TextBox 10"/>
          <p:cNvSpPr txBox="1">
            <a:spLocks noChangeArrowheads="1"/>
          </p:cNvSpPr>
          <p:nvPr/>
        </p:nvSpPr>
        <p:spPr bwMode="auto">
          <a:xfrm>
            <a:off x="2009775" y="2311400"/>
            <a:ext cx="4443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D1</a:t>
            </a:r>
            <a:endParaRPr lang="en-GB" altLang="en-US" sz="1800" dirty="0"/>
          </a:p>
        </p:txBody>
      </p:sp>
      <p:sp>
        <p:nvSpPr>
          <p:cNvPr id="4107" name="TextBox 11"/>
          <p:cNvSpPr txBox="1">
            <a:spLocks noChangeArrowheads="1"/>
          </p:cNvSpPr>
          <p:nvPr/>
        </p:nvSpPr>
        <p:spPr bwMode="auto">
          <a:xfrm>
            <a:off x="6353175" y="5511800"/>
            <a:ext cx="352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4108" name="TextBox 12"/>
          <p:cNvSpPr txBox="1">
            <a:spLocks noChangeArrowheads="1"/>
          </p:cNvSpPr>
          <p:nvPr/>
        </p:nvSpPr>
        <p:spPr bwMode="auto">
          <a:xfrm>
            <a:off x="6200775" y="2235200"/>
            <a:ext cx="407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S1</a:t>
            </a:r>
            <a:endParaRPr lang="en-GB" altLang="en-US" sz="1800" dirty="0"/>
          </a:p>
        </p:txBody>
      </p:sp>
      <p:sp>
        <p:nvSpPr>
          <p:cNvPr id="4109" name="TextBox 13"/>
          <p:cNvSpPr txBox="1">
            <a:spLocks noChangeArrowheads="1"/>
          </p:cNvSpPr>
          <p:nvPr/>
        </p:nvSpPr>
        <p:spPr bwMode="auto">
          <a:xfrm>
            <a:off x="2009775" y="5588000"/>
            <a:ext cx="339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1857375" y="4064000"/>
            <a:ext cx="2362200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1" name="TextBox 15"/>
          <p:cNvSpPr txBox="1">
            <a:spLocks noChangeArrowheads="1"/>
          </p:cNvSpPr>
          <p:nvPr/>
        </p:nvSpPr>
        <p:spPr bwMode="auto">
          <a:xfrm>
            <a:off x="1400175" y="3911600"/>
            <a:ext cx="468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/>
              <a:t>P1</a:t>
            </a:r>
          </a:p>
        </p:txBody>
      </p:sp>
      <p:sp>
        <p:nvSpPr>
          <p:cNvPr id="4112" name="TextBox 16"/>
          <p:cNvSpPr txBox="1">
            <a:spLocks noChangeArrowheads="1"/>
          </p:cNvSpPr>
          <p:nvPr/>
        </p:nvSpPr>
        <p:spPr bwMode="auto">
          <a:xfrm>
            <a:off x="3990975" y="6121400"/>
            <a:ext cx="493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Q1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3305969" y="5055394"/>
            <a:ext cx="1981200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14563" y="3357563"/>
            <a:ext cx="3500437" cy="25717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5" name="TextBox 22"/>
          <p:cNvSpPr txBox="1">
            <a:spLocks noChangeArrowheads="1"/>
          </p:cNvSpPr>
          <p:nvPr/>
        </p:nvSpPr>
        <p:spPr bwMode="auto">
          <a:xfrm>
            <a:off x="1928813" y="3000375"/>
            <a:ext cx="857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solidFill>
                  <a:srgbClr val="FF0000"/>
                </a:solidFill>
              </a:rPr>
              <a:t>D2</a:t>
            </a:r>
            <a:endParaRPr lang="en-GB" altLang="en-US" sz="1800" dirty="0">
              <a:solidFill>
                <a:srgbClr val="FF0000"/>
              </a:solidFill>
            </a:endParaRPr>
          </a:p>
        </p:txBody>
      </p:sp>
      <p:sp>
        <p:nvSpPr>
          <p:cNvPr id="4116" name="TextBox 23"/>
          <p:cNvSpPr txBox="1">
            <a:spLocks noChangeArrowheads="1"/>
          </p:cNvSpPr>
          <p:nvPr/>
        </p:nvSpPr>
        <p:spPr bwMode="auto">
          <a:xfrm>
            <a:off x="5715000" y="5715000"/>
            <a:ext cx="500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solidFill>
                  <a:srgbClr val="FF0000"/>
                </a:solidFill>
              </a:rPr>
              <a:t>D2</a:t>
            </a:r>
            <a:endParaRPr lang="en-GB" altLang="en-US" sz="1800" dirty="0">
              <a:solidFill>
                <a:srgbClr val="FF0000"/>
              </a:solidFill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3203247" y="1877132"/>
            <a:ext cx="2032655" cy="7556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smtClean="0"/>
              <a:t>Remember  LEFT is LESS</a:t>
            </a:r>
            <a:endParaRPr lang="en-GB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1417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357188" y="1785938"/>
            <a:ext cx="6879108" cy="4525962"/>
          </a:xfrm>
        </p:spPr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accent1">
                    <a:lumMod val="75000"/>
                  </a:schemeClr>
                </a:solidFill>
              </a:rPr>
              <a:t>Step 3 </a:t>
            </a:r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– show new equilibrium price and quantity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46831" y="4217194"/>
            <a:ext cx="3810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57375" y="6121400"/>
            <a:ext cx="4953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TextBox 6"/>
          <p:cNvSpPr txBox="1">
            <a:spLocks noChangeArrowheads="1"/>
          </p:cNvSpPr>
          <p:nvPr/>
        </p:nvSpPr>
        <p:spPr bwMode="auto">
          <a:xfrm>
            <a:off x="1309688" y="2292350"/>
            <a:ext cx="5191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P</a:t>
            </a:r>
          </a:p>
        </p:txBody>
      </p:sp>
      <p:sp>
        <p:nvSpPr>
          <p:cNvPr id="5127" name="TextBox 7"/>
          <p:cNvSpPr txBox="1">
            <a:spLocks noChangeArrowheads="1"/>
          </p:cNvSpPr>
          <p:nvPr/>
        </p:nvSpPr>
        <p:spPr bwMode="auto">
          <a:xfrm>
            <a:off x="6096000" y="6149975"/>
            <a:ext cx="584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Q</a:t>
            </a:r>
          </a:p>
        </p:txBody>
      </p:sp>
      <p:sp>
        <p:nvSpPr>
          <p:cNvPr id="5128" name="TextBox 8"/>
          <p:cNvSpPr txBox="1">
            <a:spLocks noChangeArrowheads="1"/>
          </p:cNvSpPr>
          <p:nvPr/>
        </p:nvSpPr>
        <p:spPr bwMode="auto">
          <a:xfrm>
            <a:off x="1552575" y="6121400"/>
            <a:ext cx="31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0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314575" y="2616200"/>
            <a:ext cx="3962400" cy="297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14575" y="2616200"/>
            <a:ext cx="3886200" cy="297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1" name="TextBox 11"/>
          <p:cNvSpPr txBox="1">
            <a:spLocks noChangeArrowheads="1"/>
          </p:cNvSpPr>
          <p:nvPr/>
        </p:nvSpPr>
        <p:spPr bwMode="auto">
          <a:xfrm>
            <a:off x="2009775" y="2311400"/>
            <a:ext cx="4443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D1</a:t>
            </a:r>
            <a:endParaRPr lang="en-GB" altLang="en-US" sz="1800" dirty="0"/>
          </a:p>
        </p:txBody>
      </p:sp>
      <p:sp>
        <p:nvSpPr>
          <p:cNvPr id="5132" name="TextBox 12"/>
          <p:cNvSpPr txBox="1">
            <a:spLocks noChangeArrowheads="1"/>
          </p:cNvSpPr>
          <p:nvPr/>
        </p:nvSpPr>
        <p:spPr bwMode="auto">
          <a:xfrm>
            <a:off x="6353175" y="5511800"/>
            <a:ext cx="352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5133" name="TextBox 13"/>
          <p:cNvSpPr txBox="1">
            <a:spLocks noChangeArrowheads="1"/>
          </p:cNvSpPr>
          <p:nvPr/>
        </p:nvSpPr>
        <p:spPr bwMode="auto">
          <a:xfrm>
            <a:off x="6200775" y="2235200"/>
            <a:ext cx="407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/>
              <a:t>S1</a:t>
            </a:r>
            <a:endParaRPr lang="en-GB" altLang="en-US" sz="1800" dirty="0"/>
          </a:p>
        </p:txBody>
      </p:sp>
      <p:sp>
        <p:nvSpPr>
          <p:cNvPr id="5134" name="TextBox 14"/>
          <p:cNvSpPr txBox="1">
            <a:spLocks noChangeArrowheads="1"/>
          </p:cNvSpPr>
          <p:nvPr/>
        </p:nvSpPr>
        <p:spPr bwMode="auto">
          <a:xfrm>
            <a:off x="2009775" y="5588000"/>
            <a:ext cx="339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1857375" y="4064000"/>
            <a:ext cx="23622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6" name="TextBox 16"/>
          <p:cNvSpPr txBox="1">
            <a:spLocks noChangeArrowheads="1"/>
          </p:cNvSpPr>
          <p:nvPr/>
        </p:nvSpPr>
        <p:spPr bwMode="auto">
          <a:xfrm>
            <a:off x="1400175" y="3911600"/>
            <a:ext cx="468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P1</a:t>
            </a:r>
          </a:p>
        </p:txBody>
      </p:sp>
      <p:sp>
        <p:nvSpPr>
          <p:cNvPr id="5137" name="TextBox 17"/>
          <p:cNvSpPr txBox="1">
            <a:spLocks noChangeArrowheads="1"/>
          </p:cNvSpPr>
          <p:nvPr/>
        </p:nvSpPr>
        <p:spPr bwMode="auto">
          <a:xfrm>
            <a:off x="3990975" y="6121400"/>
            <a:ext cx="493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Q1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3305969" y="5055394"/>
            <a:ext cx="1981200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14563" y="3357563"/>
            <a:ext cx="3500437" cy="25717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0" name="TextBox 20"/>
          <p:cNvSpPr txBox="1">
            <a:spLocks noChangeArrowheads="1"/>
          </p:cNvSpPr>
          <p:nvPr/>
        </p:nvSpPr>
        <p:spPr bwMode="auto">
          <a:xfrm>
            <a:off x="1928813" y="3000375"/>
            <a:ext cx="857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solidFill>
                  <a:srgbClr val="FF0000"/>
                </a:solidFill>
              </a:rPr>
              <a:t>D2</a:t>
            </a:r>
            <a:endParaRPr lang="en-GB" altLang="en-US" sz="1800" dirty="0">
              <a:solidFill>
                <a:srgbClr val="FF0000"/>
              </a:solidFill>
            </a:endParaRPr>
          </a:p>
        </p:txBody>
      </p:sp>
      <p:sp>
        <p:nvSpPr>
          <p:cNvPr id="5141" name="TextBox 21"/>
          <p:cNvSpPr txBox="1">
            <a:spLocks noChangeArrowheads="1"/>
          </p:cNvSpPr>
          <p:nvPr/>
        </p:nvSpPr>
        <p:spPr bwMode="auto">
          <a:xfrm>
            <a:off x="5715000" y="5715000"/>
            <a:ext cx="500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solidFill>
                  <a:srgbClr val="FF0000"/>
                </a:solidFill>
              </a:rPr>
              <a:t>D2</a:t>
            </a:r>
            <a:endParaRPr lang="en-GB" altLang="en-US" sz="1800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10800000">
            <a:off x="1857375" y="4500563"/>
            <a:ext cx="1857375" cy="1587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928144" y="5287169"/>
            <a:ext cx="1571625" cy="1587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4" name="TextBox 26"/>
          <p:cNvSpPr txBox="1">
            <a:spLocks noChangeArrowheads="1"/>
          </p:cNvSpPr>
          <p:nvPr/>
        </p:nvSpPr>
        <p:spPr bwMode="auto">
          <a:xfrm>
            <a:off x="1428750" y="435768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P2</a:t>
            </a:r>
          </a:p>
        </p:txBody>
      </p:sp>
      <p:sp>
        <p:nvSpPr>
          <p:cNvPr id="5145" name="TextBox 27"/>
          <p:cNvSpPr txBox="1">
            <a:spLocks noChangeArrowheads="1"/>
          </p:cNvSpPr>
          <p:nvPr/>
        </p:nvSpPr>
        <p:spPr bwMode="auto">
          <a:xfrm>
            <a:off x="3500438" y="6143625"/>
            <a:ext cx="469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Q2</a:t>
            </a:r>
          </a:p>
        </p:txBody>
      </p:sp>
    </p:spTree>
    <p:extLst>
      <p:ext uri="{BB962C8B-B14F-4D97-AF65-F5344CB8AC3E}">
        <p14:creationId xmlns:p14="http://schemas.microsoft.com/office/powerpoint/2010/main" val="317097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3200" dirty="0" smtClean="0"/>
              <a:t/>
            </a:r>
            <a:br>
              <a:rPr lang="en-GB" altLang="en-US" sz="3200" dirty="0" smtClean="0"/>
            </a:br>
            <a:r>
              <a:rPr lang="en-GB" altLang="en-US" sz="3200" b="1" dirty="0" smtClean="0"/>
              <a:t>Step 4 – provide a written explanation</a:t>
            </a:r>
            <a:r>
              <a:rPr lang="en-GB" altLang="en-US" sz="3200" dirty="0" smtClean="0"/>
              <a:t/>
            </a:r>
            <a:br>
              <a:rPr lang="en-GB" altLang="en-US" sz="3200" dirty="0" smtClean="0"/>
            </a:br>
            <a:endParaRPr lang="en-GB" altLang="en-US" sz="3200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00063" y="1500188"/>
            <a:ext cx="8186737" cy="4737124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400" dirty="0" smtClean="0"/>
              <a:t>Consumers are worried about the health risks in eating beef and may switch to other meats such as pork or lamb </a:t>
            </a:r>
            <a:r>
              <a:rPr lang="en-GB" altLang="en-US" sz="2400" b="1" dirty="0" smtClean="0">
                <a:solidFill>
                  <a:schemeClr val="accent1">
                    <a:lumMod val="75000"/>
                  </a:schemeClr>
                </a:solidFill>
              </a:rPr>
              <a:t>(substitutes)</a:t>
            </a:r>
          </a:p>
          <a:p>
            <a:pPr marL="0" indent="0" eaLnBrk="1" hangingPunct="1">
              <a:buNone/>
            </a:pPr>
            <a:endParaRPr lang="en-GB" altLang="en-US" sz="2400" dirty="0" smtClean="0"/>
          </a:p>
          <a:p>
            <a:pPr eaLnBrk="1" hangingPunct="1"/>
            <a:r>
              <a:rPr lang="en-GB" altLang="en-US" sz="2400" dirty="0" smtClean="0"/>
              <a:t>There has been a change in tastes and less is now demanded by consumers at each and every price</a:t>
            </a:r>
            <a:endParaRPr lang="en-GB" altLang="en-US" sz="2400" dirty="0"/>
          </a:p>
          <a:p>
            <a:pPr eaLnBrk="1" hangingPunct="1"/>
            <a:endParaRPr lang="en-GB" altLang="en-US" sz="2400" dirty="0" smtClean="0"/>
          </a:p>
          <a:p>
            <a:pPr eaLnBrk="1" hangingPunct="1"/>
            <a:r>
              <a:rPr lang="en-GB" altLang="en-US" sz="2400" dirty="0" smtClean="0"/>
              <a:t>The demand curve shifts to the left creating a new equilibrium. Price falls from P1 to P2 and quantity falls from Q1 to Q2</a:t>
            </a:r>
          </a:p>
        </p:txBody>
      </p:sp>
    </p:spTree>
    <p:extLst>
      <p:ext uri="{BB962C8B-B14F-4D97-AF65-F5344CB8AC3E}">
        <p14:creationId xmlns:p14="http://schemas.microsoft.com/office/powerpoint/2010/main" val="330086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ABB8C1-9D54-4F23-A76D-473EB28FE1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1C8208-865C-489A-AD26-9D6C83241BEE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sharepoint/v3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EB0B51D-4D16-48B6-940A-C90AF2B33C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1101</Words>
  <Application>Microsoft Office PowerPoint</Application>
  <PresentationFormat>On-screen Show (4:3)</PresentationFormat>
  <Paragraphs>207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Learning Objectives</vt:lpstr>
      <vt:lpstr>Market Equilibrium – what if it changes?</vt:lpstr>
      <vt:lpstr>Factors that cause the demand and supply curves to shift</vt:lpstr>
      <vt:lpstr>How to change the Demand Curve</vt:lpstr>
      <vt:lpstr>Example – Market for beef after BSE crisis Step 1 – draw a basic D&amp;S diagram  </vt:lpstr>
      <vt:lpstr>Step 2 – decide which curves are affected and add to diagram</vt:lpstr>
      <vt:lpstr>PowerPoint Presentation</vt:lpstr>
      <vt:lpstr> Step 4 – provide a written explanation </vt:lpstr>
      <vt:lpstr>How to change the Supply Curve</vt:lpstr>
      <vt:lpstr>Market for bread following an increase in the price of flour</vt:lpstr>
      <vt:lpstr>Market for bread following an increase in the price of flour </vt:lpstr>
      <vt:lpstr>Demand and Supply Diagrams</vt:lpstr>
      <vt:lpstr>Now try these</vt:lpstr>
      <vt:lpstr>Market for Daz washing powder following an increase in the price of Ariel washing powder  </vt:lpstr>
      <vt:lpstr>Market for Daz washing powder following an increase in the price of Ariel washing powder</vt:lpstr>
      <vt:lpstr>Market for foreign holidays following an increase in income tax  </vt:lpstr>
      <vt:lpstr>Market for foreign holidays following an increase in income tax </vt:lpstr>
      <vt:lpstr>Market for apples following a fine autumn and a bumper harvest</vt:lpstr>
      <vt:lpstr>Market for apples following a fine autumn and a bumper harvest</vt:lpstr>
      <vt:lpstr>TASK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and Supply</dc:title>
  <dc:creator>Morag Portwine</dc:creator>
  <cp:lastModifiedBy>Ailsa W Waters</cp:lastModifiedBy>
  <cp:revision>38</cp:revision>
  <cp:lastPrinted>2019-09-05T12:22:11Z</cp:lastPrinted>
  <dcterms:created xsi:type="dcterms:W3CDTF">2011-10-05T10:57:13Z</dcterms:created>
  <dcterms:modified xsi:type="dcterms:W3CDTF">2019-09-05T12:22:13Z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