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7"/>
  </p:notesMasterIdLst>
  <p:handoutMasterIdLst>
    <p:handoutMasterId r:id="rId18"/>
  </p:handoutMasterIdLst>
  <p:sldIdLst>
    <p:sldId id="282" r:id="rId5"/>
    <p:sldId id="259" r:id="rId6"/>
    <p:sldId id="257" r:id="rId7"/>
    <p:sldId id="274" r:id="rId8"/>
    <p:sldId id="269" r:id="rId9"/>
    <p:sldId id="260" r:id="rId10"/>
    <p:sldId id="279" r:id="rId11"/>
    <p:sldId id="280" r:id="rId12"/>
    <p:sldId id="281" r:id="rId13"/>
    <p:sldId id="262" r:id="rId14"/>
    <p:sldId id="276" r:id="rId15"/>
    <p:sldId id="275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4675" autoAdjust="0"/>
  </p:normalViewPr>
  <p:slideViewPr>
    <p:cSldViewPr>
      <p:cViewPr varScale="1">
        <p:scale>
          <a:sx n="80" d="100"/>
          <a:sy n="80" d="100"/>
        </p:scale>
        <p:origin x="9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905BB-104A-4BDE-91FF-5AD348AB69A2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33928-D765-4010-9603-979789FBF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201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AD676-761A-41D0-AB4E-CB9A0A0FB59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37346-391D-4825-A601-440DD5ED1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23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Habit =</a:t>
            </a:r>
            <a:r>
              <a:rPr lang="en-GB" baseline="0" dirty="0" smtClean="0"/>
              <a:t> inelastic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B4066-31FF-4A9F-9FD8-0BD17583A09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349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396494-AFE6-477C-A3D7-FBD6EE448C77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C5887-74EC-4106-BFBB-1B188B5F33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04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3915EB-EBD8-457F-8786-85B57B8ED6E4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0597A-0FEF-4B77-8318-4141BD0668C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60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B05A7-4610-4BA7-940F-6955023A417F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2EE93-08EB-46F1-9DE4-0187630465A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50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75BF0E-8407-44E1-91EC-84C965FA4BC7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06F9A3-AC55-463C-BA57-29B81A51B7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50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9C463F-30F9-4CEA-A507-B411E9FDB4C9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95B9B-66F4-4157-B4B4-DEFB0C34118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31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B1B59-8651-4651-BFCB-72E20AD965DA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C825A-FC80-452F-8F3C-5A2A73D59B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A686C2-38A7-4D52-8B04-5019B4EF5535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DC4DC-6819-4E9F-ACE4-8D1E47C46B5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6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55146C-F050-41E1-A4ED-8432FCB19F2C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29CB3-16A0-4677-9AF8-4A1918C7F60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68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F37B0-1D77-46AE-976B-90D612D6A43A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18B927-4A06-47C2-A9C2-FE5DD5FE3AF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63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8DC32E-AFB8-4146-97F6-D3809172BF15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B555-FAA5-4554-A96C-F364C235806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75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1E7C6-30C4-43DA-9252-23F459B4CA4F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B58B1-9E56-40C5-8017-05FB7DCA6E4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79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DF8718F-8F4B-4DC4-AB50-07EACE2DCC82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480E0B-7675-4075-B952-96111BBD2E1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45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uact=8&amp;ved=0CAcQjRxqFQoTCN6-gOT30MgCFQS4FAodXscJsg&amp;url=http://marcocardinale.blogspot.com/2011/11/got-milk.html&amp;bvm=bv.105454873,d.d24&amp;psig=AFQjCNEd2H3TdTMvNJi6rK54MQYpcr7K7A&amp;ust=1445426577839779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uact=8&amp;ved=0CAcQjRxqFQoTCN6-gOT30MgCFQS4FAodXscJsg&amp;url=http://marcocardinale.blogspot.com/2011/11/got-milk.html&amp;bvm=bv.105454873,d.d24&amp;psig=AFQjCNEd2H3TdTMvNJi6rK54MQYpcr7K7A&amp;ust=1445426577839779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87624" y="1916832"/>
            <a:ext cx="6858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900" b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Markets </a:t>
            </a:r>
            <a:r>
              <a:rPr lang="en-GB" sz="4900" b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(4) </a:t>
            </a:r>
            <a:r>
              <a:rPr lang="en-GB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GB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en-GB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GB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en-GB" sz="4100" b="1" dirty="0"/>
              <a:t>Price elasticity, income elasticity and types of </a:t>
            </a:r>
            <a:r>
              <a:rPr lang="en-GB" sz="4100" b="1" dirty="0" smtClean="0"/>
              <a:t>goods</a:t>
            </a:r>
          </a:p>
          <a:p>
            <a:endParaRPr lang="en-GB" sz="4100" b="1" dirty="0"/>
          </a:p>
          <a:p>
            <a:r>
              <a:rPr lang="en-GB" sz="4100" dirty="0" smtClean="0">
                <a:solidFill>
                  <a:schemeClr val="accent2"/>
                </a:solidFill>
              </a:rPr>
              <a:t>Demand and supply 3</a:t>
            </a:r>
            <a:endParaRPr lang="en-GB" sz="41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0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Conclusion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377572" cy="4833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/>
              <a:t>Price </a:t>
            </a:r>
            <a:r>
              <a:rPr lang="en-GB" sz="2400" b="1" dirty="0"/>
              <a:t>elastic/Price sensitive:  </a:t>
            </a:r>
            <a:r>
              <a:rPr lang="en-GB" sz="2400" b="1" dirty="0">
                <a:solidFill>
                  <a:schemeClr val="tx2"/>
                </a:solidFill>
              </a:rPr>
              <a:t>a change in price will cause a more than proportional change  in the quantity </a:t>
            </a:r>
            <a:r>
              <a:rPr lang="en-GB" sz="2400" b="1" dirty="0" smtClean="0">
                <a:solidFill>
                  <a:schemeClr val="tx2"/>
                </a:solidFill>
              </a:rPr>
              <a:t>demanded</a:t>
            </a:r>
          </a:p>
          <a:p>
            <a:pPr lvl="1" indent="-342900"/>
            <a:r>
              <a:rPr lang="en-GB" sz="2400" dirty="0" smtClean="0"/>
              <a:t>Price </a:t>
            </a:r>
            <a:r>
              <a:rPr lang="en-GB" sz="2400" dirty="0"/>
              <a:t>goes up – demand falls dramatically</a:t>
            </a:r>
          </a:p>
          <a:p>
            <a:pPr lvl="1" indent="-342900"/>
            <a:r>
              <a:rPr lang="en-GB" sz="2400" dirty="0"/>
              <a:t>Price goes down – demand increases dramatically</a:t>
            </a:r>
          </a:p>
          <a:p>
            <a:pPr lvl="1" indent="-342900"/>
            <a:r>
              <a:rPr lang="en-GB" sz="2400" dirty="0"/>
              <a:t>Likely in markets where there is lots of </a:t>
            </a:r>
            <a:r>
              <a:rPr lang="en-GB" sz="2400" dirty="0" smtClean="0"/>
              <a:t>substitutes/competition</a:t>
            </a:r>
            <a:endParaRPr lang="en-GB" sz="2400" dirty="0"/>
          </a:p>
          <a:p>
            <a:pPr marL="297180" lvl="1" indent="0">
              <a:buNone/>
            </a:pPr>
            <a:endParaRPr lang="en-GB" sz="2400" dirty="0"/>
          </a:p>
          <a:p>
            <a:pPr marL="0" lvl="1" indent="0">
              <a:buNone/>
            </a:pPr>
            <a:r>
              <a:rPr lang="en-GB" sz="2400" b="1" dirty="0"/>
              <a:t>Price inelastic/Price insensitive: </a:t>
            </a:r>
            <a:r>
              <a:rPr lang="en-GB" sz="2400" b="1" dirty="0">
                <a:solidFill>
                  <a:schemeClr val="tx2"/>
                </a:solidFill>
              </a:rPr>
              <a:t>a change in price causes a less than proportional change in the quantity </a:t>
            </a:r>
            <a:r>
              <a:rPr lang="en-GB" sz="2400" b="1" dirty="0" smtClean="0">
                <a:solidFill>
                  <a:schemeClr val="tx2"/>
                </a:solidFill>
              </a:rPr>
              <a:t>demanded</a:t>
            </a:r>
          </a:p>
          <a:p>
            <a:pPr marL="617220" lvl="2" indent="-342900"/>
            <a:r>
              <a:rPr lang="en-GB" sz="2400" dirty="0" smtClean="0"/>
              <a:t>Price </a:t>
            </a:r>
            <a:r>
              <a:rPr lang="en-GB" sz="2400" dirty="0"/>
              <a:t>goes up – demand falls just a little</a:t>
            </a:r>
          </a:p>
          <a:p>
            <a:pPr marL="617220" lvl="2" indent="-342900"/>
            <a:r>
              <a:rPr lang="en-GB" sz="2400" dirty="0"/>
              <a:t>Price goes down – demand increases just a little</a:t>
            </a:r>
          </a:p>
          <a:p>
            <a:pPr marL="617220" lvl="2" indent="-342900"/>
            <a:r>
              <a:rPr lang="en-GB" sz="2400" dirty="0"/>
              <a:t>Likely in markets where there are few substitutes</a:t>
            </a:r>
          </a:p>
          <a:p>
            <a:pPr marL="617220" lvl="2" indent="-342900"/>
            <a:r>
              <a:rPr lang="en-GB" sz="2400" dirty="0"/>
              <a:t>Goods are necessities or addictive</a:t>
            </a:r>
          </a:p>
        </p:txBody>
      </p:sp>
    </p:spTree>
    <p:extLst>
      <p:ext uri="{BB962C8B-B14F-4D97-AF65-F5344CB8AC3E}">
        <p14:creationId xmlns:p14="http://schemas.microsoft.com/office/powerpoint/2010/main" val="325857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Elasticity on a graph</a:t>
            </a:r>
            <a:endParaRPr lang="en-GB" sz="3600" b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77589"/>
            <a:ext cx="7848872" cy="4502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Practice tasks 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</a:rPr>
              <a:t>(use text and diagrams)</a:t>
            </a:r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643" y="2060848"/>
            <a:ext cx="8442829" cy="35970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Explain </a:t>
            </a:r>
            <a:r>
              <a:rPr lang="en-GB" sz="2400" dirty="0"/>
              <a:t>the factors that are likely to determine the demand for petrol </a:t>
            </a: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Explain </a:t>
            </a:r>
            <a:r>
              <a:rPr lang="en-GB" sz="2400" dirty="0"/>
              <a:t>the factors that determine the demand for </a:t>
            </a:r>
            <a:r>
              <a:rPr lang="en-GB" sz="2400" dirty="0" smtClean="0"/>
              <a:t>housing 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Explain the </a:t>
            </a:r>
            <a:r>
              <a:rPr lang="en-GB" sz="2400" dirty="0"/>
              <a:t>effect of the living wage on </a:t>
            </a:r>
            <a:r>
              <a:rPr lang="en-GB" sz="2400" dirty="0" smtClean="0"/>
              <a:t>employment 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7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Income elasticity of demand (YED)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</a:rPr>
              <a:t>measures </a:t>
            </a:r>
            <a:r>
              <a:rPr lang="en-US" sz="3200" dirty="0">
                <a:solidFill>
                  <a:schemeClr val="tx2"/>
                </a:solidFill>
              </a:rPr>
              <a:t>the responsiveness of demand to a change in </a:t>
            </a:r>
            <a:r>
              <a:rPr lang="en-US" sz="3200" dirty="0" smtClean="0">
                <a:solidFill>
                  <a:schemeClr val="tx2"/>
                </a:solidFill>
              </a:rPr>
              <a:t>income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b="1" dirty="0" smtClean="0"/>
              <a:t>Price elasticity of demand (PED)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</a:rPr>
              <a:t>measures </a:t>
            </a:r>
            <a:r>
              <a:rPr lang="en-US" sz="3200" dirty="0">
                <a:solidFill>
                  <a:schemeClr val="tx2"/>
                </a:solidFill>
              </a:rPr>
              <a:t>the responsiveness of demand to a change in price</a:t>
            </a:r>
            <a:endParaRPr lang="en-GB" sz="3200" dirty="0">
              <a:solidFill>
                <a:schemeClr val="tx2"/>
              </a:solidFill>
            </a:endParaRP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30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132856"/>
            <a:ext cx="6192688" cy="2448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Price inelastic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change in price causes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little or no change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demand</a:t>
            </a:r>
            <a:endParaRPr lang="en-US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US" sz="2800" b="1" dirty="0"/>
              <a:t>Price elastic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change in price causes a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bigger change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demand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4972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The importance of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elasticity of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demand? 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63688"/>
            <a:ext cx="8229600" cy="4389120"/>
          </a:xfrm>
        </p:spPr>
        <p:txBody>
          <a:bodyPr>
            <a:normAutofit/>
          </a:bodyPr>
          <a:lstStyle/>
          <a:p>
            <a:pPr marL="68580" indent="0">
              <a:buNone/>
              <a:defRPr/>
            </a:pPr>
            <a:endParaRPr lang="en-GB" sz="2800" b="1" i="1" dirty="0">
              <a:solidFill>
                <a:srgbClr val="92D050"/>
              </a:solidFill>
            </a:endParaRPr>
          </a:p>
          <a:p>
            <a:pPr>
              <a:defRPr/>
            </a:pPr>
            <a:r>
              <a:rPr lang="en-GB" sz="2800" dirty="0" smtClean="0"/>
              <a:t>Helps </a:t>
            </a:r>
            <a:r>
              <a:rPr lang="en-GB" sz="2800" dirty="0"/>
              <a:t>business managers predict the impact of changes in </a:t>
            </a:r>
            <a:r>
              <a:rPr lang="en-GB" sz="2800" dirty="0" smtClean="0"/>
              <a:t>price/income </a:t>
            </a:r>
            <a:r>
              <a:rPr lang="en-GB" sz="2800" dirty="0"/>
              <a:t>on likely levels of demand</a:t>
            </a:r>
            <a:r>
              <a:rPr lang="en-GB" sz="2800" dirty="0" smtClean="0"/>
              <a:t>.</a:t>
            </a:r>
            <a:endParaRPr lang="en-GB" sz="2800" dirty="0"/>
          </a:p>
          <a:p>
            <a:pPr>
              <a:defRPr/>
            </a:pPr>
            <a:r>
              <a:rPr lang="en-GB" sz="2800" dirty="0"/>
              <a:t>Helps with decision making</a:t>
            </a:r>
          </a:p>
          <a:p>
            <a:pPr>
              <a:defRPr/>
            </a:pPr>
            <a:r>
              <a:rPr lang="en-GB" sz="2800" dirty="0"/>
              <a:t>Helps with the marketing of goods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21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57832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YED and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types of goods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7776864" cy="38141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400" dirty="0"/>
          </a:p>
          <a:p>
            <a:pPr>
              <a:lnSpc>
                <a:spcPct val="90000"/>
              </a:lnSpc>
              <a:buNone/>
              <a:defRPr/>
            </a:pPr>
            <a:r>
              <a:rPr lang="en-GB" sz="2400" b="1" dirty="0" smtClean="0"/>
              <a:t>Inferior Goods</a:t>
            </a:r>
            <a:endParaRPr lang="en-GB" sz="24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n-GB" sz="2400" dirty="0" smtClean="0"/>
              <a:t>	Those that you will lose interest in buying if your income increases</a:t>
            </a:r>
          </a:p>
          <a:p>
            <a:pPr>
              <a:lnSpc>
                <a:spcPct val="90000"/>
              </a:lnSpc>
              <a:buNone/>
              <a:defRPr/>
            </a:pPr>
            <a:endParaRPr lang="en-GB" sz="2400" dirty="0"/>
          </a:p>
          <a:p>
            <a:pPr>
              <a:lnSpc>
                <a:spcPct val="90000"/>
              </a:lnSpc>
              <a:buNone/>
              <a:defRPr/>
            </a:pPr>
            <a:r>
              <a:rPr lang="en-GB" sz="2400" b="1" dirty="0" smtClean="0"/>
              <a:t>Normal Goods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2400" dirty="0" smtClean="0"/>
              <a:t>	Those </a:t>
            </a:r>
            <a:r>
              <a:rPr lang="en-GB" sz="2400" dirty="0"/>
              <a:t>that demand remains relatively unchanged if your income increases</a:t>
            </a:r>
          </a:p>
          <a:p>
            <a:pPr>
              <a:lnSpc>
                <a:spcPct val="90000"/>
              </a:lnSpc>
              <a:buNone/>
              <a:defRPr/>
            </a:pPr>
            <a:endParaRPr lang="en-GB" sz="2400" dirty="0"/>
          </a:p>
          <a:p>
            <a:pPr>
              <a:lnSpc>
                <a:spcPct val="90000"/>
              </a:lnSpc>
              <a:buNone/>
              <a:defRPr/>
            </a:pPr>
            <a:r>
              <a:rPr lang="en-GB" sz="2400" b="1" dirty="0" smtClean="0"/>
              <a:t>Superior Goods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GB" sz="2400" dirty="0" smtClean="0"/>
              <a:t>	Those </a:t>
            </a:r>
            <a:r>
              <a:rPr lang="en-GB" sz="2400" dirty="0"/>
              <a:t>that demand increases if your income increases.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67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Other types of goods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28800"/>
            <a:ext cx="6624736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 smtClean="0"/>
          </a:p>
          <a:p>
            <a:pPr lvl="0"/>
            <a:r>
              <a:rPr lang="en-US" sz="2800" b="1" dirty="0" smtClean="0"/>
              <a:t>Complementary </a:t>
            </a:r>
            <a:r>
              <a:rPr lang="en-US" sz="2800" b="1" dirty="0"/>
              <a:t>Goods</a:t>
            </a:r>
            <a:r>
              <a:rPr lang="en-US" sz="2800" dirty="0"/>
              <a:t>. Goods which are used together, e.g. TV and DVD player. </a:t>
            </a:r>
          </a:p>
          <a:p>
            <a:pPr marL="0" lvl="0" indent="0">
              <a:buNone/>
            </a:pPr>
            <a:endParaRPr lang="en-GB" sz="3200" dirty="0"/>
          </a:p>
          <a:p>
            <a:pPr lvl="0"/>
            <a:r>
              <a:rPr lang="en-US" sz="2800" b="1" dirty="0"/>
              <a:t>Substitute Goods</a:t>
            </a:r>
            <a:r>
              <a:rPr lang="en-US" sz="2800" dirty="0"/>
              <a:t>. Goods which are alternatives, e.g. Pepsi and </a:t>
            </a:r>
            <a:r>
              <a:rPr lang="en-US" sz="2800" dirty="0" smtClean="0"/>
              <a:t>Coca-Cola</a:t>
            </a:r>
            <a:r>
              <a:rPr lang="en-US" sz="2800" dirty="0"/>
              <a:t>. </a:t>
            </a:r>
            <a:endParaRPr lang="en-GB" sz="3200" dirty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97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www.ocado.com/catalog/images-hires/61184011_H.jpg?identifier=9013568230949755036a389cb908cfb4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510186"/>
            <a:ext cx="2621620" cy="262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For the products below, do you think a rise in price will lead to a large or small change in demand? Why?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564904"/>
            <a:ext cx="1500758" cy="15007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509120"/>
            <a:ext cx="2309216" cy="151638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492896"/>
            <a:ext cx="2279475" cy="15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781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GB" dirty="0" smtClean="0"/>
              <a:t>Price Inelastic Goods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495376"/>
            <a:ext cx="1485900" cy="1295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464634"/>
            <a:ext cx="1500758" cy="15007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366" y="2204864"/>
            <a:ext cx="2857500" cy="1876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010" y="4628493"/>
            <a:ext cx="1909856" cy="133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7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en-GB" dirty="0" smtClean="0"/>
              <a:t>Price Elastic Goods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140777"/>
            <a:ext cx="2353444" cy="1718014"/>
          </a:xfrm>
          <a:prstGeom prst="rect">
            <a:avLst/>
          </a:prstGeom>
        </p:spPr>
      </p:pic>
      <p:pic>
        <p:nvPicPr>
          <p:cNvPr id="1028" name="Picture 4" descr="http://www.ocado.com/catalog/images-hires/61184011_H.jpg?identifier=9013568230949755036a389cb908cfb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05331"/>
            <a:ext cx="3341700" cy="33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005064"/>
            <a:ext cx="28575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01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EB0B51D-4D16-48B6-940A-C90AF2B33C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ABB8C1-9D54-4F23-A76D-473EB28FE1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1C8208-865C-489A-AD26-9D6C83241BEE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sharepoint/v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306</Words>
  <Application>Microsoft Office PowerPoint</Application>
  <PresentationFormat>On-screen Show (4:3)</PresentationFormat>
  <Paragraphs>56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 </vt:lpstr>
      <vt:lpstr>PowerPoint Presentation</vt:lpstr>
      <vt:lpstr>The importance of elasticity of demand? </vt:lpstr>
      <vt:lpstr>YED and types of goods</vt:lpstr>
      <vt:lpstr>Other types of goods</vt:lpstr>
      <vt:lpstr>For the products below, do you think a rise in price will lead to a large or small change in demand? Why?</vt:lpstr>
      <vt:lpstr>Price Inelastic Goods</vt:lpstr>
      <vt:lpstr>Price Elastic Goods</vt:lpstr>
      <vt:lpstr>Conclusion</vt:lpstr>
      <vt:lpstr>Elasticity on a graph</vt:lpstr>
      <vt:lpstr>Practice tasks (use text and diagrams)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and Supply</dc:title>
  <dc:creator>Morag Portwine</dc:creator>
  <cp:lastModifiedBy>Ailsa W Waters</cp:lastModifiedBy>
  <cp:revision>35</cp:revision>
  <cp:lastPrinted>2019-09-05T12:22:35Z</cp:lastPrinted>
  <dcterms:created xsi:type="dcterms:W3CDTF">2011-10-05T10:57:13Z</dcterms:created>
  <dcterms:modified xsi:type="dcterms:W3CDTF">2019-09-05T12:22:38Z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