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B4E1-4B9A-475D-9F7E-E7D8706F72F5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8AD9D-F2B6-42CE-B69B-1A09A1DDC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8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8CF9B-BD10-4F79-B37A-49B780BCB146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9EB70-5D09-448F-A997-108C3EF668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9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13FF4-648C-4CD3-AA31-A89FE4B3F6FC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E8075-E5D3-40C5-9C64-DA43AE68DD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8A873-1077-48B7-8C84-595A7197F505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A61F-4425-4722-A9C8-826FCDECE5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3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FBEA8-AC16-4A7B-BB6A-7F0B10C92CA9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A921-6D80-4CEA-8B81-107E52FA55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C7FFA-BD65-48B1-8677-BDF11A2F376B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CA2C3-A2C9-40BC-9060-BBBEF7C59F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5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BF56-8BF2-45E1-AA64-751F8BE5EC45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63135-D9B5-4046-8B7B-474F90AA4B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ECEA0-2E04-4F6A-8420-AC24B9CB10BA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49699-3313-4873-8945-8610A4CC06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1945A-EB18-4AC5-8575-3B4F1873272B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527A4-CED0-4B09-A136-BC6F172F0A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8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2CC80-A70A-4770-BFAE-BAB89CCFD01B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36C2-74F5-43F4-909C-3A623E9C7C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DBED5-F552-41AB-A2D6-7ACC562ED1F0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D4C34-258D-4B68-B63C-1B59F0D9E8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FF636-5AD2-4A58-825C-AFA5CD04A437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8FACD-CC90-46CA-9EE5-C8A39CCB50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1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802210-DB9C-42AD-8906-8AC941009ECC}" type="datetimeFigureOut">
              <a:rPr lang="en-US" smtClean="0"/>
              <a:pPr>
                <a:defRPr/>
              </a:pPr>
              <a:t>9/3/2019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7B106-ECFD-4224-BEFC-39B2E057B8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Markets (2)</a:t>
            </a:r>
            <a:r>
              <a:rPr lang="en-GB" b="1" dirty="0" smtClean="0">
                <a:latin typeface="+mn-lt"/>
                <a:cs typeface="Arial" pitchFamily="34" charset="0"/>
              </a:rPr>
              <a:t/>
            </a:r>
            <a:br>
              <a:rPr lang="en-GB" b="1" dirty="0" smtClean="0">
                <a:latin typeface="+mn-lt"/>
                <a:cs typeface="Arial" pitchFamily="34" charset="0"/>
              </a:rPr>
            </a:br>
            <a:r>
              <a:rPr lang="en-GB" dirty="0" smtClean="0">
                <a:latin typeface="+mn-lt"/>
                <a:cs typeface="Arial" pitchFamily="34" charset="0"/>
              </a:rPr>
              <a:t/>
            </a:r>
            <a:br>
              <a:rPr lang="en-GB" dirty="0" smtClean="0">
                <a:latin typeface="+mn-lt"/>
                <a:cs typeface="Arial" pitchFamily="34" charset="0"/>
              </a:rPr>
            </a:br>
            <a:r>
              <a:rPr lang="en-GB" sz="3600" dirty="0" smtClean="0">
                <a:latin typeface="+mn-lt"/>
                <a:cs typeface="Arial" pitchFamily="34" charset="0"/>
              </a:rPr>
              <a:t>Market</a:t>
            </a:r>
            <a:r>
              <a:rPr lang="en-GB" sz="3600" dirty="0" smtClean="0">
                <a:latin typeface="+mn-lt"/>
                <a:cs typeface="Arial" pitchFamily="34" charset="0"/>
              </a:rPr>
              <a:t> </a:t>
            </a:r>
            <a:r>
              <a:rPr lang="en-GB" sz="3600" dirty="0" smtClean="0">
                <a:latin typeface="+mn-lt"/>
                <a:cs typeface="Arial" pitchFamily="34" charset="0"/>
              </a:rPr>
              <a:t>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What is it?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sz="3200" dirty="0" smtClean="0">
                <a:latin typeface="+mj-lt"/>
              </a:rPr>
              <a:t>A way </a:t>
            </a:r>
            <a:r>
              <a:rPr lang="en-GB" sz="3200" dirty="0" smtClean="0">
                <a:latin typeface="+mj-lt"/>
              </a:rPr>
              <a:t>of breaking down the market into segments (sub-groups) that have common features or individuals who make purchasing decisions on common </a:t>
            </a:r>
            <a:r>
              <a:rPr lang="en-GB" sz="3200" dirty="0" smtClean="0">
                <a:latin typeface="+mj-lt"/>
              </a:rPr>
              <a:t>factors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4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What makes targeting a segment worthwhile?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+mj-lt"/>
            </a:endParaRPr>
          </a:p>
          <a:p>
            <a:r>
              <a:rPr lang="en-GB" sz="3200" dirty="0" smtClean="0">
                <a:latin typeface="+mj-lt"/>
              </a:rPr>
              <a:t>They must be </a:t>
            </a:r>
            <a:r>
              <a:rPr lang="en-GB" sz="3200" b="1" dirty="0" smtClean="0">
                <a:latin typeface="+mj-lt"/>
              </a:rPr>
              <a:t>recognisable</a:t>
            </a:r>
          </a:p>
          <a:p>
            <a:r>
              <a:rPr lang="en-GB" sz="3200" dirty="0" smtClean="0">
                <a:latin typeface="+mj-lt"/>
              </a:rPr>
              <a:t>Must have </a:t>
            </a:r>
            <a:r>
              <a:rPr lang="en-GB" sz="3200" b="1" dirty="0" smtClean="0">
                <a:latin typeface="+mj-lt"/>
              </a:rPr>
              <a:t>critical mass </a:t>
            </a:r>
            <a:r>
              <a:rPr lang="en-GB" sz="3200" dirty="0" smtClean="0">
                <a:latin typeface="+mj-lt"/>
              </a:rPr>
              <a:t>(be big enough to be worthwhile)</a:t>
            </a:r>
          </a:p>
          <a:p>
            <a:r>
              <a:rPr lang="en-GB" sz="3200" b="1" dirty="0" smtClean="0">
                <a:latin typeface="+mj-lt"/>
              </a:rPr>
              <a:t>Targetable </a:t>
            </a:r>
            <a:r>
              <a:rPr lang="en-GB" sz="3200" dirty="0" smtClean="0">
                <a:latin typeface="+mj-lt"/>
              </a:rPr>
              <a:t>– have their own identity that can be promoted to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Methods of segmentation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latin typeface="+mj-lt"/>
              </a:rPr>
              <a:t>Geographic </a:t>
            </a:r>
            <a:r>
              <a:rPr lang="en-GB" sz="2800" dirty="0" smtClean="0">
                <a:latin typeface="+mj-lt"/>
              </a:rPr>
              <a:t>segmentation – where do customers live, where do they buy?</a:t>
            </a:r>
          </a:p>
          <a:p>
            <a:r>
              <a:rPr lang="en-GB" sz="2800" b="1" dirty="0" smtClean="0">
                <a:latin typeface="+mj-lt"/>
              </a:rPr>
              <a:t>Demographic</a:t>
            </a:r>
            <a:r>
              <a:rPr lang="en-GB" sz="2800" dirty="0" smtClean="0">
                <a:latin typeface="+mj-lt"/>
              </a:rPr>
              <a:t> segmentation – groups based on age, sex, ethnic background, occupation and income</a:t>
            </a:r>
          </a:p>
          <a:p>
            <a:r>
              <a:rPr lang="en-GB" sz="2800" b="1" dirty="0" smtClean="0">
                <a:latin typeface="+mj-lt"/>
              </a:rPr>
              <a:t>Behavioural segmentation </a:t>
            </a:r>
            <a:r>
              <a:rPr lang="en-GB" sz="2800" dirty="0" smtClean="0">
                <a:latin typeface="+mj-lt"/>
              </a:rPr>
              <a:t>– looking at usage patterns, levels of brand loyalty, elasticity of demand</a:t>
            </a:r>
          </a:p>
          <a:p>
            <a:r>
              <a:rPr lang="en-GB" sz="2800" b="1" dirty="0" smtClean="0">
                <a:latin typeface="+mj-lt"/>
              </a:rPr>
              <a:t>Psychographic segmentation </a:t>
            </a:r>
            <a:r>
              <a:rPr lang="en-GB" sz="2800" dirty="0" smtClean="0">
                <a:latin typeface="+mj-lt"/>
              </a:rPr>
              <a:t>– lifestyle groups, personal values and </a:t>
            </a:r>
            <a:r>
              <a:rPr lang="en-GB" sz="2800" dirty="0" smtClean="0">
                <a:latin typeface="+mj-lt"/>
              </a:rPr>
              <a:t>attitudes</a:t>
            </a:r>
          </a:p>
          <a:p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NOTE! You have to give specifics in your exam answers not just the category!!</a:t>
            </a:r>
            <a:endParaRPr lang="en-GB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5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Reasons for segmentation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j-lt"/>
              </a:rPr>
              <a:t>Targeted marketing</a:t>
            </a:r>
          </a:p>
          <a:p>
            <a:r>
              <a:rPr lang="en-GB" sz="3200" dirty="0" smtClean="0">
                <a:latin typeface="+mj-lt"/>
              </a:rPr>
              <a:t>Better serving of customers needs and wants</a:t>
            </a:r>
          </a:p>
          <a:p>
            <a:r>
              <a:rPr lang="en-GB" sz="3200" dirty="0" smtClean="0">
                <a:latin typeface="+mj-lt"/>
              </a:rPr>
              <a:t>Higher profits</a:t>
            </a:r>
          </a:p>
          <a:p>
            <a:r>
              <a:rPr lang="en-GB" sz="3200" dirty="0" smtClean="0">
                <a:latin typeface="+mj-lt"/>
              </a:rPr>
              <a:t>Opportunities for growth</a:t>
            </a:r>
          </a:p>
          <a:p>
            <a:r>
              <a:rPr lang="en-GB" sz="3200" dirty="0" smtClean="0">
                <a:latin typeface="+mj-lt"/>
              </a:rPr>
              <a:t>Sustainable customer relations </a:t>
            </a:r>
          </a:p>
          <a:p>
            <a:r>
              <a:rPr lang="en-GB" sz="3200" dirty="0" smtClean="0">
                <a:latin typeface="+mj-lt"/>
              </a:rPr>
              <a:t>Stimulating innovation</a:t>
            </a:r>
          </a:p>
          <a:p>
            <a:r>
              <a:rPr lang="en-GB" sz="3200" dirty="0" smtClean="0">
                <a:latin typeface="+mj-lt"/>
              </a:rPr>
              <a:t>Higher market share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8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Socio-economic groups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8" y="2276872"/>
            <a:ext cx="883298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96" y="1522254"/>
            <a:ext cx="23436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519" y="188640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Socio-economic groups activity 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2799" y="692696"/>
            <a:ext cx="792088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pairs, can you link the newspapers to socio economic groups? Why would a newspaper want to do this?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7" y="4597729"/>
            <a:ext cx="2952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28" y="1578419"/>
            <a:ext cx="2231152" cy="3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0638"/>
            <a:ext cx="1866390" cy="23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48" y="2331492"/>
            <a:ext cx="1789695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86" y="2990278"/>
            <a:ext cx="1733683" cy="22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5" y="3530199"/>
            <a:ext cx="2162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5148"/>
            <a:ext cx="2088654" cy="17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3" y="4111194"/>
            <a:ext cx="1883071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Picture 16" descr="http://tse1.mm.bing.net/th?&amp;id=OIP.M8153ea63520d1eb249d7bad861e9a8bc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30">
            <a:off x="6464898" y="341396"/>
            <a:ext cx="2323040" cy="23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tse1.mm.bing.net/th?&amp;id=OIP.M1603e853466f75c51eb68c1c537d69b5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02">
            <a:off x="4998653" y="695479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tse1.mm.bing.net/th?&amp;id=OIP.M555d0a3493b5679cd022845972525d8e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84" y="601580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96" y="3002353"/>
            <a:ext cx="2004814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52" y="340548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59878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74" y="3134884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255">
            <a:off x="2307712" y="525925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5" y="1603995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04368" y="355873"/>
            <a:ext cx="6399880" cy="399699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Can you segment these products?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" y="5085184"/>
            <a:ext cx="1885984" cy="14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http://tse1.mm.bing.net/th?&amp;id=OIP.Me0b2448df1bb7c09310439d7cde0376eH0&amp;w=300&amp;h=300&amp;c=0&amp;pid=1.9&amp;rs=0&amp;p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96" y="5428039"/>
            <a:ext cx="1705372" cy="135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63" y="3929878"/>
            <a:ext cx="27757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http://tse1.mm.bing.net/th?&amp;id=OIP.M0628c9997098c1d7c7d4f51ad23450bdH0&amp;w=300&amp;h=300&amp;c=0&amp;pid=1.9&amp;rs=0&amp;p=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95" y="2553249"/>
            <a:ext cx="2124276" cy="15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AB6F7-F972-429D-A5CF-860E30565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6F5618-30A0-4E93-8046-AE63C61762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92B8B-B0A8-44A4-A733-F0BC6A4A6030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199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Markets (2)  Market Segmentation</vt:lpstr>
      <vt:lpstr>What is it?</vt:lpstr>
      <vt:lpstr>What makes targeting a segment worthwhile?</vt:lpstr>
      <vt:lpstr>Methods of segmentation</vt:lpstr>
      <vt:lpstr>Reasons for segmentation</vt:lpstr>
      <vt:lpstr>Socio-economic groups</vt:lpstr>
      <vt:lpstr>Socio-economic groups activity 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</dc:title>
  <dc:creator>Morag Portwine</dc:creator>
  <cp:lastModifiedBy>Ailsa W Waters</cp:lastModifiedBy>
  <cp:revision>15</cp:revision>
  <cp:lastPrinted>2017-10-06T08:30:06Z</cp:lastPrinted>
  <dcterms:created xsi:type="dcterms:W3CDTF">2011-09-20T15:27:36Z</dcterms:created>
  <dcterms:modified xsi:type="dcterms:W3CDTF">2019-09-03T08:37:50Z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