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handoutMasterIdLst>
    <p:handoutMasterId r:id="rId21"/>
  </p:handoutMasterIdLst>
  <p:sldIdLst>
    <p:sldId id="263" r:id="rId5"/>
    <p:sldId id="264" r:id="rId6"/>
    <p:sldId id="265" r:id="rId7"/>
    <p:sldId id="257" r:id="rId8"/>
    <p:sldId id="266" r:id="rId9"/>
    <p:sldId id="258" r:id="rId10"/>
    <p:sldId id="259" r:id="rId11"/>
    <p:sldId id="260" r:id="rId12"/>
    <p:sldId id="267" r:id="rId13"/>
    <p:sldId id="268" r:id="rId14"/>
    <p:sldId id="269" r:id="rId15"/>
    <p:sldId id="271" r:id="rId16"/>
    <p:sldId id="273" r:id="rId17"/>
    <p:sldId id="262" r:id="rId18"/>
    <p:sldId id="270" r:id="rId19"/>
    <p:sldId id="274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109" d="100"/>
          <a:sy n="109" d="100"/>
        </p:scale>
        <p:origin x="17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4F080-F30B-4424-898F-CD2D26A50BD2}" type="datetimeFigureOut">
              <a:rPr lang="en-GB" smtClean="0"/>
              <a:pPr/>
              <a:t>30/09/2019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5A0F1-4D34-4E9F-B71E-A2D2E48DA2D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072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171FCC-6F23-4E87-823C-2F051D82D895}" type="datetimeFigureOut">
              <a:rPr lang="en-US" smtClean="0"/>
              <a:pPr>
                <a:defRPr/>
              </a:pPr>
              <a:t>9/30/2019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929772-7F5C-49BB-A765-F6BFF803FC4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34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D42E6-E537-4B6F-A1C0-39AFAFF8544A}" type="datetimeFigureOut">
              <a:rPr lang="en-US" smtClean="0"/>
              <a:pPr>
                <a:defRPr/>
              </a:pPr>
              <a:t>9/30/2019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3B178A-9A71-4474-807C-D89AA16389C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9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83A754-B91D-4C64-90E6-5822A226DF14}" type="datetimeFigureOut">
              <a:rPr lang="en-US" smtClean="0"/>
              <a:pPr>
                <a:defRPr/>
              </a:pPr>
              <a:t>9/30/2019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4DB93-C10F-4E98-B4D9-C0DC43D90EB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39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DB4887-8493-4BFD-ADE5-799A51827484}" type="datetimeFigureOut">
              <a:rPr lang="en-US" smtClean="0"/>
              <a:pPr>
                <a:defRPr/>
              </a:pPr>
              <a:t>9/30/2019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F53B1C-6D6A-43F5-A620-62D1FF89D83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55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FB706A-6045-4F77-A120-DB075386BF83}" type="datetimeFigureOut">
              <a:rPr lang="en-US" smtClean="0"/>
              <a:pPr>
                <a:defRPr/>
              </a:pPr>
              <a:t>9/30/2019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18637-3D52-490C-8614-3F35AED5186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53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A40354-6015-4531-A474-52A1BAAFCDC8}" type="datetimeFigureOut">
              <a:rPr lang="en-US" smtClean="0"/>
              <a:pPr>
                <a:defRPr/>
              </a:pPr>
              <a:t>9/30/2019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8C56E-6745-4FEF-88B6-A2D87C8E212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26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E8DD80-1298-4971-B220-1735B1B74158}" type="datetimeFigureOut">
              <a:rPr lang="en-US" smtClean="0"/>
              <a:pPr>
                <a:defRPr/>
              </a:pPr>
              <a:t>9/30/2019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CF8A68-40DD-4E8B-873B-0B9B5008C31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28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EA4627-F90F-4A67-9376-C8E088FCABAC}" type="datetimeFigureOut">
              <a:rPr lang="en-US" smtClean="0"/>
              <a:pPr>
                <a:defRPr/>
              </a:pPr>
              <a:t>9/30/2019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D03FD-E022-4B82-B691-4ABDBB7C9C2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07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967DAC-7C71-4E25-8597-1DB8E09BA822}" type="datetimeFigureOut">
              <a:rPr lang="en-US" smtClean="0"/>
              <a:pPr>
                <a:defRPr/>
              </a:pPr>
              <a:t>9/30/2019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1B08A-EE1C-4E5D-88A2-49993357B12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59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04CF5E-C41D-47FC-A7EF-EEEC389E27DB}" type="datetimeFigureOut">
              <a:rPr lang="en-US" smtClean="0"/>
              <a:pPr>
                <a:defRPr/>
              </a:pPr>
              <a:t>9/30/2019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A5AFAB-D9A7-4010-8FF6-1D4FAA1A275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95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9E4023-7E2F-4D23-A551-85E6E526D506}" type="datetimeFigureOut">
              <a:rPr lang="en-US" smtClean="0"/>
              <a:pPr>
                <a:defRPr/>
              </a:pPr>
              <a:t>9/30/2019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5CDE2-D7A8-4110-985D-CFBF9868DC8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2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1DE81-055E-401B-A0E4-6A213A182237}" type="datetimeFigureOut">
              <a:rPr lang="en-US" smtClean="0"/>
              <a:pPr>
                <a:defRPr/>
              </a:pPr>
              <a:t>9/30/2019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F374A42-A52A-43C0-AD7F-7119EAA6F9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22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Markets (1)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Market Data. Market Share and Market Growth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Ways to improve market share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Product? </a:t>
            </a:r>
            <a:r>
              <a:rPr lang="en-GB" dirty="0" smtClean="0">
                <a:latin typeface="+mj-lt"/>
              </a:rPr>
              <a:t>M&amp;S adding branded products to their stores</a:t>
            </a:r>
          </a:p>
          <a:p>
            <a:pPr>
              <a:lnSpc>
                <a:spcPct val="150000"/>
              </a:lnSpc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Price? </a:t>
            </a:r>
            <a:r>
              <a:rPr lang="en-GB" dirty="0" smtClean="0">
                <a:latin typeface="+mj-lt"/>
              </a:rPr>
              <a:t>– price matching and comparison across supermarkets (especially price matching to Tesco)</a:t>
            </a:r>
          </a:p>
          <a:p>
            <a:pPr>
              <a:lnSpc>
                <a:spcPct val="150000"/>
              </a:lnSpc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Place? </a:t>
            </a:r>
            <a:r>
              <a:rPr lang="en-GB" dirty="0" smtClean="0">
                <a:latin typeface="+mj-lt"/>
              </a:rPr>
              <a:t>– M&amp;S and Waitrose at service stations</a:t>
            </a:r>
          </a:p>
          <a:p>
            <a:pPr>
              <a:lnSpc>
                <a:spcPct val="150000"/>
              </a:lnSpc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Promotion? </a:t>
            </a:r>
            <a:r>
              <a:rPr lang="en-GB" dirty="0" smtClean="0">
                <a:latin typeface="+mj-lt"/>
              </a:rPr>
              <a:t>promoting price matching on branded items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023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Market growth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6224"/>
            <a:ext cx="8229600" cy="438912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j-lt"/>
              </a:rPr>
              <a:t>Market growth measures the increase in value of a whole market, not just the sales of any individual firm within the market. </a:t>
            </a: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Market growth is usually measured as a percentage, and calculated as:</a:t>
            </a: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65507"/>
              </p:ext>
            </p:extLst>
          </p:nvPr>
        </p:nvGraphicFramePr>
        <p:xfrm>
          <a:off x="2627784" y="5068664"/>
          <a:ext cx="3888432" cy="66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New value – Previous</a:t>
                      </a:r>
                      <a:r>
                        <a:rPr lang="en-GB" baseline="0" dirty="0" smtClean="0"/>
                        <a:t> value</a:t>
                      </a: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dirty="0" smtClean="0"/>
                        <a:t>=</a:t>
                      </a:r>
                      <a:r>
                        <a:rPr lang="en-GB" baseline="0" dirty="0" smtClean="0"/>
                        <a:t>  </a:t>
                      </a:r>
                      <a:r>
                        <a:rPr lang="en-GB" dirty="0" smtClean="0"/>
                        <a:t>%</a:t>
                      </a:r>
                      <a:endParaRPr lang="en-GB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Previous value</a:t>
                      </a: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87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Market growth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For example.  The 2012 March UK car sales were 372, 835 compared to 366, 243 cars for the same period in 2011.  What is the change in market growth?</a:t>
            </a:r>
            <a:endParaRPr lang="en-GB" sz="2000" dirty="0">
              <a:latin typeface="+mj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55407"/>
              </p:ext>
            </p:extLst>
          </p:nvPr>
        </p:nvGraphicFramePr>
        <p:xfrm>
          <a:off x="2267744" y="4221088"/>
          <a:ext cx="3888432" cy="66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New value – Previous</a:t>
                      </a:r>
                      <a:r>
                        <a:rPr lang="en-GB" baseline="0" dirty="0" smtClean="0"/>
                        <a:t> value</a:t>
                      </a: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dirty="0" smtClean="0"/>
                        <a:t>=</a:t>
                      </a:r>
                      <a:r>
                        <a:rPr lang="en-GB" baseline="0" dirty="0" smtClean="0"/>
                        <a:t>  </a:t>
                      </a:r>
                      <a:r>
                        <a:rPr lang="en-GB" dirty="0" smtClean="0"/>
                        <a:t>%</a:t>
                      </a:r>
                      <a:endParaRPr lang="en-GB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Previous value</a:t>
                      </a: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77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Market growth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For example.  The 2012 March UK car sales were 372, 835 compared to 366, 243 cars for the same period in 2011.  What is the change in market growth?</a:t>
            </a:r>
            <a:endParaRPr lang="en-GB" sz="2000" dirty="0">
              <a:latin typeface="+mj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810092"/>
              </p:ext>
            </p:extLst>
          </p:nvPr>
        </p:nvGraphicFramePr>
        <p:xfrm>
          <a:off x="2267744" y="4927188"/>
          <a:ext cx="4032448" cy="66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6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372,</a:t>
                      </a:r>
                      <a:r>
                        <a:rPr lang="en-GB" baseline="0" dirty="0" smtClean="0"/>
                        <a:t> 835  -  366, 243</a:t>
                      </a: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dirty="0" smtClean="0"/>
                        <a:t>x 100 =</a:t>
                      </a:r>
                      <a:r>
                        <a:rPr lang="en-GB" baseline="0" dirty="0" smtClean="0"/>
                        <a:t>  +1.8%</a:t>
                      </a:r>
                      <a:endParaRPr lang="en-GB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366, 243</a:t>
                      </a: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425426"/>
              </p:ext>
            </p:extLst>
          </p:nvPr>
        </p:nvGraphicFramePr>
        <p:xfrm>
          <a:off x="2267744" y="3573016"/>
          <a:ext cx="3888432" cy="66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New value – Previous</a:t>
                      </a:r>
                      <a:r>
                        <a:rPr lang="en-GB" baseline="0" dirty="0" smtClean="0"/>
                        <a:t> value</a:t>
                      </a: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dirty="0" smtClean="0"/>
                        <a:t>=</a:t>
                      </a:r>
                      <a:r>
                        <a:rPr lang="en-GB" baseline="0" dirty="0" smtClean="0"/>
                        <a:t>  </a:t>
                      </a:r>
                      <a:r>
                        <a:rPr lang="en-GB" dirty="0" smtClean="0"/>
                        <a:t>%</a:t>
                      </a:r>
                      <a:endParaRPr lang="en-GB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Previous value</a:t>
                      </a: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99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96" y="27900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Quick task in pairs</a:t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What drives market growth?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3547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drives market growth?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888" y="2064216"/>
            <a:ext cx="8229600" cy="4389120"/>
          </a:xfrm>
        </p:spPr>
        <p:txBody>
          <a:bodyPr/>
          <a:lstStyle/>
          <a:p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dirty="0" smtClean="0">
                <a:latin typeface="+mj-lt"/>
              </a:rPr>
              <a:t>Increase in real incomes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+mj-lt"/>
              </a:rPr>
              <a:t>Fashion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+mj-lt"/>
              </a:rPr>
              <a:t>New technology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+mj-lt"/>
              </a:rPr>
              <a:t>Health concerns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+mj-lt"/>
              </a:rPr>
              <a:t>Effective marketing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892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b="1" dirty="0" smtClean="0"/>
              <a:t>Extension/research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20888"/>
            <a:ext cx="4032448" cy="30243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lnSpc>
                <a:spcPct val="150000"/>
              </a:lnSpc>
              <a:buNone/>
            </a:pPr>
            <a:r>
              <a:rPr lang="en-GB" sz="20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Use the tutor2u website to investigate recent news items about market share and growth</a:t>
            </a:r>
          </a:p>
          <a:p>
            <a:pPr marL="0" indent="0">
              <a:lnSpc>
                <a:spcPct val="150000"/>
              </a:lnSpc>
              <a:buNone/>
            </a:pPr>
            <a:endParaRPr lang="en-GB" sz="2000" b="1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rgbClr val="C00000"/>
                </a:solidFill>
                <a:latin typeface="+mj-lt"/>
              </a:rPr>
              <a:t>Add any relevant facts 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rgbClr val="C00000"/>
                </a:solidFill>
                <a:latin typeface="+mj-lt"/>
              </a:rPr>
              <a:t>to your revision notes to hand in</a:t>
            </a:r>
            <a:endParaRPr lang="en-GB" sz="20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259859"/>
            <a:ext cx="3429354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http://econfix.files.wordpress.com/2012/06/tutor2u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49216"/>
            <a:ext cx="214312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5301208"/>
            <a:ext cx="8742040" cy="19975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 2"/>
              <a:buNone/>
            </a:pPr>
            <a:endParaRPr lang="en-GB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</a:pPr>
            <a:r>
              <a:rPr lang="en-GB" sz="20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http://beta.tutor2u.net/economics/blog/tescos-market-share-drops</a:t>
            </a:r>
            <a:endParaRPr lang="en-GB" sz="2000" dirty="0">
              <a:latin typeface="+mj-lt"/>
            </a:endParaRPr>
          </a:p>
        </p:txBody>
      </p:sp>
      <p:sp>
        <p:nvSpPr>
          <p:cNvPr id="5" name="Right Arrow 4"/>
          <p:cNvSpPr/>
          <p:nvPr/>
        </p:nvSpPr>
        <p:spPr>
          <a:xfrm rot="1760521">
            <a:off x="3403270" y="4512391"/>
            <a:ext cx="1789721" cy="482212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78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What is a market?</a:t>
            </a:r>
            <a:br>
              <a:rPr lang="en-GB" sz="3600" b="1" dirty="0" smtClean="0"/>
            </a:br>
            <a:r>
              <a:rPr lang="en-GB" sz="3600" b="1" dirty="0" smtClean="0"/>
              <a:t>What is competition?</a:t>
            </a:r>
            <a:endParaRPr lang="en-GB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067829"/>
            <a:ext cx="4968552" cy="438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markets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0240"/>
            <a:ext cx="8229600" cy="4389120"/>
          </a:xfrm>
        </p:spPr>
        <p:txBody>
          <a:bodyPr/>
          <a:lstStyle/>
          <a:p>
            <a:r>
              <a:rPr lang="en-GB" dirty="0" smtClean="0"/>
              <a:t>Local, national, global?</a:t>
            </a:r>
          </a:p>
          <a:p>
            <a:r>
              <a:rPr lang="en-GB" dirty="0" smtClean="0"/>
              <a:t>Mass or niche?</a:t>
            </a:r>
          </a:p>
          <a:p>
            <a:r>
              <a:rPr lang="en-GB" dirty="0" smtClean="0"/>
              <a:t>Trade (B2B) or Consumer (B2C)?</a:t>
            </a:r>
          </a:p>
          <a:p>
            <a:r>
              <a:rPr lang="en-GB" dirty="0" smtClean="0"/>
              <a:t>Product or Service?</a:t>
            </a:r>
          </a:p>
          <a:p>
            <a:r>
              <a:rPr lang="en-GB" dirty="0" smtClean="0"/>
              <a:t>Constant sales or seasonal?</a:t>
            </a:r>
            <a:endParaRPr lang="en-GB" dirty="0"/>
          </a:p>
        </p:txBody>
      </p:sp>
      <p:sp>
        <p:nvSpPr>
          <p:cNvPr id="4" name="AutoShape 2" descr="Image result for christmas trees"/>
          <p:cNvSpPr>
            <a:spLocks noChangeAspect="1" noChangeArrowheads="1"/>
          </p:cNvSpPr>
          <p:nvPr/>
        </p:nvSpPr>
        <p:spPr bwMode="auto">
          <a:xfrm>
            <a:off x="1095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5" descr="Image result for internet explorer logo"/>
          <p:cNvSpPr>
            <a:spLocks noChangeAspect="1" noChangeArrowheads="1"/>
          </p:cNvSpPr>
          <p:nvPr/>
        </p:nvSpPr>
        <p:spPr bwMode="auto">
          <a:xfrm>
            <a:off x="2619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138" y="1797301"/>
            <a:ext cx="1376944" cy="137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9176">
            <a:off x="5404365" y="4166656"/>
            <a:ext cx="2227655" cy="1632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88840"/>
            <a:ext cx="1286644" cy="1834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866360"/>
          </a:xfrm>
        </p:spPr>
        <p:txBody>
          <a:bodyPr>
            <a:normAutofit/>
          </a:bodyPr>
          <a:lstStyle/>
          <a:p>
            <a:r>
              <a:rPr lang="en-GB" b="1" dirty="0"/>
              <a:t>Market </a:t>
            </a:r>
            <a:r>
              <a:rPr lang="en-GB" b="1" dirty="0" smtClean="0"/>
              <a:t>Share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7576"/>
            <a:ext cx="8219256" cy="476780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j-lt"/>
              </a:rPr>
              <a:t>Measured by </a:t>
            </a:r>
            <a:r>
              <a:rPr lang="en-GB" b="1" dirty="0" smtClean="0">
                <a:latin typeface="+mj-lt"/>
              </a:rPr>
              <a:t>value</a:t>
            </a:r>
            <a:r>
              <a:rPr lang="en-GB" dirty="0" smtClean="0">
                <a:latin typeface="+mj-lt"/>
              </a:rPr>
              <a:t> or </a:t>
            </a:r>
            <a:r>
              <a:rPr lang="en-GB" b="1" dirty="0" smtClean="0">
                <a:latin typeface="+mj-lt"/>
              </a:rPr>
              <a:t>volume. </a:t>
            </a:r>
            <a:endParaRPr lang="en-GB" b="1" dirty="0">
              <a:latin typeface="+mj-lt"/>
            </a:endParaRPr>
          </a:p>
          <a:p>
            <a:r>
              <a:rPr lang="en-GB" sz="2800" dirty="0"/>
              <a:t>Market share is usually measured as a percentage</a:t>
            </a:r>
            <a:endParaRPr lang="en-GB" b="1" dirty="0" smtClean="0">
              <a:latin typeface="+mj-lt"/>
            </a:endParaRPr>
          </a:p>
          <a:p>
            <a:endParaRPr lang="en-GB" sz="1400" dirty="0">
              <a:latin typeface="+mj-lt"/>
            </a:endParaRPr>
          </a:p>
          <a:p>
            <a:r>
              <a:rPr lang="en-GB" sz="2400" dirty="0" smtClean="0"/>
              <a:t>Market share is calculated by:  </a:t>
            </a:r>
            <a:r>
              <a:rPr lang="en-GB" sz="2400" b="1" dirty="0" smtClean="0"/>
              <a:t>No of sales/total market sales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Question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The 2012 January-March UK car sales were 563,556 of which Ford UK sold 82,848 cars.  What is the market share of Ford UK? </a:t>
            </a:r>
            <a:endParaRPr lang="en-GB" sz="24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GB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489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866360"/>
          </a:xfrm>
        </p:spPr>
        <p:txBody>
          <a:bodyPr>
            <a:normAutofit/>
          </a:bodyPr>
          <a:lstStyle/>
          <a:p>
            <a:r>
              <a:rPr lang="en-GB" b="1" dirty="0"/>
              <a:t>Market </a:t>
            </a:r>
            <a:r>
              <a:rPr lang="en-GB" b="1" dirty="0" smtClean="0"/>
              <a:t>Share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7576"/>
            <a:ext cx="8219256" cy="47678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Question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The 2012 January-March UK car sales were 563,556 of which Ford UK sold 82,848 cars.  What is the market share of Ford UK?</a:t>
            </a:r>
          </a:p>
          <a:p>
            <a:pPr marL="0" indent="0">
              <a:buNone/>
            </a:pPr>
            <a:endParaRPr lang="en-GB" sz="24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400" b="1" dirty="0" smtClean="0"/>
              <a:t>Answer</a:t>
            </a:r>
          </a:p>
          <a:p>
            <a:pPr marL="0" indent="0">
              <a:buNone/>
            </a:pPr>
            <a:r>
              <a:rPr lang="en-GB" sz="2800" b="1" dirty="0" smtClean="0"/>
              <a:t>No </a:t>
            </a:r>
            <a:r>
              <a:rPr lang="en-GB" sz="2800" b="1" dirty="0"/>
              <a:t>of sales/total market sales</a:t>
            </a:r>
            <a:r>
              <a:rPr lang="en-GB" sz="28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GB" sz="2800" dirty="0">
              <a:latin typeface="+mj-lt"/>
            </a:endParaRPr>
          </a:p>
          <a:p>
            <a:pPr marL="0" indent="0">
              <a:buNone/>
            </a:pPr>
            <a:r>
              <a:rPr lang="en-GB" sz="2800" dirty="0"/>
              <a:t>Answer = </a:t>
            </a:r>
            <a:r>
              <a:rPr lang="en-GB" sz="2800" dirty="0" smtClean="0"/>
              <a:t>(</a:t>
            </a:r>
            <a:r>
              <a:rPr lang="en-GB" sz="2800" b="1" dirty="0">
                <a:solidFill>
                  <a:schemeClr val="bg2">
                    <a:lumMod val="50000"/>
                  </a:schemeClr>
                </a:solidFill>
              </a:rPr>
              <a:t>82,848 </a:t>
            </a:r>
            <a:r>
              <a:rPr lang="en-GB" sz="2800" dirty="0" smtClean="0"/>
              <a:t>/ </a:t>
            </a:r>
            <a:r>
              <a:rPr lang="en-GB" sz="2800" b="1" dirty="0" smtClean="0">
                <a:solidFill>
                  <a:schemeClr val="bg2">
                    <a:lumMod val="50000"/>
                  </a:schemeClr>
                </a:solidFill>
              </a:rPr>
              <a:t>563,556</a:t>
            </a:r>
            <a:r>
              <a:rPr lang="en-GB" sz="2800" dirty="0" smtClean="0"/>
              <a:t>)*</a:t>
            </a:r>
            <a:r>
              <a:rPr lang="en-GB" sz="2800" dirty="0"/>
              <a:t>100 </a:t>
            </a:r>
            <a:r>
              <a:rPr lang="en-GB" sz="2800" smtClean="0"/>
              <a:t>= </a:t>
            </a:r>
            <a:r>
              <a:rPr lang="en-GB" sz="2800" smtClean="0"/>
              <a:t>14.7%                </a:t>
            </a:r>
            <a:endParaRPr lang="en-GB" sz="2800" dirty="0"/>
          </a:p>
          <a:p>
            <a:endParaRPr lang="en-GB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89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Reasons to increase market share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>
                <a:latin typeface="+mj-lt"/>
              </a:rPr>
              <a:t>Increased profitability</a:t>
            </a:r>
          </a:p>
          <a:p>
            <a:r>
              <a:rPr lang="en-GB" dirty="0" smtClean="0">
                <a:latin typeface="+mj-lt"/>
              </a:rPr>
              <a:t>Increase sales in a stagnant industry</a:t>
            </a:r>
          </a:p>
          <a:p>
            <a:r>
              <a:rPr lang="en-GB" dirty="0" smtClean="0">
                <a:latin typeface="+mj-lt"/>
              </a:rPr>
              <a:t>Increased bargaining power</a:t>
            </a:r>
          </a:p>
          <a:p>
            <a:r>
              <a:rPr lang="en-GB" dirty="0" smtClean="0">
                <a:latin typeface="+mj-lt"/>
              </a:rPr>
              <a:t>Economies of scale</a:t>
            </a:r>
          </a:p>
          <a:p>
            <a:r>
              <a:rPr lang="en-GB" dirty="0" smtClean="0">
                <a:latin typeface="+mj-lt"/>
              </a:rPr>
              <a:t>Reputation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897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Reasons not to increase market share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Firm is near its production capacity</a:t>
            </a:r>
          </a:p>
          <a:p>
            <a:r>
              <a:rPr lang="en-GB" dirty="0" smtClean="0">
                <a:latin typeface="+mj-lt"/>
              </a:rPr>
              <a:t>Overall profits in decline due to increase advertising spend or by reducing prices</a:t>
            </a:r>
          </a:p>
          <a:p>
            <a:r>
              <a:rPr lang="en-GB" dirty="0" smtClean="0">
                <a:latin typeface="+mj-lt"/>
              </a:rPr>
              <a:t>Price war</a:t>
            </a:r>
          </a:p>
          <a:p>
            <a:r>
              <a:rPr lang="en-GB" dirty="0" smtClean="0">
                <a:latin typeface="+mj-lt"/>
              </a:rPr>
              <a:t>Threat from a niche competitor</a:t>
            </a:r>
          </a:p>
          <a:p>
            <a:r>
              <a:rPr lang="en-GB" dirty="0" smtClean="0">
                <a:latin typeface="+mj-lt"/>
              </a:rPr>
              <a:t>Competition issues  (</a:t>
            </a:r>
            <a:r>
              <a:rPr lang="en-GB" dirty="0">
                <a:latin typeface="+mj-lt"/>
              </a:rPr>
              <a:t>C</a:t>
            </a:r>
            <a:r>
              <a:rPr lang="en-GB" dirty="0" smtClean="0">
                <a:latin typeface="+mj-lt"/>
              </a:rPr>
              <a:t>ompetition Commission)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910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Ways to improve market share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 smtClean="0">
                <a:latin typeface="+mj-lt"/>
              </a:rPr>
              <a:t>Product</a:t>
            </a:r>
          </a:p>
          <a:p>
            <a:r>
              <a:rPr lang="en-GB" dirty="0" smtClean="0">
                <a:latin typeface="+mj-lt"/>
              </a:rPr>
              <a:t>Price</a:t>
            </a:r>
          </a:p>
          <a:p>
            <a:r>
              <a:rPr lang="en-GB" dirty="0" smtClean="0">
                <a:latin typeface="+mj-lt"/>
              </a:rPr>
              <a:t>Place</a:t>
            </a:r>
          </a:p>
          <a:p>
            <a:r>
              <a:rPr lang="en-GB" dirty="0" smtClean="0">
                <a:latin typeface="+mj-lt"/>
              </a:rPr>
              <a:t>Promotion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Discussion – can you think of any examples of supermarkets using these?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886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Ways to improve market share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 smtClean="0">
                <a:latin typeface="+mj-lt"/>
              </a:rPr>
              <a:t>Product</a:t>
            </a:r>
          </a:p>
          <a:p>
            <a:r>
              <a:rPr lang="en-GB" dirty="0" smtClean="0">
                <a:latin typeface="+mj-lt"/>
              </a:rPr>
              <a:t>Price</a:t>
            </a:r>
          </a:p>
          <a:p>
            <a:r>
              <a:rPr lang="en-GB" dirty="0" smtClean="0">
                <a:latin typeface="+mj-lt"/>
              </a:rPr>
              <a:t>Place</a:t>
            </a:r>
          </a:p>
          <a:p>
            <a:r>
              <a:rPr lang="en-GB" dirty="0" smtClean="0">
                <a:latin typeface="+mj-lt"/>
              </a:rPr>
              <a:t>Promotion</a:t>
            </a:r>
          </a:p>
          <a:p>
            <a:endParaRPr lang="en-GB" dirty="0">
              <a:latin typeface="+mj-lt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  <a:latin typeface="+mj-lt"/>
              </a:rPr>
              <a:t>Discussion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  <a:latin typeface="+mj-lt"/>
              </a:rPr>
              <a:t>Can you think of any examples of supermarkets using these?</a:t>
            </a:r>
            <a:endParaRPr lang="en-GB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946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CFAA61-BFC9-4008-93CD-E328DBAF2D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6B90D8-ACBC-4675-9323-AA2DC1761336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431F140-2CB8-44EF-AF3F-AE5C39B963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497</Words>
  <Application>Microsoft Office PowerPoint</Application>
  <PresentationFormat>On-screen Show (4:3)</PresentationFormat>
  <Paragraphs>100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 2</vt:lpstr>
      <vt:lpstr>Office Theme</vt:lpstr>
      <vt:lpstr>Markets (1)</vt:lpstr>
      <vt:lpstr>What is a market? What is competition?</vt:lpstr>
      <vt:lpstr>Types of markets</vt:lpstr>
      <vt:lpstr>Market Share</vt:lpstr>
      <vt:lpstr>Market Share</vt:lpstr>
      <vt:lpstr>Reasons to increase market share</vt:lpstr>
      <vt:lpstr>Reasons not to increase market share</vt:lpstr>
      <vt:lpstr>Ways to improve market share</vt:lpstr>
      <vt:lpstr>Ways to improve market share</vt:lpstr>
      <vt:lpstr>Ways to improve market share</vt:lpstr>
      <vt:lpstr>Market growth</vt:lpstr>
      <vt:lpstr>Market growth</vt:lpstr>
      <vt:lpstr>Market growth</vt:lpstr>
      <vt:lpstr>Quick task in pairs  What drives market growth?</vt:lpstr>
      <vt:lpstr>What drives market growth?</vt:lpstr>
      <vt:lpstr>Extension/research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Share and Market Growth</dc:title>
  <dc:creator>Morag Portwine</dc:creator>
  <cp:lastModifiedBy>Ailsa W Waters</cp:lastModifiedBy>
  <cp:revision>33</cp:revision>
  <cp:lastPrinted>2013-10-07T08:27:46Z</cp:lastPrinted>
  <dcterms:created xsi:type="dcterms:W3CDTF">2011-09-28T09:38:54Z</dcterms:created>
  <dcterms:modified xsi:type="dcterms:W3CDTF">2019-09-30T10:33:47Z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