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20"/>
  </p:notesMasterIdLst>
  <p:handoutMasterIdLst>
    <p:handoutMasterId r:id="rId21"/>
  </p:handoutMasterIdLst>
  <p:sldIdLst>
    <p:sldId id="256" r:id="rId5"/>
    <p:sldId id="257" r:id="rId6"/>
    <p:sldId id="295" r:id="rId7"/>
    <p:sldId id="286" r:id="rId8"/>
    <p:sldId id="283" r:id="rId9"/>
    <p:sldId id="279" r:id="rId10"/>
    <p:sldId id="259" r:id="rId11"/>
    <p:sldId id="301" r:id="rId12"/>
    <p:sldId id="288" r:id="rId13"/>
    <p:sldId id="289" r:id="rId14"/>
    <p:sldId id="290" r:id="rId15"/>
    <p:sldId id="291" r:id="rId16"/>
    <p:sldId id="292" r:id="rId17"/>
    <p:sldId id="293" r:id="rId18"/>
    <p:sldId id="294" r:id="rId1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800F"/>
    <a:srgbClr val="285A24"/>
    <a:srgbClr val="F5F8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6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332"/>
          </a:xfrm>
          <a:prstGeom prst="rect">
            <a:avLst/>
          </a:prstGeom>
        </p:spPr>
        <p:txBody>
          <a:bodyPr vert="horz" lIns="91321" tIns="45661" rIns="91321" bIns="45661" rtlCol="0"/>
          <a:lstStyle>
            <a:lvl1pPr algn="l">
              <a:defRPr sz="1200"/>
            </a:lvl1pPr>
          </a:lstStyle>
          <a:p>
            <a:endParaRPr lang="en-GB" dirty="0"/>
          </a:p>
        </p:txBody>
      </p:sp>
      <p:sp>
        <p:nvSpPr>
          <p:cNvPr id="3" name="Date Placeholder 2"/>
          <p:cNvSpPr>
            <a:spLocks noGrp="1"/>
          </p:cNvSpPr>
          <p:nvPr>
            <p:ph type="dt" sz="quarter" idx="1"/>
          </p:nvPr>
        </p:nvSpPr>
        <p:spPr>
          <a:xfrm>
            <a:off x="3850443" y="0"/>
            <a:ext cx="2945659" cy="496332"/>
          </a:xfrm>
          <a:prstGeom prst="rect">
            <a:avLst/>
          </a:prstGeom>
        </p:spPr>
        <p:txBody>
          <a:bodyPr vert="horz" lIns="91321" tIns="45661" rIns="91321" bIns="45661" rtlCol="0"/>
          <a:lstStyle>
            <a:lvl1pPr algn="r">
              <a:defRPr sz="1200"/>
            </a:lvl1pPr>
          </a:lstStyle>
          <a:p>
            <a:fld id="{DB585C74-8472-4821-9A10-375C226FB0B6}" type="datetimeFigureOut">
              <a:rPr lang="en-US" smtClean="0"/>
              <a:pPr/>
              <a:t>9/3/2019</a:t>
            </a:fld>
            <a:endParaRPr lang="en-GB" dirty="0"/>
          </a:p>
        </p:txBody>
      </p:sp>
      <p:sp>
        <p:nvSpPr>
          <p:cNvPr id="4" name="Footer Placeholder 3"/>
          <p:cNvSpPr>
            <a:spLocks noGrp="1"/>
          </p:cNvSpPr>
          <p:nvPr>
            <p:ph type="ftr" sz="quarter" idx="2"/>
          </p:nvPr>
        </p:nvSpPr>
        <p:spPr>
          <a:xfrm>
            <a:off x="1" y="9428584"/>
            <a:ext cx="2945659" cy="496332"/>
          </a:xfrm>
          <a:prstGeom prst="rect">
            <a:avLst/>
          </a:prstGeom>
        </p:spPr>
        <p:txBody>
          <a:bodyPr vert="horz" lIns="91321" tIns="45661" rIns="91321" bIns="45661"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0443" y="9428584"/>
            <a:ext cx="2945659" cy="496332"/>
          </a:xfrm>
          <a:prstGeom prst="rect">
            <a:avLst/>
          </a:prstGeom>
        </p:spPr>
        <p:txBody>
          <a:bodyPr vert="horz" lIns="91321" tIns="45661" rIns="91321" bIns="45661" rtlCol="0" anchor="b"/>
          <a:lstStyle>
            <a:lvl1pPr algn="r">
              <a:defRPr sz="1200"/>
            </a:lvl1pPr>
          </a:lstStyle>
          <a:p>
            <a:fld id="{987FB375-724E-4723-A382-923BA59A710C}" type="slidenum">
              <a:rPr lang="en-GB" smtClean="0"/>
              <a:pPr/>
              <a:t>‹#›</a:t>
            </a:fld>
            <a:endParaRPr lang="en-GB" dirty="0"/>
          </a:p>
        </p:txBody>
      </p:sp>
    </p:spTree>
    <p:extLst>
      <p:ext uri="{BB962C8B-B14F-4D97-AF65-F5344CB8AC3E}">
        <p14:creationId xmlns:p14="http://schemas.microsoft.com/office/powerpoint/2010/main" val="32904633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2945659" cy="496332"/>
          </a:xfrm>
          <a:prstGeom prst="rect">
            <a:avLst/>
          </a:prstGeom>
          <a:noFill/>
          <a:ln w="9525">
            <a:noFill/>
            <a:miter lim="800000"/>
            <a:headEnd/>
            <a:tailEnd/>
          </a:ln>
          <a:effectLst/>
        </p:spPr>
        <p:txBody>
          <a:bodyPr vert="horz" wrap="square" lIns="91321" tIns="45661" rIns="91321" bIns="45661" numCol="1" anchor="t" anchorCtr="0" compatLnSpc="1">
            <a:prstTxWarp prst="textNoShape">
              <a:avLst/>
            </a:prstTxWarp>
          </a:bodyPr>
          <a:lstStyle>
            <a:lvl1pPr>
              <a:defRPr sz="1200"/>
            </a:lvl1pPr>
          </a:lstStyle>
          <a:p>
            <a:endParaRPr lang="en-GB" dirty="0"/>
          </a:p>
        </p:txBody>
      </p:sp>
      <p:sp>
        <p:nvSpPr>
          <p:cNvPr id="4099"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1321" tIns="45661" rIns="91321" bIns="45661" numCol="1" anchor="t" anchorCtr="0" compatLnSpc="1">
            <a:prstTxWarp prst="textNoShape">
              <a:avLst/>
            </a:prstTxWarp>
          </a:bodyPr>
          <a:lstStyle>
            <a:lvl1pPr algn="r">
              <a:defRPr sz="1200"/>
            </a:lvl1pPr>
          </a:lstStyle>
          <a:p>
            <a:endParaRPr lang="en-GB" dirty="0"/>
          </a:p>
        </p:txBody>
      </p:sp>
      <p:sp>
        <p:nvSpPr>
          <p:cNvPr id="4100" name="Rectangle 4"/>
          <p:cNvSpPr>
            <a:spLocks noGrp="1" noRot="1" noChangeAspect="1" noChangeArrowheads="1" noTextEdit="1"/>
          </p:cNvSpPr>
          <p:nvPr>
            <p:ph type="sldImg" idx="2"/>
          </p:nvPr>
        </p:nvSpPr>
        <p:spPr bwMode="auto">
          <a:xfrm>
            <a:off x="919163" y="744538"/>
            <a:ext cx="4960937" cy="37211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79768" y="4715153"/>
            <a:ext cx="5438140" cy="4466987"/>
          </a:xfrm>
          <a:prstGeom prst="rect">
            <a:avLst/>
          </a:prstGeom>
          <a:noFill/>
          <a:ln w="9525">
            <a:noFill/>
            <a:miter lim="800000"/>
            <a:headEnd/>
            <a:tailEnd/>
          </a:ln>
          <a:effectLst/>
        </p:spPr>
        <p:txBody>
          <a:bodyPr vert="horz" wrap="square" lIns="91321" tIns="45661" rIns="91321" bIns="45661"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4102" name="Rectangle 6"/>
          <p:cNvSpPr>
            <a:spLocks noGrp="1" noChangeArrowheads="1"/>
          </p:cNvSpPr>
          <p:nvPr>
            <p:ph type="ftr" sz="quarter" idx="4"/>
          </p:nvPr>
        </p:nvSpPr>
        <p:spPr bwMode="auto">
          <a:xfrm>
            <a:off x="1" y="9428584"/>
            <a:ext cx="2945659" cy="496332"/>
          </a:xfrm>
          <a:prstGeom prst="rect">
            <a:avLst/>
          </a:prstGeom>
          <a:noFill/>
          <a:ln w="9525">
            <a:noFill/>
            <a:miter lim="800000"/>
            <a:headEnd/>
            <a:tailEnd/>
          </a:ln>
          <a:effectLst/>
        </p:spPr>
        <p:txBody>
          <a:bodyPr vert="horz" wrap="square" lIns="91321" tIns="45661" rIns="91321" bIns="45661" numCol="1" anchor="b" anchorCtr="0" compatLnSpc="1">
            <a:prstTxWarp prst="textNoShape">
              <a:avLst/>
            </a:prstTxWarp>
          </a:bodyPr>
          <a:lstStyle>
            <a:lvl1pPr>
              <a:defRPr sz="1200"/>
            </a:lvl1pPr>
          </a:lstStyle>
          <a:p>
            <a:endParaRPr lang="en-GB" dirty="0"/>
          </a:p>
        </p:txBody>
      </p:sp>
      <p:sp>
        <p:nvSpPr>
          <p:cNvPr id="4103" name="Rectangle 7"/>
          <p:cNvSpPr>
            <a:spLocks noGrp="1" noChangeArrowheads="1"/>
          </p:cNvSpPr>
          <p:nvPr>
            <p:ph type="sldNum" sz="quarter" idx="5"/>
          </p:nvPr>
        </p:nvSpPr>
        <p:spPr bwMode="auto">
          <a:xfrm>
            <a:off x="3850443" y="9428584"/>
            <a:ext cx="2945659" cy="496332"/>
          </a:xfrm>
          <a:prstGeom prst="rect">
            <a:avLst/>
          </a:prstGeom>
          <a:noFill/>
          <a:ln w="9525">
            <a:noFill/>
            <a:miter lim="800000"/>
            <a:headEnd/>
            <a:tailEnd/>
          </a:ln>
          <a:effectLst/>
        </p:spPr>
        <p:txBody>
          <a:bodyPr vert="horz" wrap="square" lIns="91321" tIns="45661" rIns="91321" bIns="45661" numCol="1" anchor="b" anchorCtr="0" compatLnSpc="1">
            <a:prstTxWarp prst="textNoShape">
              <a:avLst/>
            </a:prstTxWarp>
          </a:bodyPr>
          <a:lstStyle>
            <a:lvl1pPr algn="r">
              <a:defRPr sz="1200"/>
            </a:lvl1pPr>
          </a:lstStyle>
          <a:p>
            <a:fld id="{FEFF9E61-3C0E-49EC-B7CE-70A63748724E}" type="slidenum">
              <a:rPr lang="en-GB"/>
              <a:pPr/>
              <a:t>‹#›</a:t>
            </a:fld>
            <a:endParaRPr lang="en-GB" dirty="0"/>
          </a:p>
        </p:txBody>
      </p:sp>
    </p:spTree>
    <p:extLst>
      <p:ext uri="{BB962C8B-B14F-4D97-AF65-F5344CB8AC3E}">
        <p14:creationId xmlns:p14="http://schemas.microsoft.com/office/powerpoint/2010/main" val="35830383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79BE23-8458-41F0-BEDE-D57ABD393D6F}" type="slidenum">
              <a:rPr lang="en-GB"/>
              <a:pPr/>
              <a:t>2</a:t>
            </a:fld>
            <a:endParaRPr lang="en-GB" dirty="0"/>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a:xfrm>
            <a:off x="906357" y="4715153"/>
            <a:ext cx="4984962" cy="4466987"/>
          </a:xfrm>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50498B-F581-4AAA-8870-907E73E71EC5}" type="slidenum">
              <a:rPr lang="en-GB"/>
              <a:pPr/>
              <a:t>11</a:t>
            </a:fld>
            <a:endParaRPr lang="en-GB"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xfrm>
            <a:off x="906357" y="4715153"/>
            <a:ext cx="4984962" cy="4466987"/>
          </a:xfrm>
        </p:spPr>
        <p:txBody>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50498B-F581-4AAA-8870-907E73E71EC5}" type="slidenum">
              <a:rPr lang="en-GB"/>
              <a:pPr/>
              <a:t>12</a:t>
            </a:fld>
            <a:endParaRPr lang="en-GB"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xfrm>
            <a:off x="906357" y="4715153"/>
            <a:ext cx="4984962" cy="4466987"/>
          </a:xfrm>
        </p:spPr>
        <p:txBody>
          <a:bodyP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50498B-F581-4AAA-8870-907E73E71EC5}" type="slidenum">
              <a:rPr lang="en-GB"/>
              <a:pPr/>
              <a:t>13</a:t>
            </a:fld>
            <a:endParaRPr lang="en-GB"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xfrm>
            <a:off x="906357" y="4715153"/>
            <a:ext cx="4984962" cy="4466987"/>
          </a:xfrm>
        </p:spPr>
        <p:txBody>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50498B-F581-4AAA-8870-907E73E71EC5}" type="slidenum">
              <a:rPr lang="en-GB"/>
              <a:pPr/>
              <a:t>14</a:t>
            </a:fld>
            <a:endParaRPr lang="en-GB"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xfrm>
            <a:off x="906357" y="4715153"/>
            <a:ext cx="4984962" cy="4466987"/>
          </a:xfrm>
        </p:spPr>
        <p:txBody>
          <a:bodyPr/>
          <a:lstStyle/>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50498B-F581-4AAA-8870-907E73E71EC5}" type="slidenum">
              <a:rPr lang="en-GB"/>
              <a:pPr/>
              <a:t>15</a:t>
            </a:fld>
            <a:endParaRPr lang="en-GB"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xfrm>
            <a:off x="906357" y="4715153"/>
            <a:ext cx="4984962" cy="4466987"/>
          </a:xfrm>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50498B-F581-4AAA-8870-907E73E71EC5}" type="slidenum">
              <a:rPr lang="en-GB"/>
              <a:pPr/>
              <a:t>3</a:t>
            </a:fld>
            <a:endParaRPr lang="en-GB"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xfrm>
            <a:off x="906357" y="4715153"/>
            <a:ext cx="4984962" cy="4466987"/>
          </a:xfrm>
        </p:spPr>
        <p:txBody>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79BE23-8458-41F0-BEDE-D57ABD393D6F}" type="slidenum">
              <a:rPr lang="en-GB"/>
              <a:pPr/>
              <a:t>4</a:t>
            </a:fld>
            <a:endParaRPr lang="en-GB" dirty="0"/>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a:xfrm>
            <a:off x="906357" y="4715153"/>
            <a:ext cx="4984962" cy="4466987"/>
          </a:xfrm>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79BE23-8458-41F0-BEDE-D57ABD393D6F}" type="slidenum">
              <a:rPr lang="en-GB"/>
              <a:pPr/>
              <a:t>5</a:t>
            </a:fld>
            <a:endParaRPr lang="en-GB" dirty="0"/>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a:xfrm>
            <a:off x="906357" y="4715153"/>
            <a:ext cx="4984962" cy="4466987"/>
          </a:xfrm>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DC5837-AE39-40AC-8031-2B875371F755}" type="slidenum">
              <a:rPr lang="en-GB"/>
              <a:pPr/>
              <a:t>6</a:t>
            </a:fld>
            <a:endParaRPr lang="en-GB" dirty="0"/>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a:xfrm>
            <a:off x="906357" y="4715153"/>
            <a:ext cx="4984962" cy="4466987"/>
          </a:xfrm>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50498B-F581-4AAA-8870-907E73E71EC5}" type="slidenum">
              <a:rPr lang="en-GB"/>
              <a:pPr/>
              <a:t>7</a:t>
            </a:fld>
            <a:endParaRPr lang="en-GB"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xfrm>
            <a:off x="906357" y="4715153"/>
            <a:ext cx="4984962" cy="4466987"/>
          </a:xfrm>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50498B-F581-4AAA-8870-907E73E71EC5}" type="slidenum">
              <a:rPr lang="en-GB"/>
              <a:pPr/>
              <a:t>8</a:t>
            </a:fld>
            <a:endParaRPr lang="en-GB"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xfrm>
            <a:off x="906357" y="4715153"/>
            <a:ext cx="4984962" cy="4466987"/>
          </a:xfrm>
        </p:spPr>
        <p:txBody>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50498B-F581-4AAA-8870-907E73E71EC5}" type="slidenum">
              <a:rPr lang="en-GB"/>
              <a:pPr/>
              <a:t>9</a:t>
            </a:fld>
            <a:endParaRPr lang="en-GB"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xfrm>
            <a:off x="906357" y="4715153"/>
            <a:ext cx="4984962" cy="4466987"/>
          </a:xfrm>
        </p:spPr>
        <p:txBody>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50498B-F581-4AAA-8870-907E73E71EC5}" type="slidenum">
              <a:rPr lang="en-GB"/>
              <a:pPr/>
              <a:t>10</a:t>
            </a:fld>
            <a:endParaRPr lang="en-GB"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xfrm>
            <a:off x="906357" y="4715153"/>
            <a:ext cx="4984962" cy="4466987"/>
          </a:xfrm>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C14FD83-87F3-4FA3-8400-67CF3A14FCCA}" type="slidenum">
              <a:rPr lang="en-GB" smtClean="0"/>
              <a:pPr/>
              <a:t>‹#›</a:t>
            </a:fld>
            <a:endParaRPr lang="en-GB" dirty="0"/>
          </a:p>
        </p:txBody>
      </p:sp>
    </p:spTree>
    <p:extLst>
      <p:ext uri="{BB962C8B-B14F-4D97-AF65-F5344CB8AC3E}">
        <p14:creationId xmlns:p14="http://schemas.microsoft.com/office/powerpoint/2010/main" val="2982032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3DB71A6-44B9-408C-A269-896197091C8D}" type="slidenum">
              <a:rPr lang="en-GB" smtClean="0"/>
              <a:pPr/>
              <a:t>‹#›</a:t>
            </a:fld>
            <a:endParaRPr lang="en-GB" dirty="0"/>
          </a:p>
        </p:txBody>
      </p:sp>
    </p:spTree>
    <p:extLst>
      <p:ext uri="{BB962C8B-B14F-4D97-AF65-F5344CB8AC3E}">
        <p14:creationId xmlns:p14="http://schemas.microsoft.com/office/powerpoint/2010/main" val="2667376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E2152D5-B14E-4A7D-A99C-D5AEFCFB91C1}" type="slidenum">
              <a:rPr lang="en-GB" smtClean="0"/>
              <a:pPr/>
              <a:t>‹#›</a:t>
            </a:fld>
            <a:endParaRPr lang="en-GB" dirty="0"/>
          </a:p>
        </p:txBody>
      </p:sp>
    </p:spTree>
    <p:extLst>
      <p:ext uri="{BB962C8B-B14F-4D97-AF65-F5344CB8AC3E}">
        <p14:creationId xmlns:p14="http://schemas.microsoft.com/office/powerpoint/2010/main" val="896460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5FE2ED6-A488-4116-AB6B-7D2BADFDC1C0}" type="slidenum">
              <a:rPr lang="en-GB" smtClean="0"/>
              <a:pPr/>
              <a:t>‹#›</a:t>
            </a:fld>
            <a:endParaRPr lang="en-GB" dirty="0"/>
          </a:p>
        </p:txBody>
      </p:sp>
    </p:spTree>
    <p:extLst>
      <p:ext uri="{BB962C8B-B14F-4D97-AF65-F5344CB8AC3E}">
        <p14:creationId xmlns:p14="http://schemas.microsoft.com/office/powerpoint/2010/main" val="978731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4690961-7624-4006-B5E8-E667131050DF}" type="slidenum">
              <a:rPr lang="en-GB" smtClean="0"/>
              <a:pPr/>
              <a:t>‹#›</a:t>
            </a:fld>
            <a:endParaRPr lang="en-GB" dirty="0"/>
          </a:p>
        </p:txBody>
      </p:sp>
    </p:spTree>
    <p:extLst>
      <p:ext uri="{BB962C8B-B14F-4D97-AF65-F5344CB8AC3E}">
        <p14:creationId xmlns:p14="http://schemas.microsoft.com/office/powerpoint/2010/main" val="3259697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CA258B8-17BD-4B75-8DAD-A961592B0829}" type="slidenum">
              <a:rPr lang="en-GB" smtClean="0"/>
              <a:pPr/>
              <a:t>‹#›</a:t>
            </a:fld>
            <a:endParaRPr lang="en-GB" dirty="0"/>
          </a:p>
        </p:txBody>
      </p:sp>
    </p:spTree>
    <p:extLst>
      <p:ext uri="{BB962C8B-B14F-4D97-AF65-F5344CB8AC3E}">
        <p14:creationId xmlns:p14="http://schemas.microsoft.com/office/powerpoint/2010/main" val="1119664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1458C02-7407-43F7-9361-F92148997E2E}" type="slidenum">
              <a:rPr lang="en-GB" smtClean="0"/>
              <a:pPr/>
              <a:t>‹#›</a:t>
            </a:fld>
            <a:endParaRPr lang="en-GB" dirty="0"/>
          </a:p>
        </p:txBody>
      </p:sp>
    </p:spTree>
    <p:extLst>
      <p:ext uri="{BB962C8B-B14F-4D97-AF65-F5344CB8AC3E}">
        <p14:creationId xmlns:p14="http://schemas.microsoft.com/office/powerpoint/2010/main" val="43566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020E99F-D4AA-4ED2-B6AC-40BA79647040}" type="slidenum">
              <a:rPr lang="en-GB" smtClean="0"/>
              <a:pPr/>
              <a:t>‹#›</a:t>
            </a:fld>
            <a:endParaRPr lang="en-GB" dirty="0"/>
          </a:p>
        </p:txBody>
      </p:sp>
    </p:spTree>
    <p:extLst>
      <p:ext uri="{BB962C8B-B14F-4D97-AF65-F5344CB8AC3E}">
        <p14:creationId xmlns:p14="http://schemas.microsoft.com/office/powerpoint/2010/main" val="1689245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853DFD8-713A-4888-9C9B-3E8C3D16D084}" type="slidenum">
              <a:rPr lang="en-GB" smtClean="0"/>
              <a:pPr/>
              <a:t>‹#›</a:t>
            </a:fld>
            <a:endParaRPr lang="en-GB" dirty="0"/>
          </a:p>
        </p:txBody>
      </p:sp>
    </p:spTree>
    <p:extLst>
      <p:ext uri="{BB962C8B-B14F-4D97-AF65-F5344CB8AC3E}">
        <p14:creationId xmlns:p14="http://schemas.microsoft.com/office/powerpoint/2010/main" val="635494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E55BEEC-838B-48DF-9F28-50CB896B76EE}" type="slidenum">
              <a:rPr lang="en-GB" smtClean="0"/>
              <a:pPr/>
              <a:t>‹#›</a:t>
            </a:fld>
            <a:endParaRPr lang="en-GB" dirty="0"/>
          </a:p>
        </p:txBody>
      </p:sp>
    </p:spTree>
    <p:extLst>
      <p:ext uri="{BB962C8B-B14F-4D97-AF65-F5344CB8AC3E}">
        <p14:creationId xmlns:p14="http://schemas.microsoft.com/office/powerpoint/2010/main" val="1526286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604A3EA-E0EB-46A2-A1CE-EEE60D762F27}" type="slidenum">
              <a:rPr lang="en-GB" smtClean="0"/>
              <a:pPr/>
              <a:t>‹#›</a:t>
            </a:fld>
            <a:endParaRPr lang="en-GB" dirty="0"/>
          </a:p>
        </p:txBody>
      </p:sp>
    </p:spTree>
    <p:extLst>
      <p:ext uri="{BB962C8B-B14F-4D97-AF65-F5344CB8AC3E}">
        <p14:creationId xmlns:p14="http://schemas.microsoft.com/office/powerpoint/2010/main" val="1581942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26E70D-C70F-4AF2-9FCA-413A04072F4B}" type="slidenum">
              <a:rPr lang="en-GB" smtClean="0"/>
              <a:pPr/>
              <a:t>‹#›</a:t>
            </a:fld>
            <a:endParaRPr lang="en-GB" dirty="0"/>
          </a:p>
        </p:txBody>
      </p:sp>
    </p:spTree>
    <p:extLst>
      <p:ext uri="{BB962C8B-B14F-4D97-AF65-F5344CB8AC3E}">
        <p14:creationId xmlns:p14="http://schemas.microsoft.com/office/powerpoint/2010/main" val="217158486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187624" y="836712"/>
            <a:ext cx="6858000" cy="2387600"/>
          </a:xfrm>
        </p:spPr>
        <p:txBody>
          <a:bodyPr>
            <a:normAutofit fontScale="90000"/>
          </a:bodyPr>
          <a:lstStyle/>
          <a:p>
            <a:r>
              <a:rPr lang="en-GB" sz="4400" b="1" dirty="0" smtClean="0">
                <a:solidFill>
                  <a:schemeClr val="accent1">
                    <a:lumMod val="50000"/>
                  </a:schemeClr>
                </a:solidFill>
                <a:latin typeface="Calibri" pitchFamily="34" charset="0"/>
              </a:rPr>
              <a:t>Markets (3) </a:t>
            </a:r>
            <a:r>
              <a:rPr lang="en-GB" sz="4400" dirty="0" smtClean="0">
                <a:solidFill>
                  <a:schemeClr val="accent1">
                    <a:lumMod val="50000"/>
                  </a:schemeClr>
                </a:solidFill>
                <a:latin typeface="Calibri" pitchFamily="34" charset="0"/>
              </a:rPr>
              <a:t/>
            </a:r>
            <a:br>
              <a:rPr lang="en-GB" sz="4400" dirty="0" smtClean="0">
                <a:solidFill>
                  <a:schemeClr val="accent1">
                    <a:lumMod val="50000"/>
                  </a:schemeClr>
                </a:solidFill>
                <a:latin typeface="Calibri" pitchFamily="34" charset="0"/>
              </a:rPr>
            </a:br>
            <a:r>
              <a:rPr lang="en-GB" sz="4400" dirty="0" smtClean="0">
                <a:solidFill>
                  <a:schemeClr val="accent1">
                    <a:lumMod val="50000"/>
                  </a:schemeClr>
                </a:solidFill>
                <a:latin typeface="Calibri" pitchFamily="34" charset="0"/>
              </a:rPr>
              <a:t/>
            </a:r>
            <a:br>
              <a:rPr lang="en-GB" sz="4400" dirty="0" smtClean="0">
                <a:solidFill>
                  <a:schemeClr val="accent1">
                    <a:lumMod val="50000"/>
                  </a:schemeClr>
                </a:solidFill>
                <a:latin typeface="Calibri" pitchFamily="34" charset="0"/>
              </a:rPr>
            </a:br>
            <a:r>
              <a:rPr lang="en-GB" sz="4400" dirty="0" smtClean="0">
                <a:solidFill>
                  <a:schemeClr val="accent1">
                    <a:lumMod val="50000"/>
                  </a:schemeClr>
                </a:solidFill>
                <a:latin typeface="Calibri" pitchFamily="34" charset="0"/>
              </a:rPr>
              <a:t>Market </a:t>
            </a:r>
            <a:r>
              <a:rPr lang="en-GB" sz="4400" dirty="0" smtClean="0">
                <a:solidFill>
                  <a:schemeClr val="accent1">
                    <a:lumMod val="50000"/>
                  </a:schemeClr>
                </a:solidFill>
                <a:latin typeface="Calibri" pitchFamily="34" charset="0"/>
              </a:rPr>
              <a:t>Structure: </a:t>
            </a:r>
            <a:r>
              <a:rPr lang="en-GB" sz="4400" dirty="0" smtClean="0">
                <a:solidFill>
                  <a:srgbClr val="F1800F"/>
                </a:solidFill>
                <a:latin typeface="Calibri" pitchFamily="34" charset="0"/>
              </a:rPr>
              <a:t>Marketing and Competitiveness</a:t>
            </a:r>
            <a:endParaRPr lang="en-GB" sz="4400" dirty="0">
              <a:solidFill>
                <a:srgbClr val="F1800F"/>
              </a:solidFill>
              <a:latin typeface="Calibri" pitchFamily="34" charset="0"/>
            </a:endParaRPr>
          </a:p>
        </p:txBody>
      </p:sp>
      <p:sp>
        <p:nvSpPr>
          <p:cNvPr id="3" name="Content Placeholder 2"/>
          <p:cNvSpPr txBox="1">
            <a:spLocks/>
          </p:cNvSpPr>
          <p:nvPr/>
        </p:nvSpPr>
        <p:spPr>
          <a:xfrm>
            <a:off x="1979712" y="4005064"/>
            <a:ext cx="5580620" cy="2374998"/>
          </a:xfrm>
          <a:prstGeom prst="rect">
            <a:avLst/>
          </a:prstGeom>
        </p:spPr>
        <p:txBody>
          <a:bodyPr vert="horz" lIns="91440" tIns="45720" rIns="91440" bIns="45720" rtlCol="0">
            <a:normAutofit fontScale="85000" lnSpcReduction="20000"/>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GB" sz="2300" dirty="0" smtClean="0"/>
              <a:t>Understand that markets have differing degrees of competition</a:t>
            </a:r>
          </a:p>
          <a:p>
            <a:pPr algn="l"/>
            <a:endParaRPr lang="en-GB" sz="2300" dirty="0" smtClean="0"/>
          </a:p>
          <a:p>
            <a:pPr algn="l"/>
            <a:r>
              <a:rPr lang="en-GB" sz="2300" dirty="0" smtClean="0"/>
              <a:t>Explain the features of the different market structures and their impact on business behaviour</a:t>
            </a:r>
          </a:p>
          <a:p>
            <a:pPr algn="l"/>
            <a:endParaRPr lang="en-GB" sz="2300" dirty="0" smtClean="0"/>
          </a:p>
          <a:p>
            <a:pPr algn="l"/>
            <a:r>
              <a:rPr lang="en-GB" sz="2300" dirty="0" smtClean="0"/>
              <a:t>Understand the reasons why consumers sometimes need protection from exploitation from businesses</a:t>
            </a:r>
          </a:p>
          <a:p>
            <a:endParaRPr lang="en-GB"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28596" y="214290"/>
            <a:ext cx="8229600" cy="1143000"/>
          </a:xfrm>
        </p:spPr>
        <p:txBody>
          <a:bodyPr>
            <a:normAutofit/>
          </a:bodyPr>
          <a:lstStyle/>
          <a:p>
            <a:r>
              <a:rPr lang="en-US" sz="3200" dirty="0" smtClean="0">
                <a:solidFill>
                  <a:schemeClr val="accent1">
                    <a:lumMod val="50000"/>
                  </a:schemeClr>
                </a:solidFill>
                <a:effectLst/>
                <a:latin typeface="Calibri" pitchFamily="34" charset="0"/>
              </a:rPr>
              <a:t>Monopolistic competition</a:t>
            </a:r>
            <a:endParaRPr lang="en-US" sz="3200" b="0" dirty="0">
              <a:solidFill>
                <a:schemeClr val="accent1">
                  <a:lumMod val="75000"/>
                </a:schemeClr>
              </a:solidFill>
              <a:effectLst/>
              <a:latin typeface="Calibri" pitchFamily="34" charset="0"/>
            </a:endParaRPr>
          </a:p>
        </p:txBody>
      </p:sp>
      <p:sp>
        <p:nvSpPr>
          <p:cNvPr id="8195" name="Rectangle 3"/>
          <p:cNvSpPr>
            <a:spLocks noGrp="1" noChangeArrowheads="1"/>
          </p:cNvSpPr>
          <p:nvPr>
            <p:ph idx="1"/>
          </p:nvPr>
        </p:nvSpPr>
        <p:spPr>
          <a:xfrm>
            <a:off x="899592" y="1772816"/>
            <a:ext cx="6880848" cy="4572032"/>
          </a:xfrm>
        </p:spPr>
        <p:txBody>
          <a:bodyPr>
            <a:noAutofit/>
          </a:bodyPr>
          <a:lstStyle/>
          <a:p>
            <a:r>
              <a:rPr lang="en-US" b="1" dirty="0" smtClean="0">
                <a:solidFill>
                  <a:srgbClr val="285A24"/>
                </a:solidFill>
                <a:latin typeface="Calibri" pitchFamily="34" charset="0"/>
              </a:rPr>
              <a:t>When a large number of firms are competing in a market, each having enough product differentiation to achieve a degree of monopoly power and therefore some control over the price it charges. </a:t>
            </a:r>
            <a:endParaRPr lang="en-US" b="1" dirty="0" smtClean="0">
              <a:solidFill>
                <a:srgbClr val="285A24"/>
              </a:solidFill>
              <a:latin typeface="Calibri" pitchFamily="34" charset="0"/>
            </a:endParaRPr>
          </a:p>
          <a:p>
            <a:endParaRPr lang="en-US" b="1" dirty="0" smtClean="0">
              <a:solidFill>
                <a:srgbClr val="285A24"/>
              </a:solidFill>
              <a:latin typeface="Calibri" pitchFamily="34" charset="0"/>
            </a:endParaRPr>
          </a:p>
          <a:p>
            <a:r>
              <a:rPr lang="en-US" dirty="0" smtClean="0">
                <a:solidFill>
                  <a:schemeClr val="accent1">
                    <a:lumMod val="75000"/>
                  </a:schemeClr>
                </a:solidFill>
                <a:latin typeface="Calibri" pitchFamily="34" charset="0"/>
              </a:rPr>
              <a:t>Examples are hairdressers, cafés and gyms</a:t>
            </a:r>
            <a:r>
              <a:rPr lang="en-US" dirty="0" smtClean="0">
                <a:solidFill>
                  <a:schemeClr val="accent1">
                    <a:lumMod val="75000"/>
                  </a:schemeClr>
                </a:solidFill>
                <a:latin typeface="Calibri" pitchFamily="34" charset="0"/>
              </a:rPr>
              <a:t>.</a:t>
            </a:r>
          </a:p>
          <a:p>
            <a:endParaRPr lang="en-US" dirty="0" smtClean="0">
              <a:solidFill>
                <a:schemeClr val="accent1">
                  <a:lumMod val="75000"/>
                </a:schemeClr>
              </a:solidFill>
              <a:latin typeface="Calibri" pitchFamily="34" charset="0"/>
            </a:endParaRPr>
          </a:p>
          <a:p>
            <a:r>
              <a:rPr lang="en-US" dirty="0" smtClean="0">
                <a:solidFill>
                  <a:srgbClr val="285A24"/>
                </a:solidFill>
                <a:latin typeface="Calibri" pitchFamily="34" charset="0"/>
              </a:rPr>
              <a:t>It is easy for a new firm to enter this type of market because the set-up costs tend to be relatively low and the nature of the market is such that there is a constant flow of businesses.</a:t>
            </a:r>
            <a:endParaRPr lang="en-US" dirty="0">
              <a:solidFill>
                <a:srgbClr val="285A24"/>
              </a:solidFill>
              <a:latin typeface="Calibri"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11560" y="1124744"/>
            <a:ext cx="8229600" cy="1143000"/>
          </a:xfrm>
        </p:spPr>
        <p:txBody>
          <a:bodyPr>
            <a:normAutofit fontScale="90000"/>
          </a:bodyPr>
          <a:lstStyle/>
          <a:p>
            <a:r>
              <a:rPr lang="en-US" sz="3200" b="1" dirty="0" smtClean="0">
                <a:solidFill>
                  <a:schemeClr val="accent1">
                    <a:lumMod val="50000"/>
                  </a:schemeClr>
                </a:solidFill>
                <a:effectLst/>
                <a:latin typeface="Calibri" pitchFamily="34" charset="0"/>
              </a:rPr>
              <a:t>Perfect </a:t>
            </a:r>
            <a:r>
              <a:rPr lang="en-US" sz="3200" b="1" dirty="0" smtClean="0">
                <a:solidFill>
                  <a:schemeClr val="accent1">
                    <a:lumMod val="50000"/>
                  </a:schemeClr>
                </a:solidFill>
                <a:effectLst/>
                <a:latin typeface="Calibri" pitchFamily="34" charset="0"/>
              </a:rPr>
              <a:t>competition </a:t>
            </a:r>
            <a:r>
              <a:rPr lang="en-US" sz="3200" dirty="0" smtClean="0">
                <a:solidFill>
                  <a:srgbClr val="F1800F"/>
                </a:solidFill>
                <a:latin typeface="Calibri" pitchFamily="34" charset="0"/>
              </a:rPr>
              <a:t>where there are a large number of sellers and buyers, all of whom are too small to influence the price of the product</a:t>
            </a:r>
            <a:endParaRPr lang="en-US" sz="3200" b="0" dirty="0">
              <a:solidFill>
                <a:schemeClr val="accent1">
                  <a:lumMod val="75000"/>
                </a:schemeClr>
              </a:solidFill>
              <a:effectLst/>
              <a:latin typeface="Calibri" pitchFamily="34" charset="0"/>
            </a:endParaRPr>
          </a:p>
        </p:txBody>
      </p:sp>
      <p:sp>
        <p:nvSpPr>
          <p:cNvPr id="8195" name="Rectangle 3"/>
          <p:cNvSpPr>
            <a:spLocks noGrp="1" noChangeArrowheads="1"/>
          </p:cNvSpPr>
          <p:nvPr>
            <p:ph idx="1"/>
          </p:nvPr>
        </p:nvSpPr>
        <p:spPr>
          <a:xfrm>
            <a:off x="899592" y="2924944"/>
            <a:ext cx="7416824" cy="3168352"/>
          </a:xfrm>
        </p:spPr>
        <p:txBody>
          <a:bodyPr>
            <a:noAutofit/>
          </a:bodyPr>
          <a:lstStyle/>
          <a:p>
            <a:pPr>
              <a:buNone/>
            </a:pPr>
            <a:endParaRPr lang="en-US" sz="2000" b="1" dirty="0" smtClean="0">
              <a:solidFill>
                <a:srgbClr val="285A24"/>
              </a:solidFill>
              <a:latin typeface="Calibri" pitchFamily="34" charset="0"/>
            </a:endParaRPr>
          </a:p>
          <a:p>
            <a:pPr lvl="1"/>
            <a:r>
              <a:rPr lang="en-US" sz="2400" dirty="0" smtClean="0">
                <a:solidFill>
                  <a:srgbClr val="285A24"/>
                </a:solidFill>
                <a:latin typeface="Calibri" pitchFamily="34" charset="0"/>
              </a:rPr>
              <a:t>All the sellers produce homogeneous (identical) products.</a:t>
            </a:r>
          </a:p>
          <a:p>
            <a:pPr lvl="1"/>
            <a:r>
              <a:rPr lang="en-US" sz="2400" b="1" dirty="0" smtClean="0">
                <a:solidFill>
                  <a:srgbClr val="285A24"/>
                </a:solidFill>
                <a:latin typeface="Calibri" pitchFamily="34" charset="0"/>
              </a:rPr>
              <a:t>Sellers are ‘price takers’ — they accept the ruling market price. </a:t>
            </a:r>
          </a:p>
          <a:p>
            <a:pPr lvl="1"/>
            <a:r>
              <a:rPr lang="en-US" sz="2400" dirty="0" smtClean="0">
                <a:solidFill>
                  <a:srgbClr val="285A24"/>
                </a:solidFill>
                <a:latin typeface="Calibri" pitchFamily="34" charset="0"/>
              </a:rPr>
              <a:t>The buyers all have perfect knowledge.</a:t>
            </a:r>
          </a:p>
          <a:p>
            <a:pPr lvl="1"/>
            <a:r>
              <a:rPr lang="en-US" sz="2400" b="1" dirty="0" smtClean="0">
                <a:solidFill>
                  <a:srgbClr val="285A24"/>
                </a:solidFill>
                <a:latin typeface="Calibri" pitchFamily="34" charset="0"/>
              </a:rPr>
              <a:t>There is freedom of entry into and exit from the market for firms</a:t>
            </a:r>
            <a:r>
              <a:rPr lang="en-US" b="1" dirty="0" smtClean="0">
                <a:solidFill>
                  <a:srgbClr val="285A24"/>
                </a:solidFill>
                <a:latin typeface="Calibri" pitchFamily="34" charset="0"/>
              </a:rPr>
              <a:t>.</a:t>
            </a:r>
          </a:p>
          <a:p>
            <a:endParaRPr lang="en-US" dirty="0" smtClean="0">
              <a:solidFill>
                <a:srgbClr val="285A24"/>
              </a:solidFill>
              <a:latin typeface="Calibri"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28596" y="214290"/>
            <a:ext cx="8229600" cy="1143000"/>
          </a:xfrm>
        </p:spPr>
        <p:txBody>
          <a:bodyPr>
            <a:normAutofit/>
          </a:bodyPr>
          <a:lstStyle/>
          <a:p>
            <a:r>
              <a:rPr lang="en-US" sz="2400" b="1" dirty="0" smtClean="0">
                <a:solidFill>
                  <a:schemeClr val="accent1">
                    <a:lumMod val="75000"/>
                  </a:schemeClr>
                </a:solidFill>
              </a:rPr>
              <a:t>Question </a:t>
            </a:r>
            <a:r>
              <a:rPr lang="en-US" sz="2400" b="1" dirty="0" smtClean="0">
                <a:solidFill>
                  <a:srgbClr val="F1800F"/>
                </a:solidFill>
              </a:rPr>
              <a:t>How </a:t>
            </a:r>
            <a:r>
              <a:rPr lang="en-US" sz="2400" b="1" dirty="0" smtClean="0">
                <a:solidFill>
                  <a:srgbClr val="F1800F"/>
                </a:solidFill>
              </a:rPr>
              <a:t>does monopoly affect the marketing mix?</a:t>
            </a:r>
          </a:p>
        </p:txBody>
      </p:sp>
      <p:sp>
        <p:nvSpPr>
          <p:cNvPr id="8195" name="Rectangle 3"/>
          <p:cNvSpPr>
            <a:spLocks noGrp="1" noChangeArrowheads="1"/>
          </p:cNvSpPr>
          <p:nvPr>
            <p:ph idx="1"/>
          </p:nvPr>
        </p:nvSpPr>
        <p:spPr>
          <a:xfrm>
            <a:off x="428596" y="1381948"/>
            <a:ext cx="8229600" cy="4783356"/>
          </a:xfrm>
        </p:spPr>
        <p:txBody>
          <a:bodyPr>
            <a:normAutofit/>
          </a:bodyPr>
          <a:lstStyle/>
          <a:p>
            <a:pPr lvl="1"/>
            <a:r>
              <a:rPr lang="en-US" sz="2000" b="1" dirty="0" smtClean="0">
                <a:latin typeface="Calibri" pitchFamily="34" charset="0"/>
              </a:rPr>
              <a:t>Product.</a:t>
            </a:r>
            <a:r>
              <a:rPr lang="en-US" sz="2000" dirty="0" smtClean="0">
                <a:latin typeface="Calibri" pitchFamily="34" charset="0"/>
              </a:rPr>
              <a:t> With only one organisation in the market, there is little need for new product development. </a:t>
            </a:r>
            <a:endParaRPr lang="en-US" sz="2000" dirty="0" smtClean="0">
              <a:latin typeface="Calibri" pitchFamily="34" charset="0"/>
            </a:endParaRPr>
          </a:p>
          <a:p>
            <a:pPr lvl="1"/>
            <a:endParaRPr lang="en-US" sz="2000" dirty="0" smtClean="0">
              <a:latin typeface="Calibri" pitchFamily="34" charset="0"/>
            </a:endParaRPr>
          </a:p>
          <a:p>
            <a:pPr lvl="1"/>
            <a:r>
              <a:rPr lang="en-US" sz="2000" b="1" dirty="0" smtClean="0">
                <a:latin typeface="Calibri" pitchFamily="34" charset="0"/>
              </a:rPr>
              <a:t>Price.</a:t>
            </a:r>
            <a:r>
              <a:rPr lang="en-US" sz="2000" dirty="0" smtClean="0">
                <a:latin typeface="Calibri" pitchFamily="34" charset="0"/>
              </a:rPr>
              <a:t> Monopolies are price leaders/setters and can take advantage of the lack of competition in the market in order to set very high prices. </a:t>
            </a:r>
            <a:endParaRPr lang="en-US" sz="2000" dirty="0" smtClean="0">
              <a:latin typeface="Calibri" pitchFamily="34" charset="0"/>
            </a:endParaRPr>
          </a:p>
          <a:p>
            <a:pPr lvl="1"/>
            <a:endParaRPr lang="en-US" sz="2000" dirty="0" smtClean="0">
              <a:latin typeface="Calibri" pitchFamily="34" charset="0"/>
            </a:endParaRPr>
          </a:p>
          <a:p>
            <a:pPr lvl="1"/>
            <a:r>
              <a:rPr lang="en-US" sz="2000" b="1" dirty="0" smtClean="0">
                <a:latin typeface="Calibri" pitchFamily="34" charset="0"/>
              </a:rPr>
              <a:t>Promotion.</a:t>
            </a:r>
            <a:r>
              <a:rPr lang="en-US" sz="2000" dirty="0" smtClean="0">
                <a:latin typeface="Calibri" pitchFamily="34" charset="0"/>
              </a:rPr>
              <a:t> There are high barriers to entry in monopoly, so it is unlikely that new competition can emerge. Therefore, promotion will mainly be informative,</a:t>
            </a:r>
            <a:br>
              <a:rPr lang="en-US" sz="2000" dirty="0" smtClean="0">
                <a:latin typeface="Calibri" pitchFamily="34" charset="0"/>
              </a:rPr>
            </a:br>
            <a:r>
              <a:rPr lang="en-US" sz="2000" dirty="0" smtClean="0">
                <a:latin typeface="Calibri" pitchFamily="34" charset="0"/>
              </a:rPr>
              <a:t>i.e. geared towards ensuring that customers are aware of the product and its benefits, rather than persuasive. </a:t>
            </a:r>
            <a:endParaRPr lang="en-US" sz="2000" dirty="0" smtClean="0">
              <a:latin typeface="Calibri" pitchFamily="34" charset="0"/>
            </a:endParaRPr>
          </a:p>
          <a:p>
            <a:pPr lvl="1"/>
            <a:endParaRPr lang="en-US" sz="2000" dirty="0" smtClean="0">
              <a:latin typeface="Calibri" pitchFamily="34" charset="0"/>
            </a:endParaRPr>
          </a:p>
          <a:p>
            <a:pPr lvl="1"/>
            <a:r>
              <a:rPr lang="en-US" sz="2000" b="1" dirty="0" smtClean="0">
                <a:latin typeface="Calibri" pitchFamily="34" charset="0"/>
              </a:rPr>
              <a:t>Place.</a:t>
            </a:r>
            <a:r>
              <a:rPr lang="en-US" sz="2000" dirty="0" smtClean="0">
                <a:latin typeface="Calibri" pitchFamily="34" charset="0"/>
              </a:rPr>
              <a:t> This is a relatively important element of the marketing mix because customers will be less likely to purchase products or services that are not conveniently located. </a:t>
            </a:r>
            <a:endParaRPr lang="en-US" sz="2000" dirty="0">
              <a:latin typeface="Calibri"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35728" y="548680"/>
            <a:ext cx="8229600" cy="1143000"/>
          </a:xfrm>
        </p:spPr>
        <p:txBody>
          <a:bodyPr>
            <a:normAutofit/>
          </a:bodyPr>
          <a:lstStyle/>
          <a:p>
            <a:r>
              <a:rPr lang="en-US" sz="2800" dirty="0" smtClean="0">
                <a:solidFill>
                  <a:schemeClr val="accent1">
                    <a:lumMod val="75000"/>
                  </a:schemeClr>
                </a:solidFill>
                <a:effectLst/>
                <a:latin typeface="Calibri" pitchFamily="34" charset="0"/>
              </a:rPr>
              <a:t>How does oligopoly affect the marketing mix?</a:t>
            </a:r>
          </a:p>
        </p:txBody>
      </p:sp>
      <p:sp>
        <p:nvSpPr>
          <p:cNvPr id="8195" name="Rectangle 3"/>
          <p:cNvSpPr>
            <a:spLocks noGrp="1" noChangeArrowheads="1"/>
          </p:cNvSpPr>
          <p:nvPr>
            <p:ph idx="1"/>
          </p:nvPr>
        </p:nvSpPr>
        <p:spPr>
          <a:xfrm>
            <a:off x="307082" y="2060848"/>
            <a:ext cx="8358246" cy="4572032"/>
          </a:xfrm>
        </p:spPr>
        <p:txBody>
          <a:bodyPr>
            <a:noAutofit/>
          </a:bodyPr>
          <a:lstStyle/>
          <a:p>
            <a:pPr lvl="1"/>
            <a:r>
              <a:rPr lang="en-US" b="1" dirty="0" smtClean="0">
                <a:solidFill>
                  <a:srgbClr val="285A24"/>
                </a:solidFill>
                <a:latin typeface="Calibri" pitchFamily="34" charset="0"/>
              </a:rPr>
              <a:t>Product.</a:t>
            </a:r>
            <a:r>
              <a:rPr lang="en-US" dirty="0" smtClean="0">
                <a:solidFill>
                  <a:srgbClr val="285A24"/>
                </a:solidFill>
                <a:latin typeface="Calibri" pitchFamily="34" charset="0"/>
              </a:rPr>
              <a:t> The product is crucial to success because a unique selling point can be achieved. </a:t>
            </a:r>
            <a:endParaRPr lang="en-US" dirty="0" smtClean="0">
              <a:solidFill>
                <a:srgbClr val="285A24"/>
              </a:solidFill>
              <a:latin typeface="Calibri" pitchFamily="34" charset="0"/>
            </a:endParaRPr>
          </a:p>
          <a:p>
            <a:pPr lvl="1"/>
            <a:endParaRPr lang="en-US" dirty="0" smtClean="0">
              <a:solidFill>
                <a:srgbClr val="285A24"/>
              </a:solidFill>
              <a:latin typeface="Calibri" pitchFamily="34" charset="0"/>
            </a:endParaRPr>
          </a:p>
          <a:p>
            <a:pPr lvl="1"/>
            <a:r>
              <a:rPr lang="en-US" b="1" dirty="0" smtClean="0">
                <a:solidFill>
                  <a:srgbClr val="285A24"/>
                </a:solidFill>
                <a:latin typeface="Calibri" pitchFamily="34" charset="0"/>
              </a:rPr>
              <a:t>Price.</a:t>
            </a:r>
            <a:r>
              <a:rPr lang="en-US" dirty="0" smtClean="0">
                <a:solidFill>
                  <a:srgbClr val="285A24"/>
                </a:solidFill>
                <a:latin typeface="Calibri" pitchFamily="34" charset="0"/>
              </a:rPr>
              <a:t> Although price wars are a feature of oligopoly markets, price does not tend to be the main element of the marketing mix because price wars lead to all oligopolists losing profit</a:t>
            </a:r>
            <a:r>
              <a:rPr lang="en-US" dirty="0" smtClean="0">
                <a:solidFill>
                  <a:srgbClr val="285A24"/>
                </a:solidFill>
                <a:latin typeface="Calibri" pitchFamily="34" charset="0"/>
              </a:rPr>
              <a:t>.</a:t>
            </a:r>
          </a:p>
          <a:p>
            <a:pPr lvl="1"/>
            <a:endParaRPr lang="en-US" dirty="0" smtClean="0">
              <a:solidFill>
                <a:srgbClr val="285A24"/>
              </a:solidFill>
              <a:latin typeface="Calibri" pitchFamily="34" charset="0"/>
            </a:endParaRPr>
          </a:p>
          <a:p>
            <a:pPr lvl="1"/>
            <a:r>
              <a:rPr lang="en-US" b="1" dirty="0" smtClean="0">
                <a:solidFill>
                  <a:srgbClr val="285A24"/>
                </a:solidFill>
                <a:latin typeface="Calibri" pitchFamily="34" charset="0"/>
              </a:rPr>
              <a:t>Promotion.</a:t>
            </a:r>
            <a:r>
              <a:rPr lang="en-US" dirty="0" smtClean="0">
                <a:solidFill>
                  <a:srgbClr val="285A24"/>
                </a:solidFill>
                <a:latin typeface="Calibri" pitchFamily="34" charset="0"/>
              </a:rPr>
              <a:t> Promotion is important in oligopoly because it is one of the major ways in which product differentiation and unique selling points can be achieved</a:t>
            </a:r>
            <a:r>
              <a:rPr lang="en-US" dirty="0" smtClean="0">
                <a:solidFill>
                  <a:srgbClr val="285A24"/>
                </a:solidFill>
                <a:latin typeface="Calibri" pitchFamily="34" charset="0"/>
              </a:rPr>
              <a:t>.</a:t>
            </a:r>
          </a:p>
          <a:p>
            <a:pPr lvl="1"/>
            <a:endParaRPr lang="en-US" dirty="0" smtClean="0">
              <a:solidFill>
                <a:srgbClr val="285A24"/>
              </a:solidFill>
              <a:latin typeface="Calibri" pitchFamily="34" charset="0"/>
            </a:endParaRPr>
          </a:p>
          <a:p>
            <a:pPr lvl="1"/>
            <a:r>
              <a:rPr lang="en-US" b="1" dirty="0" smtClean="0">
                <a:solidFill>
                  <a:srgbClr val="285A24"/>
                </a:solidFill>
                <a:latin typeface="Calibri" pitchFamily="34" charset="0"/>
              </a:rPr>
              <a:t>Place.</a:t>
            </a:r>
            <a:r>
              <a:rPr lang="en-US" dirty="0" smtClean="0">
                <a:solidFill>
                  <a:srgbClr val="285A24"/>
                </a:solidFill>
                <a:latin typeface="Calibri" pitchFamily="34" charset="0"/>
              </a:rPr>
              <a:t> Place is also important in oligopolistic markets, as consumers will prefer easy access to the product. </a:t>
            </a:r>
            <a:endParaRPr lang="en-US" dirty="0">
              <a:solidFill>
                <a:srgbClr val="285A24"/>
              </a:solidFill>
              <a:latin typeface="Calibri"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92614" y="269776"/>
            <a:ext cx="8229600" cy="1143000"/>
          </a:xfrm>
        </p:spPr>
        <p:txBody>
          <a:bodyPr>
            <a:normAutofit/>
          </a:bodyPr>
          <a:lstStyle/>
          <a:p>
            <a:r>
              <a:rPr lang="en-US" sz="2400" dirty="0" smtClean="0">
                <a:solidFill>
                  <a:schemeClr val="accent1">
                    <a:lumMod val="75000"/>
                  </a:schemeClr>
                </a:solidFill>
                <a:effectLst/>
                <a:latin typeface="Calibri" pitchFamily="34" charset="0"/>
              </a:rPr>
              <a:t>How does monopolistic competition affect the marketing mix?</a:t>
            </a:r>
          </a:p>
        </p:txBody>
      </p:sp>
      <p:sp>
        <p:nvSpPr>
          <p:cNvPr id="8195" name="Rectangle 3"/>
          <p:cNvSpPr>
            <a:spLocks noGrp="1" noChangeArrowheads="1"/>
          </p:cNvSpPr>
          <p:nvPr>
            <p:ph idx="1"/>
          </p:nvPr>
        </p:nvSpPr>
        <p:spPr>
          <a:xfrm>
            <a:off x="492614" y="1628800"/>
            <a:ext cx="7958688" cy="4392488"/>
          </a:xfrm>
        </p:spPr>
        <p:txBody>
          <a:bodyPr>
            <a:noAutofit/>
          </a:bodyPr>
          <a:lstStyle/>
          <a:p>
            <a:pPr lvl="1"/>
            <a:r>
              <a:rPr lang="en-US" b="1" dirty="0" smtClean="0">
                <a:solidFill>
                  <a:srgbClr val="285A24"/>
                </a:solidFill>
                <a:latin typeface="Calibri" pitchFamily="34" charset="0"/>
              </a:rPr>
              <a:t>Product.</a:t>
            </a:r>
            <a:r>
              <a:rPr lang="en-US" dirty="0" smtClean="0">
                <a:solidFill>
                  <a:srgbClr val="285A24"/>
                </a:solidFill>
                <a:latin typeface="Calibri" pitchFamily="34" charset="0"/>
              </a:rPr>
              <a:t> Product is vital in monopolistic competition, as it is the critical way in which a business can make its marketing mix different from the competition. However, the vast number of competitors in this market makes it difficult to achieve a completely distinctive product</a:t>
            </a:r>
            <a:r>
              <a:rPr lang="en-US" dirty="0" smtClean="0">
                <a:solidFill>
                  <a:srgbClr val="285A24"/>
                </a:solidFill>
                <a:latin typeface="Calibri" pitchFamily="34" charset="0"/>
              </a:rPr>
              <a:t>.</a:t>
            </a:r>
          </a:p>
          <a:p>
            <a:pPr lvl="1"/>
            <a:endParaRPr lang="en-US" dirty="0" smtClean="0">
              <a:solidFill>
                <a:srgbClr val="285A24"/>
              </a:solidFill>
              <a:latin typeface="Calibri" pitchFamily="34" charset="0"/>
            </a:endParaRPr>
          </a:p>
          <a:p>
            <a:pPr lvl="1"/>
            <a:r>
              <a:rPr lang="en-US" b="1" dirty="0" smtClean="0">
                <a:solidFill>
                  <a:srgbClr val="285A24"/>
                </a:solidFill>
                <a:latin typeface="Calibri" pitchFamily="34" charset="0"/>
              </a:rPr>
              <a:t>Price.</a:t>
            </a:r>
            <a:r>
              <a:rPr lang="en-US" dirty="0" smtClean="0">
                <a:solidFill>
                  <a:srgbClr val="285A24"/>
                </a:solidFill>
                <a:latin typeface="Calibri" pitchFamily="34" charset="0"/>
              </a:rPr>
              <a:t> Firms accept that prices tend to be very similar and use other mechanisms to compete</a:t>
            </a:r>
            <a:r>
              <a:rPr lang="en-US" dirty="0" smtClean="0">
                <a:solidFill>
                  <a:srgbClr val="285A24"/>
                </a:solidFill>
                <a:latin typeface="Calibri" pitchFamily="34" charset="0"/>
              </a:rPr>
              <a:t>.</a:t>
            </a:r>
          </a:p>
          <a:p>
            <a:pPr lvl="1"/>
            <a:endParaRPr lang="en-US" dirty="0" smtClean="0">
              <a:solidFill>
                <a:srgbClr val="285A24"/>
              </a:solidFill>
              <a:latin typeface="Calibri" pitchFamily="34" charset="0"/>
            </a:endParaRPr>
          </a:p>
          <a:p>
            <a:pPr lvl="1"/>
            <a:r>
              <a:rPr lang="en-US" b="1" dirty="0" smtClean="0">
                <a:solidFill>
                  <a:srgbClr val="285A24"/>
                </a:solidFill>
                <a:latin typeface="Calibri" pitchFamily="34" charset="0"/>
              </a:rPr>
              <a:t>Promotion.</a:t>
            </a:r>
            <a:r>
              <a:rPr lang="en-US" dirty="0" smtClean="0">
                <a:solidFill>
                  <a:srgbClr val="285A24"/>
                </a:solidFill>
                <a:latin typeface="Calibri" pitchFamily="34" charset="0"/>
              </a:rPr>
              <a:t> The need to be price competitive is likely to limit promotional budgets in monopolistic competition. Therefore, it is less significant than in markets such as oligopoly, although more important than promotion would be in a monopoly market</a:t>
            </a:r>
            <a:r>
              <a:rPr lang="en-US" dirty="0" smtClean="0">
                <a:solidFill>
                  <a:srgbClr val="285A24"/>
                </a:solidFill>
                <a:latin typeface="Calibri" pitchFamily="34" charset="0"/>
              </a:rPr>
              <a:t>.</a:t>
            </a:r>
          </a:p>
          <a:p>
            <a:pPr lvl="1"/>
            <a:endParaRPr lang="en-US" dirty="0" smtClean="0">
              <a:solidFill>
                <a:srgbClr val="285A24"/>
              </a:solidFill>
              <a:latin typeface="Calibri" pitchFamily="34" charset="0"/>
            </a:endParaRPr>
          </a:p>
          <a:p>
            <a:pPr lvl="1"/>
            <a:r>
              <a:rPr lang="en-US" b="1" dirty="0" smtClean="0">
                <a:solidFill>
                  <a:srgbClr val="285A24"/>
                </a:solidFill>
                <a:latin typeface="Calibri" pitchFamily="34" charset="0"/>
              </a:rPr>
              <a:t>Place.</a:t>
            </a:r>
            <a:r>
              <a:rPr lang="en-US" dirty="0" smtClean="0">
                <a:solidFill>
                  <a:srgbClr val="285A24"/>
                </a:solidFill>
                <a:latin typeface="Calibri" pitchFamily="34" charset="0"/>
              </a:rPr>
              <a:t> Monopolistic competition features many small firms. Place can be very important, as consumers want convenience.</a:t>
            </a:r>
            <a:endParaRPr lang="en-US" dirty="0">
              <a:solidFill>
                <a:srgbClr val="285A24"/>
              </a:solidFill>
              <a:latin typeface="Calibri"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28596" y="214290"/>
            <a:ext cx="8229600" cy="1143000"/>
          </a:xfrm>
        </p:spPr>
        <p:txBody>
          <a:bodyPr>
            <a:normAutofit/>
          </a:bodyPr>
          <a:lstStyle/>
          <a:p>
            <a:r>
              <a:rPr lang="en-US" sz="3200" dirty="0" smtClean="0">
                <a:solidFill>
                  <a:schemeClr val="accent1">
                    <a:lumMod val="50000"/>
                  </a:schemeClr>
                </a:solidFill>
                <a:effectLst/>
                <a:latin typeface="Calibri" pitchFamily="34" charset="0"/>
              </a:rPr>
              <a:t>Perfect competition</a:t>
            </a:r>
            <a:endParaRPr lang="en-US" sz="3200" b="0" dirty="0">
              <a:solidFill>
                <a:schemeClr val="accent1">
                  <a:lumMod val="75000"/>
                </a:schemeClr>
              </a:solidFill>
              <a:effectLst/>
              <a:latin typeface="Calibri" pitchFamily="34" charset="0"/>
            </a:endParaRPr>
          </a:p>
        </p:txBody>
      </p:sp>
      <p:sp>
        <p:nvSpPr>
          <p:cNvPr id="8195" name="Rectangle 3"/>
          <p:cNvSpPr>
            <a:spLocks noGrp="1" noChangeArrowheads="1"/>
          </p:cNvSpPr>
          <p:nvPr>
            <p:ph idx="1"/>
          </p:nvPr>
        </p:nvSpPr>
        <p:spPr>
          <a:xfrm>
            <a:off x="714348" y="1428736"/>
            <a:ext cx="8072526" cy="4786346"/>
          </a:xfrm>
        </p:spPr>
        <p:txBody>
          <a:bodyPr>
            <a:noAutofit/>
          </a:bodyPr>
          <a:lstStyle/>
          <a:p>
            <a:r>
              <a:rPr lang="en-US" sz="2400" b="1" dirty="0" smtClean="0">
                <a:solidFill>
                  <a:srgbClr val="285A24"/>
                </a:solidFill>
                <a:latin typeface="Calibri" pitchFamily="34" charset="0"/>
              </a:rPr>
              <a:t>To a large extent perfect competition is a theoretical model, rather than one that exists in the real world.</a:t>
            </a:r>
          </a:p>
          <a:p>
            <a:pPr>
              <a:buNone/>
            </a:pPr>
            <a:r>
              <a:rPr lang="en-US" sz="2400" b="1" dirty="0" smtClean="0">
                <a:solidFill>
                  <a:srgbClr val="285A24"/>
                </a:solidFill>
                <a:latin typeface="Calibri" pitchFamily="34" charset="0"/>
              </a:rPr>
              <a:t> </a:t>
            </a:r>
          </a:p>
          <a:p>
            <a:r>
              <a:rPr lang="en-US" sz="2400" b="1" dirty="0" smtClean="0">
                <a:solidFill>
                  <a:srgbClr val="285A24"/>
                </a:solidFill>
                <a:latin typeface="Calibri" pitchFamily="34" charset="0"/>
              </a:rPr>
              <a:t>Because all products are identical and firms are price takers, there can be no distinction in products and prices between different firms competing in a perfect market. </a:t>
            </a:r>
          </a:p>
          <a:p>
            <a:pPr>
              <a:buNone/>
            </a:pPr>
            <a:endParaRPr lang="en-US" sz="2400" b="1" dirty="0" smtClean="0">
              <a:solidFill>
                <a:srgbClr val="285A24"/>
              </a:solidFill>
              <a:latin typeface="Calibri" pitchFamily="34" charset="0"/>
            </a:endParaRPr>
          </a:p>
          <a:p>
            <a:r>
              <a:rPr lang="en-US" sz="2400" b="1" dirty="0" smtClean="0">
                <a:solidFill>
                  <a:srgbClr val="285A24"/>
                </a:solidFill>
                <a:latin typeface="Calibri" pitchFamily="34" charset="0"/>
              </a:rPr>
              <a:t>Consequently, there is also no point in promoting a product that cannot be distinguished from competition. </a:t>
            </a:r>
            <a:endParaRPr lang="en-US" sz="2400" b="1" dirty="0">
              <a:solidFill>
                <a:srgbClr val="285A24"/>
              </a:solidFill>
              <a:latin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00034" y="285728"/>
            <a:ext cx="8229600" cy="1143000"/>
          </a:xfrm>
        </p:spPr>
        <p:txBody>
          <a:bodyPr>
            <a:normAutofit/>
          </a:bodyPr>
          <a:lstStyle/>
          <a:p>
            <a:r>
              <a:rPr lang="en-US" sz="3200" b="1" dirty="0" smtClean="0">
                <a:solidFill>
                  <a:srgbClr val="F1800F"/>
                </a:solidFill>
                <a:effectLst/>
                <a:latin typeface="Calibri" pitchFamily="34" charset="0"/>
              </a:rPr>
              <a:t>Marketing and competitiveness</a:t>
            </a:r>
            <a:endParaRPr lang="en-US" sz="3200" b="1" dirty="0">
              <a:solidFill>
                <a:srgbClr val="F1800F"/>
              </a:solidFill>
              <a:effectLst/>
              <a:latin typeface="Calibri" pitchFamily="34" charset="0"/>
            </a:endParaRPr>
          </a:p>
        </p:txBody>
      </p:sp>
      <p:sp>
        <p:nvSpPr>
          <p:cNvPr id="3075" name="Rectangle 3"/>
          <p:cNvSpPr>
            <a:spLocks noGrp="1" noChangeArrowheads="1"/>
          </p:cNvSpPr>
          <p:nvPr>
            <p:ph idx="1"/>
          </p:nvPr>
        </p:nvSpPr>
        <p:spPr>
          <a:xfrm>
            <a:off x="500034" y="1928802"/>
            <a:ext cx="8229600" cy="4525963"/>
          </a:xfrm>
        </p:spPr>
        <p:txBody>
          <a:bodyPr>
            <a:normAutofit/>
          </a:bodyPr>
          <a:lstStyle/>
          <a:p>
            <a:pPr marL="0" indent="0">
              <a:buNone/>
            </a:pPr>
            <a:r>
              <a:rPr lang="en-US" sz="2400" b="1" dirty="0" smtClean="0">
                <a:solidFill>
                  <a:schemeClr val="bg2">
                    <a:lumMod val="25000"/>
                  </a:schemeClr>
                </a:solidFill>
                <a:latin typeface="Calibri" pitchFamily="34" charset="0"/>
              </a:rPr>
              <a:t>Market</a:t>
            </a:r>
            <a:r>
              <a:rPr lang="en-US" sz="2400" b="1" dirty="0" smtClean="0">
                <a:solidFill>
                  <a:schemeClr val="bg2">
                    <a:lumMod val="25000"/>
                  </a:schemeClr>
                </a:solidFill>
                <a:latin typeface="Calibri" pitchFamily="34" charset="0"/>
              </a:rPr>
              <a:t> </a:t>
            </a:r>
            <a:r>
              <a:rPr lang="en-US" sz="2400" b="1" dirty="0" smtClean="0">
                <a:solidFill>
                  <a:schemeClr val="bg2">
                    <a:lumMod val="25000"/>
                  </a:schemeClr>
                </a:solidFill>
                <a:latin typeface="Calibri" pitchFamily="34" charset="0"/>
              </a:rPr>
              <a:t>: a </a:t>
            </a:r>
            <a:r>
              <a:rPr lang="en-US" sz="2400" b="1" dirty="0" smtClean="0">
                <a:solidFill>
                  <a:schemeClr val="bg2">
                    <a:lumMod val="25000"/>
                  </a:schemeClr>
                </a:solidFill>
                <a:latin typeface="Calibri" pitchFamily="34" charset="0"/>
              </a:rPr>
              <a:t>situation where buyers and sellers come </a:t>
            </a:r>
            <a:r>
              <a:rPr lang="en-US" sz="2400" b="1" dirty="0" smtClean="0">
                <a:solidFill>
                  <a:schemeClr val="bg2">
                    <a:lumMod val="25000"/>
                  </a:schemeClr>
                </a:solidFill>
                <a:latin typeface="Calibri" pitchFamily="34" charset="0"/>
              </a:rPr>
              <a:t>together</a:t>
            </a:r>
          </a:p>
          <a:p>
            <a:pPr marL="0" indent="0">
              <a:buNone/>
            </a:pPr>
            <a:r>
              <a:rPr lang="en-US" sz="2400" b="1" dirty="0">
                <a:solidFill>
                  <a:schemeClr val="accent1">
                    <a:lumMod val="75000"/>
                  </a:schemeClr>
                </a:solidFill>
                <a:latin typeface="Calibri" pitchFamily="34" charset="0"/>
              </a:rPr>
              <a:t>C</a:t>
            </a:r>
            <a:r>
              <a:rPr lang="en-US" sz="2400" b="1" dirty="0" smtClean="0">
                <a:solidFill>
                  <a:schemeClr val="accent1">
                    <a:lumMod val="75000"/>
                  </a:schemeClr>
                </a:solidFill>
                <a:latin typeface="Calibri" pitchFamily="34" charset="0"/>
              </a:rPr>
              <a:t>ompetitiveness: the ability of firms to sell their products successfully within the market in which they are based</a:t>
            </a:r>
          </a:p>
          <a:p>
            <a:pPr marL="0" indent="0">
              <a:buNone/>
            </a:pPr>
            <a:endParaRPr lang="en-US" sz="2400" b="1" dirty="0" smtClean="0">
              <a:solidFill>
                <a:schemeClr val="bg2">
                  <a:lumMod val="25000"/>
                </a:schemeClr>
              </a:solidFill>
              <a:latin typeface="Calibri" pitchFamily="34" charset="0"/>
            </a:endParaRPr>
          </a:p>
          <a:p>
            <a:pPr>
              <a:buNone/>
            </a:pPr>
            <a:endParaRPr lang="en-US" sz="2400" dirty="0" smtClean="0">
              <a:solidFill>
                <a:schemeClr val="bg2">
                  <a:lumMod val="25000"/>
                </a:schemeClr>
              </a:solidFill>
              <a:latin typeface="Calibri" pitchFamily="34" charset="0"/>
            </a:endParaRPr>
          </a:p>
          <a:p>
            <a:r>
              <a:rPr lang="en-US" sz="2400" dirty="0" smtClean="0">
                <a:solidFill>
                  <a:srgbClr val="285A24"/>
                </a:solidFill>
                <a:latin typeface="Calibri" pitchFamily="34" charset="0"/>
              </a:rPr>
              <a:t>Some markets are very competitive with lots of small firms operating in them, each achieving only a small proportion of total market sales. </a:t>
            </a:r>
          </a:p>
          <a:p>
            <a:pPr>
              <a:buNone/>
            </a:pPr>
            <a:endParaRPr lang="en-US" sz="2400" dirty="0" smtClean="0">
              <a:solidFill>
                <a:srgbClr val="285A24"/>
              </a:solidFill>
              <a:latin typeface="Calibri" pitchFamily="34" charset="0"/>
            </a:endParaRPr>
          </a:p>
          <a:p>
            <a:r>
              <a:rPr lang="en-US" sz="2400" dirty="0" smtClean="0">
                <a:solidFill>
                  <a:srgbClr val="285A24"/>
                </a:solidFill>
                <a:latin typeface="Calibri" pitchFamily="34" charset="0"/>
              </a:rPr>
              <a:t>Other markets tend to be dominated by a few large firms, each achieving a significant proportion of the total market sales. </a:t>
            </a:r>
            <a:endParaRPr lang="en-US" sz="2400" dirty="0">
              <a:solidFill>
                <a:srgbClr val="285A24"/>
              </a:solidFill>
              <a:latin typeface="Calibri" pitchFamily="34" charset="0"/>
            </a:endParaRPr>
          </a:p>
        </p:txBody>
      </p:sp>
      <p:sp>
        <p:nvSpPr>
          <p:cNvPr id="4" name="Rectangle 2"/>
          <p:cNvSpPr txBox="1">
            <a:spLocks noChangeArrowheads="1"/>
          </p:cNvSpPr>
          <p:nvPr/>
        </p:nvSpPr>
        <p:spPr>
          <a:xfrm>
            <a:off x="1042934" y="188640"/>
            <a:ext cx="7143800" cy="114300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endParaRPr lang="en-US" sz="2800" dirty="0">
              <a:solidFill>
                <a:schemeClr val="accent1">
                  <a:lumMod val="75000"/>
                </a:schemeClr>
              </a:solidFill>
              <a:latin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1619672" y="1556792"/>
            <a:ext cx="6192688" cy="3643338"/>
          </a:xfrm>
        </p:spPr>
        <p:txBody>
          <a:bodyPr>
            <a:noAutofit/>
          </a:bodyPr>
          <a:lstStyle/>
          <a:p>
            <a:endParaRPr lang="en-US" sz="4000" dirty="0" smtClean="0">
              <a:latin typeface="Calibri" pitchFamily="34" charset="0"/>
            </a:endParaRPr>
          </a:p>
          <a:p>
            <a:pPr marL="0" indent="0">
              <a:buNone/>
            </a:pPr>
            <a:r>
              <a:rPr lang="en-US" sz="4000" dirty="0" smtClean="0">
                <a:solidFill>
                  <a:srgbClr val="285A24"/>
                </a:solidFill>
                <a:latin typeface="Calibri" pitchFamily="34" charset="0"/>
              </a:rPr>
              <a:t>What factors </a:t>
            </a:r>
            <a:r>
              <a:rPr lang="en-US" sz="4000" dirty="0" smtClean="0">
                <a:solidFill>
                  <a:srgbClr val="285A24"/>
                </a:solidFill>
                <a:latin typeface="Calibri" pitchFamily="34" charset="0"/>
              </a:rPr>
              <a:t>might affect </a:t>
            </a:r>
            <a:r>
              <a:rPr lang="en-US" sz="4000" dirty="0" smtClean="0">
                <a:solidFill>
                  <a:srgbClr val="285A24"/>
                </a:solidFill>
                <a:latin typeface="Calibri" pitchFamily="34" charset="0"/>
              </a:rPr>
              <a:t>the competitiveness of a business?</a:t>
            </a:r>
          </a:p>
          <a:p>
            <a:pPr>
              <a:buNone/>
            </a:pPr>
            <a:endParaRPr lang="en-US" sz="1800" dirty="0" smtClean="0">
              <a:latin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00034" y="500042"/>
            <a:ext cx="8229600" cy="1143000"/>
          </a:xfrm>
        </p:spPr>
        <p:txBody>
          <a:bodyPr>
            <a:normAutofit/>
          </a:bodyPr>
          <a:lstStyle/>
          <a:p>
            <a:r>
              <a:rPr lang="en-US" sz="3200" b="1" dirty="0" smtClean="0">
                <a:solidFill>
                  <a:srgbClr val="F1800F"/>
                </a:solidFill>
                <a:effectLst/>
                <a:latin typeface="Calibri" pitchFamily="34" charset="0"/>
              </a:rPr>
              <a:t>Marketing and competitiveness are affected by </a:t>
            </a:r>
            <a:r>
              <a:rPr lang="en-US" sz="3200" b="1" dirty="0" smtClean="0">
                <a:solidFill>
                  <a:srgbClr val="F1800F"/>
                </a:solidFill>
                <a:latin typeface="Calibri" pitchFamily="34" charset="0"/>
              </a:rPr>
              <a:t>the business environment</a:t>
            </a:r>
            <a:endParaRPr lang="en-US" sz="3200" b="1" dirty="0">
              <a:solidFill>
                <a:srgbClr val="F1800F"/>
              </a:solidFill>
              <a:effectLst/>
              <a:latin typeface="Calibri" pitchFamily="34" charset="0"/>
            </a:endParaRPr>
          </a:p>
        </p:txBody>
      </p:sp>
      <p:sp>
        <p:nvSpPr>
          <p:cNvPr id="3075" name="Rectangle 3"/>
          <p:cNvSpPr>
            <a:spLocks noGrp="1" noChangeArrowheads="1"/>
          </p:cNvSpPr>
          <p:nvPr>
            <p:ph idx="1"/>
          </p:nvPr>
        </p:nvSpPr>
        <p:spPr>
          <a:xfrm>
            <a:off x="1714480" y="2500306"/>
            <a:ext cx="5300674" cy="3000396"/>
          </a:xfrm>
        </p:spPr>
        <p:txBody>
          <a:bodyPr/>
          <a:lstStyle/>
          <a:p>
            <a:pPr>
              <a:buNone/>
            </a:pPr>
            <a:endParaRPr lang="en-US" sz="2400" b="1" dirty="0">
              <a:solidFill>
                <a:srgbClr val="285A24"/>
              </a:solidFill>
              <a:latin typeface="Calibri" pitchFamily="34" charset="0"/>
            </a:endParaRPr>
          </a:p>
          <a:p>
            <a:pPr lvl="1"/>
            <a:r>
              <a:rPr lang="en-US" sz="2800" b="1" dirty="0" smtClean="0">
                <a:solidFill>
                  <a:srgbClr val="285A24"/>
                </a:solidFill>
                <a:latin typeface="Calibri" pitchFamily="34" charset="0"/>
              </a:rPr>
              <a:t>Type of industry</a:t>
            </a:r>
          </a:p>
          <a:p>
            <a:pPr lvl="1"/>
            <a:r>
              <a:rPr lang="en-US" sz="2800" b="1" dirty="0" smtClean="0">
                <a:solidFill>
                  <a:srgbClr val="285A24"/>
                </a:solidFill>
                <a:latin typeface="Calibri" pitchFamily="34" charset="0"/>
              </a:rPr>
              <a:t>Market conditions</a:t>
            </a:r>
          </a:p>
          <a:p>
            <a:pPr lvl="1"/>
            <a:r>
              <a:rPr lang="en-US" sz="2800" b="1" dirty="0" smtClean="0">
                <a:solidFill>
                  <a:srgbClr val="285A24"/>
                </a:solidFill>
                <a:latin typeface="Calibri" pitchFamily="34" charset="0"/>
              </a:rPr>
              <a:t>Number of competitors</a:t>
            </a:r>
            <a:endParaRPr lang="en-US" sz="2800" b="1" dirty="0">
              <a:solidFill>
                <a:srgbClr val="285A24"/>
              </a:solidFill>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28596" y="214290"/>
            <a:ext cx="8229600" cy="785818"/>
          </a:xfrm>
        </p:spPr>
        <p:txBody>
          <a:bodyPr>
            <a:normAutofit/>
          </a:bodyPr>
          <a:lstStyle/>
          <a:p>
            <a:r>
              <a:rPr lang="en-US" sz="3200" b="1" dirty="0" smtClean="0">
                <a:solidFill>
                  <a:srgbClr val="F1800F"/>
                </a:solidFill>
                <a:effectLst/>
                <a:latin typeface="Calibri" pitchFamily="34" charset="0"/>
              </a:rPr>
              <a:t>Marketing and competitiveness</a:t>
            </a:r>
            <a:endParaRPr lang="en-US" sz="3200" b="1" dirty="0">
              <a:solidFill>
                <a:srgbClr val="F1800F"/>
              </a:solidFill>
              <a:effectLst/>
              <a:latin typeface="Calibri" pitchFamily="34" charset="0"/>
            </a:endParaRPr>
          </a:p>
        </p:txBody>
      </p:sp>
      <p:sp>
        <p:nvSpPr>
          <p:cNvPr id="3075" name="Rectangle 3"/>
          <p:cNvSpPr>
            <a:spLocks noGrp="1" noChangeArrowheads="1"/>
          </p:cNvSpPr>
          <p:nvPr>
            <p:ph idx="1"/>
          </p:nvPr>
        </p:nvSpPr>
        <p:spPr>
          <a:xfrm>
            <a:off x="357158" y="1428736"/>
            <a:ext cx="3857652" cy="4000528"/>
          </a:xfrm>
        </p:spPr>
        <p:txBody>
          <a:bodyPr>
            <a:normAutofit/>
          </a:bodyPr>
          <a:lstStyle/>
          <a:p>
            <a:pPr algn="ctr">
              <a:buNone/>
            </a:pPr>
            <a:r>
              <a:rPr lang="en-US" sz="3200" b="1" dirty="0" smtClean="0">
                <a:solidFill>
                  <a:srgbClr val="285A24"/>
                </a:solidFill>
                <a:latin typeface="Calibri" pitchFamily="34" charset="0"/>
              </a:rPr>
              <a:t>Monopoly</a:t>
            </a:r>
          </a:p>
          <a:p>
            <a:pPr algn="ctr">
              <a:buNone/>
            </a:pPr>
            <a:endParaRPr lang="en-US" sz="3200" b="1" dirty="0" smtClean="0">
              <a:solidFill>
                <a:srgbClr val="285A24"/>
              </a:solidFill>
              <a:latin typeface="Calibri" pitchFamily="34" charset="0"/>
            </a:endParaRPr>
          </a:p>
          <a:p>
            <a:pPr algn="ctr">
              <a:buNone/>
            </a:pPr>
            <a:endParaRPr lang="en-US" sz="3200" b="1" dirty="0" smtClean="0">
              <a:solidFill>
                <a:srgbClr val="285A24"/>
              </a:solidFill>
              <a:latin typeface="Calibri" pitchFamily="34" charset="0"/>
            </a:endParaRPr>
          </a:p>
          <a:p>
            <a:pPr algn="ctr">
              <a:buNone/>
            </a:pPr>
            <a:r>
              <a:rPr lang="en-US" sz="3200" b="1" dirty="0" smtClean="0">
                <a:solidFill>
                  <a:srgbClr val="285A24"/>
                </a:solidFill>
                <a:latin typeface="Calibri" pitchFamily="34" charset="0"/>
              </a:rPr>
              <a:t>Oligopoly</a:t>
            </a:r>
          </a:p>
          <a:p>
            <a:pPr algn="ctr">
              <a:buNone/>
            </a:pPr>
            <a:endParaRPr lang="en-US" sz="3200" b="1" dirty="0" smtClean="0">
              <a:solidFill>
                <a:srgbClr val="285A24"/>
              </a:solidFill>
              <a:latin typeface="Calibri" pitchFamily="34" charset="0"/>
            </a:endParaRPr>
          </a:p>
          <a:p>
            <a:pPr algn="ctr">
              <a:buNone/>
            </a:pPr>
            <a:endParaRPr lang="en-US" sz="3200" b="1" dirty="0" smtClean="0">
              <a:solidFill>
                <a:srgbClr val="285A24"/>
              </a:solidFill>
              <a:latin typeface="Calibri" pitchFamily="34" charset="0"/>
            </a:endParaRPr>
          </a:p>
          <a:p>
            <a:pPr algn="ctr">
              <a:buNone/>
            </a:pPr>
            <a:r>
              <a:rPr lang="en-US" sz="3200" b="1" dirty="0" smtClean="0">
                <a:solidFill>
                  <a:srgbClr val="285A24"/>
                </a:solidFill>
                <a:latin typeface="Calibri" pitchFamily="34" charset="0"/>
              </a:rPr>
              <a:t>Competitive market</a:t>
            </a:r>
            <a:endParaRPr lang="en-US" sz="2400" b="1" dirty="0">
              <a:solidFill>
                <a:srgbClr val="285A24"/>
              </a:solidFill>
              <a:latin typeface="Calibri" pitchFamily="34" charset="0"/>
            </a:endParaRPr>
          </a:p>
        </p:txBody>
      </p:sp>
      <p:sp>
        <p:nvSpPr>
          <p:cNvPr id="4" name="Rectangle 3"/>
          <p:cNvSpPr txBox="1">
            <a:spLocks noChangeArrowheads="1"/>
          </p:cNvSpPr>
          <p:nvPr/>
        </p:nvSpPr>
        <p:spPr>
          <a:xfrm>
            <a:off x="357158" y="3500438"/>
            <a:ext cx="8072494" cy="4143404"/>
          </a:xfrm>
          <a:prstGeom prst="rect">
            <a:avLst/>
          </a:prstGeom>
        </p:spPr>
        <p:txBody>
          <a:bodyPr vert="horz">
            <a:normAutofit/>
          </a:bodyPr>
          <a:lstStyle/>
          <a:p>
            <a:pPr marL="365760" marR="0" lvl="0" indent="-256032" algn="ctr"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US" sz="2400" b="1" i="0" u="none" strike="noStrike" kern="1200" cap="none" spc="0" normalizeH="0" noProof="0" dirty="0" smtClean="0">
              <a:ln>
                <a:noFill/>
              </a:ln>
              <a:solidFill>
                <a:schemeClr val="bg2">
                  <a:lumMod val="25000"/>
                </a:schemeClr>
              </a:solidFill>
              <a:effectLst/>
              <a:uLnTx/>
              <a:uFillTx/>
              <a:latin typeface="Calibri" pitchFamily="34" charset="0"/>
              <a:ea typeface="+mn-ea"/>
              <a:cs typeface="+mn-cs"/>
            </a:endParaRPr>
          </a:p>
        </p:txBody>
      </p:sp>
      <p:sp>
        <p:nvSpPr>
          <p:cNvPr id="7" name="Down Arrow 6"/>
          <p:cNvSpPr/>
          <p:nvPr/>
        </p:nvSpPr>
        <p:spPr>
          <a:xfrm>
            <a:off x="2285984" y="2143116"/>
            <a:ext cx="214314" cy="714380"/>
          </a:xfrm>
          <a:prstGeom prst="downArrow">
            <a:avLst/>
          </a:prstGeom>
          <a:solidFill>
            <a:srgbClr val="285A24"/>
          </a:solidFill>
          <a:ln>
            <a:solidFill>
              <a:srgbClr val="285A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Down Arrow 7"/>
          <p:cNvSpPr/>
          <p:nvPr/>
        </p:nvSpPr>
        <p:spPr>
          <a:xfrm>
            <a:off x="2285984" y="3857628"/>
            <a:ext cx="214314" cy="714380"/>
          </a:xfrm>
          <a:prstGeom prst="downArrow">
            <a:avLst/>
          </a:prstGeom>
          <a:solidFill>
            <a:srgbClr val="285A24"/>
          </a:solidFill>
          <a:ln>
            <a:solidFill>
              <a:srgbClr val="285A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3"/>
          <p:cNvSpPr txBox="1">
            <a:spLocks noChangeArrowheads="1"/>
          </p:cNvSpPr>
          <p:nvPr/>
        </p:nvSpPr>
        <p:spPr>
          <a:xfrm>
            <a:off x="4714876" y="1428736"/>
            <a:ext cx="4286280" cy="4000528"/>
          </a:xfrm>
          <a:prstGeom prst="rect">
            <a:avLst/>
          </a:prstGeom>
        </p:spPr>
        <p:txBody>
          <a:bodyPr vert="horz">
            <a:normAutofit/>
          </a:bodyPr>
          <a:lstStyle/>
          <a:p>
            <a:pPr marL="365760" marR="0" lvl="0" indent="-256032" algn="ctr"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en-US" sz="3200" b="1" i="0" u="none" strike="noStrike" kern="1200" cap="none" spc="0" normalizeH="0" baseline="0" noProof="0" dirty="0" smtClean="0">
                <a:ln>
                  <a:noFill/>
                </a:ln>
                <a:solidFill>
                  <a:schemeClr val="bg2">
                    <a:lumMod val="25000"/>
                  </a:schemeClr>
                </a:solidFill>
                <a:effectLst/>
                <a:uLnTx/>
                <a:uFillTx/>
                <a:latin typeface="Calibri" pitchFamily="34" charset="0"/>
                <a:ea typeface="+mn-ea"/>
                <a:cs typeface="+mn-cs"/>
              </a:rPr>
              <a:t>Price makers</a:t>
            </a:r>
          </a:p>
          <a:p>
            <a:pPr marL="365760" marR="0" lvl="0" indent="-256032" algn="ctr"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US" sz="3200" b="1" i="0" u="none" strike="noStrike" kern="1200" cap="none" spc="0" normalizeH="0" baseline="0" noProof="0" dirty="0" smtClean="0">
              <a:ln>
                <a:noFill/>
              </a:ln>
              <a:solidFill>
                <a:schemeClr val="bg2">
                  <a:lumMod val="25000"/>
                </a:schemeClr>
              </a:solidFill>
              <a:effectLst/>
              <a:uLnTx/>
              <a:uFillTx/>
              <a:latin typeface="Calibri" pitchFamily="34" charset="0"/>
              <a:ea typeface="+mn-ea"/>
              <a:cs typeface="+mn-cs"/>
            </a:endParaRPr>
          </a:p>
          <a:p>
            <a:pPr marL="365760" marR="0" lvl="0" indent="-256032" algn="ctr"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US" sz="3200" b="1" i="0" u="none" strike="noStrike" kern="1200" cap="none" spc="0" normalizeH="0" baseline="0" noProof="0" dirty="0" smtClean="0">
              <a:ln>
                <a:noFill/>
              </a:ln>
              <a:solidFill>
                <a:schemeClr val="bg2">
                  <a:lumMod val="25000"/>
                </a:schemeClr>
              </a:solidFill>
              <a:effectLst/>
              <a:uLnTx/>
              <a:uFillTx/>
              <a:latin typeface="Calibri" pitchFamily="34" charset="0"/>
              <a:ea typeface="+mn-ea"/>
              <a:cs typeface="+mn-cs"/>
            </a:endParaRPr>
          </a:p>
          <a:p>
            <a:pPr marL="365760" marR="0" lvl="0" indent="-256032" algn="ctr"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en-US" sz="3200" b="1" i="0" u="none" strike="noStrike" kern="1200" cap="none" spc="0" normalizeH="0" baseline="0" noProof="0" dirty="0" smtClean="0">
                <a:ln>
                  <a:noFill/>
                </a:ln>
                <a:solidFill>
                  <a:schemeClr val="bg2">
                    <a:lumMod val="25000"/>
                  </a:schemeClr>
                </a:solidFill>
                <a:effectLst/>
                <a:uLnTx/>
                <a:uFillTx/>
                <a:latin typeface="Calibri" pitchFamily="34" charset="0"/>
                <a:ea typeface="+mn-ea"/>
                <a:cs typeface="+mn-cs"/>
              </a:rPr>
              <a:t>Non-price competition</a:t>
            </a:r>
          </a:p>
          <a:p>
            <a:pPr marL="365760" marR="0" lvl="0" indent="-256032" algn="ctr"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US" sz="3200" b="1" i="0" u="none" strike="noStrike" kern="1200" cap="none" spc="0" normalizeH="0" baseline="0" noProof="0" dirty="0" smtClean="0">
              <a:ln>
                <a:noFill/>
              </a:ln>
              <a:solidFill>
                <a:schemeClr val="bg2">
                  <a:lumMod val="25000"/>
                </a:schemeClr>
              </a:solidFill>
              <a:effectLst/>
              <a:uLnTx/>
              <a:uFillTx/>
              <a:latin typeface="Calibri" pitchFamily="34" charset="0"/>
              <a:ea typeface="+mn-ea"/>
              <a:cs typeface="+mn-cs"/>
            </a:endParaRPr>
          </a:p>
          <a:p>
            <a:pPr marL="365760" marR="0" lvl="0" indent="-256032" algn="ctr"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US" sz="3200" b="1" i="0" u="none" strike="noStrike" kern="1200" cap="none" spc="0" normalizeH="0" baseline="0" noProof="0" dirty="0" smtClean="0">
              <a:ln>
                <a:noFill/>
              </a:ln>
              <a:solidFill>
                <a:schemeClr val="bg2">
                  <a:lumMod val="25000"/>
                </a:schemeClr>
              </a:solidFill>
              <a:effectLst/>
              <a:uLnTx/>
              <a:uFillTx/>
              <a:latin typeface="Calibri" pitchFamily="34" charset="0"/>
              <a:ea typeface="+mn-ea"/>
              <a:cs typeface="+mn-cs"/>
            </a:endParaRPr>
          </a:p>
          <a:p>
            <a:pPr marL="365760" marR="0" lvl="0" indent="-256032" algn="ctr"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en-US" sz="3200" b="1" i="0" u="none" strike="noStrike" kern="1200" cap="none" spc="0" normalizeH="0" baseline="0" noProof="0" dirty="0" smtClean="0">
                <a:ln>
                  <a:noFill/>
                </a:ln>
                <a:solidFill>
                  <a:schemeClr val="bg2">
                    <a:lumMod val="25000"/>
                  </a:schemeClr>
                </a:solidFill>
                <a:effectLst/>
                <a:uLnTx/>
                <a:uFillTx/>
                <a:latin typeface="Calibri" pitchFamily="34" charset="0"/>
                <a:ea typeface="+mn-ea"/>
                <a:cs typeface="+mn-cs"/>
              </a:rPr>
              <a:t>Price</a:t>
            </a:r>
            <a:r>
              <a:rPr kumimoji="0" lang="en-US" sz="3200" b="1" i="0" u="none" strike="noStrike" kern="1200" cap="none" spc="0" normalizeH="0" noProof="0" dirty="0" smtClean="0">
                <a:ln>
                  <a:noFill/>
                </a:ln>
                <a:solidFill>
                  <a:schemeClr val="bg2">
                    <a:lumMod val="25000"/>
                  </a:schemeClr>
                </a:solidFill>
                <a:effectLst/>
                <a:uLnTx/>
                <a:uFillTx/>
                <a:latin typeface="Calibri" pitchFamily="34" charset="0"/>
                <a:ea typeface="+mn-ea"/>
                <a:cs typeface="+mn-cs"/>
              </a:rPr>
              <a:t> takers</a:t>
            </a:r>
            <a:endParaRPr kumimoji="0" lang="en-US" sz="2400" b="1" i="0" u="none" strike="noStrike" kern="1200" cap="none" spc="0" normalizeH="0" baseline="0" noProof="0" dirty="0">
              <a:ln>
                <a:noFill/>
              </a:ln>
              <a:solidFill>
                <a:schemeClr val="bg2">
                  <a:lumMod val="25000"/>
                </a:schemeClr>
              </a:solidFill>
              <a:effectLst/>
              <a:uLnTx/>
              <a:uFillTx/>
              <a:latin typeface="Calibri" pitchFamily="34" charset="0"/>
              <a:ea typeface="+mn-ea"/>
              <a:cs typeface="+mn-cs"/>
            </a:endParaRPr>
          </a:p>
        </p:txBody>
      </p:sp>
      <p:sp>
        <p:nvSpPr>
          <p:cNvPr id="10" name="Down Arrow 9"/>
          <p:cNvSpPr/>
          <p:nvPr/>
        </p:nvSpPr>
        <p:spPr>
          <a:xfrm>
            <a:off x="6858016" y="2143116"/>
            <a:ext cx="214314" cy="714380"/>
          </a:xfrm>
          <a:prstGeom prst="down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Down Arrow 10"/>
          <p:cNvSpPr/>
          <p:nvPr/>
        </p:nvSpPr>
        <p:spPr>
          <a:xfrm>
            <a:off x="6858016" y="3857628"/>
            <a:ext cx="214314" cy="714380"/>
          </a:xfrm>
          <a:prstGeom prst="down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11560" y="692696"/>
            <a:ext cx="8229600" cy="1500198"/>
          </a:xfrm>
        </p:spPr>
        <p:txBody>
          <a:bodyPr>
            <a:normAutofit/>
          </a:bodyPr>
          <a:lstStyle/>
          <a:p>
            <a:r>
              <a:rPr lang="en-US" sz="3200" b="1" dirty="0" smtClean="0">
                <a:solidFill>
                  <a:srgbClr val="F1800F"/>
                </a:solidFill>
                <a:effectLst/>
                <a:latin typeface="Calibri" pitchFamily="34" charset="0"/>
              </a:rPr>
              <a:t>In general, four different market structures explain the broad range of competitive environments in which most firms operate</a:t>
            </a:r>
            <a:endParaRPr lang="en-US" sz="3200" b="1" dirty="0">
              <a:solidFill>
                <a:srgbClr val="F1800F"/>
              </a:solidFill>
              <a:effectLst/>
              <a:latin typeface="Calibri" pitchFamily="34" charset="0"/>
            </a:endParaRPr>
          </a:p>
        </p:txBody>
      </p:sp>
      <p:sp>
        <p:nvSpPr>
          <p:cNvPr id="6147" name="Rectangle 3"/>
          <p:cNvSpPr>
            <a:spLocks noGrp="1" noChangeArrowheads="1"/>
          </p:cNvSpPr>
          <p:nvPr>
            <p:ph idx="1"/>
          </p:nvPr>
        </p:nvSpPr>
        <p:spPr>
          <a:xfrm>
            <a:off x="899592" y="2636912"/>
            <a:ext cx="7429552" cy="3643338"/>
          </a:xfrm>
        </p:spPr>
        <p:txBody>
          <a:bodyPr>
            <a:normAutofit/>
          </a:bodyPr>
          <a:lstStyle/>
          <a:p>
            <a:pPr>
              <a:buNone/>
            </a:pPr>
            <a:endParaRPr lang="en-US" dirty="0" smtClean="0"/>
          </a:p>
          <a:p>
            <a:pPr lvl="1"/>
            <a:r>
              <a:rPr lang="en-US" sz="2800" b="1" dirty="0" smtClean="0">
                <a:solidFill>
                  <a:srgbClr val="285A24"/>
                </a:solidFill>
                <a:latin typeface="Calibri" pitchFamily="34" charset="0"/>
              </a:rPr>
              <a:t>monopoly — only one supplier</a:t>
            </a:r>
          </a:p>
          <a:p>
            <a:pPr lvl="1"/>
            <a:r>
              <a:rPr lang="en-US" sz="2800" b="1" dirty="0" smtClean="0">
                <a:solidFill>
                  <a:srgbClr val="285A24"/>
                </a:solidFill>
                <a:latin typeface="Calibri" pitchFamily="34" charset="0"/>
              </a:rPr>
              <a:t>oligopoly — a few suppliers</a:t>
            </a:r>
          </a:p>
          <a:p>
            <a:pPr lvl="1"/>
            <a:r>
              <a:rPr lang="en-US" sz="2800" b="1" dirty="0" smtClean="0">
                <a:solidFill>
                  <a:srgbClr val="285A24"/>
                </a:solidFill>
                <a:latin typeface="Calibri" pitchFamily="34" charset="0"/>
              </a:rPr>
              <a:t>monopolistic competition — many suppliers</a:t>
            </a:r>
          </a:p>
          <a:p>
            <a:pPr lvl="1"/>
            <a:r>
              <a:rPr lang="en-US" sz="2800" b="1" dirty="0" smtClean="0">
                <a:solidFill>
                  <a:srgbClr val="285A24"/>
                </a:solidFill>
                <a:latin typeface="Calibri" pitchFamily="34" charset="0"/>
              </a:rPr>
              <a:t>perfect competition — very many suppliers</a:t>
            </a:r>
          </a:p>
          <a:p>
            <a:pPr>
              <a:buNone/>
            </a:pPr>
            <a:endParaRPr lang="en-US" sz="2800" dirty="0">
              <a:latin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28596" y="214290"/>
            <a:ext cx="8229600" cy="1143000"/>
          </a:xfrm>
        </p:spPr>
        <p:txBody>
          <a:bodyPr>
            <a:normAutofit/>
          </a:bodyPr>
          <a:lstStyle/>
          <a:p>
            <a:r>
              <a:rPr lang="en-US" sz="3200" b="1" dirty="0" smtClean="0">
                <a:solidFill>
                  <a:schemeClr val="accent1">
                    <a:lumMod val="50000"/>
                  </a:schemeClr>
                </a:solidFill>
                <a:effectLst/>
                <a:latin typeface="Calibri" pitchFamily="34" charset="0"/>
              </a:rPr>
              <a:t>Monopoly</a:t>
            </a:r>
            <a:endParaRPr lang="en-US" sz="3200" b="1" dirty="0">
              <a:solidFill>
                <a:schemeClr val="accent1">
                  <a:lumMod val="75000"/>
                </a:schemeClr>
              </a:solidFill>
              <a:effectLst/>
              <a:latin typeface="Calibri" pitchFamily="34" charset="0"/>
            </a:endParaRPr>
          </a:p>
        </p:txBody>
      </p:sp>
      <p:sp>
        <p:nvSpPr>
          <p:cNvPr id="8195" name="Rectangle 3"/>
          <p:cNvSpPr>
            <a:spLocks noGrp="1" noChangeArrowheads="1"/>
          </p:cNvSpPr>
          <p:nvPr>
            <p:ph idx="1"/>
          </p:nvPr>
        </p:nvSpPr>
        <p:spPr>
          <a:xfrm>
            <a:off x="500034" y="1785926"/>
            <a:ext cx="8072494" cy="4357718"/>
          </a:xfrm>
        </p:spPr>
        <p:txBody>
          <a:bodyPr>
            <a:noAutofit/>
          </a:bodyPr>
          <a:lstStyle/>
          <a:p>
            <a:pPr marL="0" indent="0">
              <a:buNone/>
            </a:pPr>
            <a:r>
              <a:rPr lang="en-US" dirty="0" smtClean="0">
                <a:solidFill>
                  <a:srgbClr val="F1800F"/>
                </a:solidFill>
                <a:latin typeface="Calibri" pitchFamily="34" charset="0"/>
              </a:rPr>
              <a:t>In </a:t>
            </a:r>
            <a:r>
              <a:rPr lang="en-US" dirty="0" smtClean="0">
                <a:solidFill>
                  <a:srgbClr val="F1800F"/>
                </a:solidFill>
                <a:latin typeface="Calibri" pitchFamily="34" charset="0"/>
              </a:rPr>
              <a:t>theory, monopoly means a single producer within a market. </a:t>
            </a:r>
          </a:p>
          <a:p>
            <a:pPr marL="0" indent="0">
              <a:buNone/>
            </a:pPr>
            <a:r>
              <a:rPr lang="en-US" b="1" dirty="0" smtClean="0">
                <a:solidFill>
                  <a:srgbClr val="F1800F"/>
                </a:solidFill>
                <a:latin typeface="Calibri" pitchFamily="34" charset="0"/>
              </a:rPr>
              <a:t>The legal definition is a firm with a market share of 25% or more</a:t>
            </a:r>
            <a:r>
              <a:rPr lang="en-US" b="1" dirty="0" smtClean="0">
                <a:solidFill>
                  <a:srgbClr val="F1800F"/>
                </a:solidFill>
                <a:latin typeface="Calibri" pitchFamily="34" charset="0"/>
              </a:rPr>
              <a:t>.</a:t>
            </a:r>
          </a:p>
          <a:p>
            <a:pPr marL="0" indent="0">
              <a:buNone/>
            </a:pPr>
            <a:r>
              <a:rPr lang="en-US" b="1" dirty="0" smtClean="0">
                <a:solidFill>
                  <a:srgbClr val="285A24"/>
                </a:solidFill>
                <a:latin typeface="Calibri" pitchFamily="34" charset="0"/>
              </a:rPr>
              <a:t> </a:t>
            </a:r>
            <a:endParaRPr lang="en-US" b="1" dirty="0" smtClean="0">
              <a:solidFill>
                <a:srgbClr val="285A24"/>
              </a:solidFill>
              <a:latin typeface="Calibri" pitchFamily="34" charset="0"/>
            </a:endParaRPr>
          </a:p>
          <a:p>
            <a:r>
              <a:rPr lang="en-US" b="1" dirty="0" smtClean="0">
                <a:solidFill>
                  <a:srgbClr val="285A24"/>
                </a:solidFill>
                <a:latin typeface="Calibri" pitchFamily="34" charset="0"/>
              </a:rPr>
              <a:t>The potential danger of monopolies is that they will exploit the consumer. </a:t>
            </a:r>
          </a:p>
          <a:p>
            <a:r>
              <a:rPr lang="en-US" dirty="0" smtClean="0">
                <a:solidFill>
                  <a:srgbClr val="285A24"/>
                </a:solidFill>
                <a:latin typeface="Calibri" pitchFamily="34" charset="0"/>
              </a:rPr>
              <a:t>The government investigates them and can require them to change their behaviour and subject them to massive fines</a:t>
            </a:r>
            <a:r>
              <a:rPr lang="en-US" dirty="0" smtClean="0">
                <a:solidFill>
                  <a:srgbClr val="285A24"/>
                </a:solidFill>
                <a:latin typeface="Calibri" pitchFamily="34" charset="0"/>
              </a:rPr>
              <a:t>.</a:t>
            </a:r>
          </a:p>
          <a:p>
            <a:endParaRPr lang="en-US" dirty="0">
              <a:solidFill>
                <a:srgbClr val="285A24"/>
              </a:solidFill>
              <a:latin typeface="Calibri" pitchFamily="34" charset="0"/>
            </a:endParaRPr>
          </a:p>
          <a:p>
            <a:r>
              <a:rPr lang="en-US" dirty="0" smtClean="0">
                <a:solidFill>
                  <a:srgbClr val="285A24"/>
                </a:solidFill>
                <a:latin typeface="Calibri" pitchFamily="34" charset="0"/>
              </a:rPr>
              <a:t>Firms with more than 25% of the market continue to exist because it is extremely difficult for a new firm to enter the market of a monopolist owing to high </a:t>
            </a:r>
            <a:r>
              <a:rPr lang="en-US" b="1" dirty="0" smtClean="0">
                <a:solidFill>
                  <a:srgbClr val="F1800F"/>
                </a:solidFill>
                <a:latin typeface="Calibri" pitchFamily="34" charset="0"/>
              </a:rPr>
              <a:t>barriers to entry</a:t>
            </a:r>
          </a:p>
          <a:p>
            <a:pPr lvl="1"/>
            <a:endParaRPr lang="en-US" dirty="0">
              <a:solidFill>
                <a:srgbClr val="285A24"/>
              </a:solidFill>
              <a:latin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28596" y="214290"/>
            <a:ext cx="8229600" cy="1143000"/>
          </a:xfrm>
        </p:spPr>
        <p:txBody>
          <a:bodyPr>
            <a:normAutofit/>
          </a:bodyPr>
          <a:lstStyle/>
          <a:p>
            <a:r>
              <a:rPr lang="en-US" sz="3200" b="1" dirty="0" smtClean="0">
                <a:solidFill>
                  <a:schemeClr val="accent1">
                    <a:lumMod val="50000"/>
                  </a:schemeClr>
                </a:solidFill>
                <a:effectLst/>
                <a:latin typeface="Calibri" pitchFamily="34" charset="0"/>
              </a:rPr>
              <a:t>Monopoly</a:t>
            </a:r>
            <a:endParaRPr lang="en-US" sz="3200" b="1" dirty="0">
              <a:solidFill>
                <a:schemeClr val="accent1">
                  <a:lumMod val="75000"/>
                </a:schemeClr>
              </a:solidFill>
              <a:effectLst/>
              <a:latin typeface="Calibri" pitchFamily="34" charset="0"/>
            </a:endParaRPr>
          </a:p>
        </p:txBody>
      </p:sp>
      <p:sp>
        <p:nvSpPr>
          <p:cNvPr id="8195" name="Rectangle 3"/>
          <p:cNvSpPr>
            <a:spLocks noGrp="1" noChangeArrowheads="1"/>
          </p:cNvSpPr>
          <p:nvPr>
            <p:ph idx="1"/>
          </p:nvPr>
        </p:nvSpPr>
        <p:spPr>
          <a:xfrm>
            <a:off x="571472" y="1643050"/>
            <a:ext cx="8358246" cy="4572032"/>
          </a:xfrm>
        </p:spPr>
        <p:txBody>
          <a:bodyPr>
            <a:noAutofit/>
          </a:bodyPr>
          <a:lstStyle/>
          <a:p>
            <a:r>
              <a:rPr lang="en-US" sz="2400" dirty="0" smtClean="0">
                <a:latin typeface="Calibri" pitchFamily="34" charset="0"/>
              </a:rPr>
              <a:t>Barriers to entry include:</a:t>
            </a:r>
          </a:p>
          <a:p>
            <a:endParaRPr lang="en-US" dirty="0" smtClean="0">
              <a:latin typeface="Calibri" pitchFamily="34" charset="0"/>
            </a:endParaRPr>
          </a:p>
          <a:p>
            <a:pPr lvl="1"/>
            <a:r>
              <a:rPr lang="en-US" b="1" dirty="0" smtClean="0">
                <a:solidFill>
                  <a:srgbClr val="285A24"/>
                </a:solidFill>
                <a:latin typeface="Calibri" pitchFamily="34" charset="0"/>
              </a:rPr>
              <a:t>the high capital costs required to set up a new business in large markets </a:t>
            </a:r>
          </a:p>
          <a:p>
            <a:pPr lvl="1"/>
            <a:r>
              <a:rPr lang="en-US" b="1" dirty="0" smtClean="0">
                <a:solidFill>
                  <a:srgbClr val="285A24"/>
                </a:solidFill>
                <a:latin typeface="Calibri" pitchFamily="34" charset="0"/>
              </a:rPr>
              <a:t>patents that allow existing firms to ‘monopolise’ the market legally</a:t>
            </a:r>
          </a:p>
          <a:p>
            <a:pPr lvl="1"/>
            <a:r>
              <a:rPr lang="en-US" b="1" dirty="0" smtClean="0">
                <a:solidFill>
                  <a:srgbClr val="285A24"/>
                </a:solidFill>
                <a:latin typeface="Calibri" pitchFamily="34" charset="0"/>
              </a:rPr>
              <a:t>the loyalty of customers to existing firms</a:t>
            </a:r>
          </a:p>
          <a:p>
            <a:pPr lvl="1"/>
            <a:r>
              <a:rPr lang="en-US" b="1" dirty="0" smtClean="0">
                <a:solidFill>
                  <a:srgbClr val="285A24"/>
                </a:solidFill>
                <a:latin typeface="Calibri" pitchFamily="34" charset="0"/>
              </a:rPr>
              <a:t>the need for new firms to achieve large scale production quickly in order to be competitive </a:t>
            </a:r>
            <a:endParaRPr lang="en-US" b="1" dirty="0">
              <a:solidFill>
                <a:srgbClr val="285A24"/>
              </a:solidFill>
              <a:latin typeface="Calibr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39552" y="692696"/>
            <a:ext cx="8229600" cy="1143000"/>
          </a:xfrm>
        </p:spPr>
        <p:txBody>
          <a:bodyPr>
            <a:normAutofit fontScale="90000"/>
          </a:bodyPr>
          <a:lstStyle/>
          <a:p>
            <a:r>
              <a:rPr lang="en-US" sz="3200" b="1" dirty="0" smtClean="0">
                <a:solidFill>
                  <a:schemeClr val="accent1">
                    <a:lumMod val="50000"/>
                  </a:schemeClr>
                </a:solidFill>
                <a:effectLst/>
                <a:latin typeface="Calibri" pitchFamily="34" charset="0"/>
              </a:rPr>
              <a:t>Oligopoly </a:t>
            </a:r>
            <a:br>
              <a:rPr lang="en-US" sz="3200" b="1" dirty="0" smtClean="0">
                <a:solidFill>
                  <a:schemeClr val="accent1">
                    <a:lumMod val="50000"/>
                  </a:schemeClr>
                </a:solidFill>
                <a:effectLst/>
                <a:latin typeface="Calibri" pitchFamily="34" charset="0"/>
              </a:rPr>
            </a:br>
            <a:r>
              <a:rPr lang="en-US" sz="3200" dirty="0" smtClean="0">
                <a:solidFill>
                  <a:srgbClr val="F1800F"/>
                </a:solidFill>
                <a:latin typeface="Calibri" pitchFamily="34" charset="0"/>
              </a:rPr>
              <a:t>a market dominated by a small number of large firms</a:t>
            </a:r>
            <a:r>
              <a:rPr lang="en-US" sz="3200" dirty="0" smtClean="0">
                <a:solidFill>
                  <a:srgbClr val="285A24"/>
                </a:solidFill>
                <a:latin typeface="Calibri" pitchFamily="34" charset="0"/>
              </a:rPr>
              <a:t/>
            </a:r>
            <a:br>
              <a:rPr lang="en-US" sz="3200" dirty="0" smtClean="0">
                <a:solidFill>
                  <a:srgbClr val="285A24"/>
                </a:solidFill>
                <a:latin typeface="Calibri" pitchFamily="34" charset="0"/>
              </a:rPr>
            </a:br>
            <a:endParaRPr lang="en-US" sz="3200" b="1" dirty="0">
              <a:solidFill>
                <a:schemeClr val="accent1">
                  <a:lumMod val="75000"/>
                </a:schemeClr>
              </a:solidFill>
              <a:effectLst/>
              <a:latin typeface="Calibri" pitchFamily="34" charset="0"/>
            </a:endParaRPr>
          </a:p>
        </p:txBody>
      </p:sp>
      <p:sp>
        <p:nvSpPr>
          <p:cNvPr id="8195" name="Rectangle 3"/>
          <p:cNvSpPr>
            <a:spLocks noGrp="1" noChangeArrowheads="1"/>
          </p:cNvSpPr>
          <p:nvPr>
            <p:ph idx="1"/>
          </p:nvPr>
        </p:nvSpPr>
        <p:spPr>
          <a:xfrm>
            <a:off x="683568" y="1988840"/>
            <a:ext cx="7000956" cy="2857544"/>
          </a:xfrm>
        </p:spPr>
        <p:txBody>
          <a:bodyPr>
            <a:noAutofit/>
          </a:bodyPr>
          <a:lstStyle/>
          <a:p>
            <a:pPr marL="0" indent="0">
              <a:buNone/>
            </a:pPr>
            <a:r>
              <a:rPr lang="en-US" sz="2000" b="1" dirty="0" smtClean="0">
                <a:solidFill>
                  <a:srgbClr val="285A24"/>
                </a:solidFill>
                <a:latin typeface="Calibri" pitchFamily="34" charset="0"/>
              </a:rPr>
              <a:t>Key features</a:t>
            </a:r>
          </a:p>
          <a:p>
            <a:pPr marL="0" indent="0">
              <a:buNone/>
            </a:pPr>
            <a:endParaRPr lang="en-US" sz="2000" b="1" dirty="0" smtClean="0">
              <a:solidFill>
                <a:srgbClr val="285A24"/>
              </a:solidFill>
              <a:latin typeface="Calibri" pitchFamily="34" charset="0"/>
            </a:endParaRPr>
          </a:p>
          <a:p>
            <a:pPr lvl="1"/>
            <a:r>
              <a:rPr lang="en-US" b="1" dirty="0" smtClean="0">
                <a:solidFill>
                  <a:srgbClr val="285A24"/>
                </a:solidFill>
                <a:latin typeface="Calibri" pitchFamily="34" charset="0"/>
              </a:rPr>
              <a:t>Non-price competition.</a:t>
            </a:r>
            <a:r>
              <a:rPr lang="en-US" dirty="0" smtClean="0">
                <a:solidFill>
                  <a:srgbClr val="285A24"/>
                </a:solidFill>
                <a:latin typeface="Calibri" pitchFamily="34" charset="0"/>
              </a:rPr>
              <a:t> If one </a:t>
            </a:r>
            <a:r>
              <a:rPr lang="en-US" dirty="0" err="1" smtClean="0">
                <a:solidFill>
                  <a:srgbClr val="285A24"/>
                </a:solidFill>
                <a:latin typeface="Calibri" pitchFamily="34" charset="0"/>
              </a:rPr>
              <a:t>oligopolist</a:t>
            </a:r>
            <a:r>
              <a:rPr lang="en-US" dirty="0" smtClean="0">
                <a:solidFill>
                  <a:srgbClr val="285A24"/>
                </a:solidFill>
                <a:latin typeface="Calibri" pitchFamily="34" charset="0"/>
              </a:rPr>
              <a:t> reduces price, the others follow suit and so no firm gains. Therefore, rivalry is usually in the form of ‘non-price’ competition (e.g. special offers and advertising).</a:t>
            </a:r>
          </a:p>
          <a:p>
            <a:pPr lvl="1"/>
            <a:endParaRPr lang="en-US" dirty="0" smtClean="0">
              <a:solidFill>
                <a:srgbClr val="285A24"/>
              </a:solidFill>
              <a:latin typeface="Calibri" pitchFamily="34" charset="0"/>
            </a:endParaRPr>
          </a:p>
          <a:p>
            <a:pPr lvl="1"/>
            <a:r>
              <a:rPr lang="en-US" b="1" dirty="0" smtClean="0">
                <a:solidFill>
                  <a:srgbClr val="285A24"/>
                </a:solidFill>
                <a:latin typeface="Calibri" pitchFamily="34" charset="0"/>
              </a:rPr>
              <a:t>Cartels.</a:t>
            </a:r>
            <a:r>
              <a:rPr lang="en-US" dirty="0" smtClean="0">
                <a:solidFill>
                  <a:srgbClr val="285A24"/>
                </a:solidFill>
                <a:latin typeface="Calibri" pitchFamily="34" charset="0"/>
              </a:rPr>
              <a:t> This is a group of firms that come together to agree price and output levels within an industry. Cartels are illegal in the UK, but </a:t>
            </a:r>
            <a:r>
              <a:rPr lang="en-US" dirty="0" err="1" smtClean="0">
                <a:solidFill>
                  <a:srgbClr val="285A24"/>
                </a:solidFill>
                <a:latin typeface="Calibri" pitchFamily="34" charset="0"/>
              </a:rPr>
              <a:t>oligopolists</a:t>
            </a:r>
            <a:r>
              <a:rPr lang="en-US" dirty="0" smtClean="0">
                <a:solidFill>
                  <a:srgbClr val="285A24"/>
                </a:solidFill>
                <a:latin typeface="Calibri" pitchFamily="34" charset="0"/>
              </a:rPr>
              <a:t> may be tempted to form them to keep prices high.</a:t>
            </a:r>
          </a:p>
          <a:p>
            <a:endParaRPr lang="en-US" dirty="0" smtClean="0">
              <a:solidFill>
                <a:srgbClr val="285A24"/>
              </a:solidFill>
              <a:latin typeface="Calibri"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B50FD9C82C27343B0FF0DDB522586CE" ma:contentTypeVersion="1" ma:contentTypeDescription="Create a new document." ma:contentTypeScope="" ma:versionID="8a41fbb90c1d8aef20dd7e9b54020906">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9213923-7A1E-44A3-93D6-D828F2A1F9A8}">
  <ds:schemaRefs>
    <ds:schemaRef ds:uri="http://schemas.microsoft.com/sharepoint/v3/contenttype/forms"/>
  </ds:schemaRefs>
</ds:datastoreItem>
</file>

<file path=customXml/itemProps2.xml><?xml version="1.0" encoding="utf-8"?>
<ds:datastoreItem xmlns:ds="http://schemas.openxmlformats.org/officeDocument/2006/customXml" ds:itemID="{793E04FB-E514-4CC5-BA33-03819F25D48F}">
  <ds:schemaRefs>
    <ds:schemaRef ds:uri="http://schemas.microsoft.com/office/2006/documentManagement/types"/>
    <ds:schemaRef ds:uri="http://purl.org/dc/dcmitype/"/>
    <ds:schemaRef ds:uri="http://schemas.openxmlformats.org/package/2006/metadata/core-properties"/>
    <ds:schemaRef ds:uri="http://www.w3.org/XML/1998/namespace"/>
    <ds:schemaRef ds:uri="http://purl.org/dc/terms/"/>
    <ds:schemaRef ds:uri="http://purl.org/dc/elements/1.1/"/>
    <ds:schemaRef ds:uri="http://schemas.microsoft.com/office/2006/metadata/properties"/>
    <ds:schemaRef ds:uri="http://schemas.microsoft.com/office/infopath/2007/PartnerControls"/>
    <ds:schemaRef ds:uri="http://schemas.microsoft.com/sharepoint/v3"/>
  </ds:schemaRefs>
</ds:datastoreItem>
</file>

<file path=customXml/itemProps3.xml><?xml version="1.0" encoding="utf-8"?>
<ds:datastoreItem xmlns:ds="http://schemas.openxmlformats.org/officeDocument/2006/customXml" ds:itemID="{C2BFF555-3786-4D77-AB06-0F463C3D58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316</TotalTime>
  <Words>1001</Words>
  <Application>Microsoft Office PowerPoint</Application>
  <PresentationFormat>On-screen Show (4:3)</PresentationFormat>
  <Paragraphs>119</Paragraphs>
  <Slides>15</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Wingdings 3</vt:lpstr>
      <vt:lpstr>Office Theme</vt:lpstr>
      <vt:lpstr>Markets (3)   Market Structure: Marketing and Competitiveness</vt:lpstr>
      <vt:lpstr>Marketing and competitiveness</vt:lpstr>
      <vt:lpstr>PowerPoint Presentation</vt:lpstr>
      <vt:lpstr>Marketing and competitiveness are affected by the business environment</vt:lpstr>
      <vt:lpstr>Marketing and competitiveness</vt:lpstr>
      <vt:lpstr>In general, four different market structures explain the broad range of competitive environments in which most firms operate</vt:lpstr>
      <vt:lpstr>Monopoly</vt:lpstr>
      <vt:lpstr>Monopoly</vt:lpstr>
      <vt:lpstr>Oligopoly  a market dominated by a small number of large firms </vt:lpstr>
      <vt:lpstr>Monopolistic competition</vt:lpstr>
      <vt:lpstr>Perfect competition where there are a large number of sellers and buyers, all of whom are too small to influence the price of the product</vt:lpstr>
      <vt:lpstr>Question How does monopoly affect the marketing mix?</vt:lpstr>
      <vt:lpstr>How does oligopoly affect the marketing mix?</vt:lpstr>
      <vt:lpstr>How does monopolistic competition affect the marketing mix?</vt:lpstr>
      <vt:lpstr>Perfect competition</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4 P’s: PRODUCT</dc:title>
  <dc:creator>ctm</dc:creator>
  <cp:lastModifiedBy>Ailsa W Waters</cp:lastModifiedBy>
  <cp:revision>42</cp:revision>
  <cp:lastPrinted>2019-09-03T09:30:17Z</cp:lastPrinted>
  <dcterms:created xsi:type="dcterms:W3CDTF">2009-03-16T12:54:52Z</dcterms:created>
  <dcterms:modified xsi:type="dcterms:W3CDTF">2019-09-03T09:30:21Z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0x010100CB50FD9C82C27343B0FF0DDB522586CE</vt:lpwstr>
  </property>
</Properties>
</file>