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3" r:id="rId5"/>
    <p:sldId id="271" r:id="rId6"/>
    <p:sldId id="282" r:id="rId7"/>
    <p:sldId id="258" r:id="rId8"/>
    <p:sldId id="260" r:id="rId9"/>
    <p:sldId id="266" r:id="rId10"/>
    <p:sldId id="261" r:id="rId11"/>
    <p:sldId id="267" r:id="rId12"/>
    <p:sldId id="262" r:id="rId13"/>
    <p:sldId id="263" r:id="rId14"/>
    <p:sldId id="268" r:id="rId15"/>
    <p:sldId id="274" r:id="rId16"/>
    <p:sldId id="275" r:id="rId17"/>
    <p:sldId id="276" r:id="rId18"/>
    <p:sldId id="277" r:id="rId19"/>
    <p:sldId id="264" r:id="rId20"/>
    <p:sldId id="265" r:id="rId21"/>
    <p:sldId id="281" r:id="rId22"/>
    <p:sldId id="270" r:id="rId23"/>
    <p:sldId id="278" r:id="rId24"/>
    <p:sldId id="272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81" autoAdjust="0"/>
  </p:normalViewPr>
  <p:slideViewPr>
    <p:cSldViewPr>
      <p:cViewPr varScale="1">
        <p:scale>
          <a:sx n="102" d="100"/>
          <a:sy n="102" d="100"/>
        </p:scale>
        <p:origin x="4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Sheet1!$B$2:$C$2</c:f>
              <c:strCache>
                <c:ptCount val="2"/>
                <c:pt idx="0">
                  <c:v>Public sector</c:v>
                </c:pt>
                <c:pt idx="1">
                  <c:v>Private sector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720</c:v>
                </c:pt>
                <c:pt idx="1">
                  <c:v>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2-4D6D-A017-F7BE9D156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0.44896</cdr:x>
      <cdr:y>0.13715</cdr:y>
    </cdr:from>
    <cdr:to>
      <cdr:x>0.69896</cdr:x>
      <cdr:y>0.65451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2638" y="376238"/>
          <a:ext cx="1143000" cy="1419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Public: 41.6% of GDP</a:t>
          </a:r>
          <a:endParaRPr lang="en-GB" sz="2000" dirty="0">
            <a:effectLst/>
          </a:endParaRPr>
        </a:p>
        <a:p xmlns:a="http://schemas.openxmlformats.org/drawingml/2006/main">
          <a:pPr rtl="0"/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(£720bn)</a:t>
          </a:r>
          <a:endParaRPr lang="en-GB" sz="2000" dirty="0">
            <a:effectLst/>
          </a:endParaRPr>
        </a:p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0.11241</cdr:x>
      <cdr:y>0.40158</cdr:y>
    </cdr:from>
    <cdr:to>
      <cdr:x>0.39158</cdr:x>
      <cdr:y>0.90158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3945" y="1101626"/>
          <a:ext cx="1276365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rtl="0"/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Private: 58.4% of GDP</a:t>
          </a:r>
          <a:endParaRPr lang="en-GB" sz="2000" dirty="0">
            <a:effectLst/>
          </a:endParaRPr>
        </a:p>
        <a:p xmlns:a="http://schemas.openxmlformats.org/drawingml/2006/main">
          <a:pPr rtl="0"/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(£1010bn)</a:t>
          </a:r>
          <a:endParaRPr lang="en-GB" sz="2000" dirty="0">
            <a:effectLst/>
          </a:endParaRPr>
        </a:p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21C2D-ECA8-4EED-B67E-8DD850C5481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7597-7680-4D74-95FE-40D890747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6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7B05C-1805-4512-8621-9EEEEEF46276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BF54-EB6D-439B-8A00-2DDD6B880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1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ullfact.org/economy/calculating_tax_summary-3610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5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5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5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Social protection doesn’t just include benefits and tax credits; personal social services like child protection are </a:t>
            </a:r>
            <a:r>
              <a:rPr lang="en-GB" dirty="0">
                <a:hlinkClick r:id="rId3"/>
              </a:rPr>
              <a:t>included in this figure</a:t>
            </a:r>
            <a:r>
              <a:rPr lang="en-GB" dirty="0"/>
              <a:t>, as well as pensions paid to former public sector employees.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5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5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2009 Road injuries and fatalities cost UK economy £33</a:t>
            </a:r>
            <a:r>
              <a:rPr lang="en-GB" dirty="0"/>
              <a:t>, with each road death costing £1.6 million.</a:t>
            </a:r>
          </a:p>
          <a:p>
            <a:r>
              <a:rPr lang="en-GB" dirty="0"/>
              <a:t>These costs include: costs to the NHS and emergency services; costs to the police from investigating the crash and bringing cases to court; costs to individuals through higher insurance rates; costs from lost worker productivity; human costs; and damage to property.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Public</a:t>
            </a:r>
            <a:r>
              <a:rPr lang="en-GB" b="1" baseline="0" dirty="0"/>
              <a:t> information films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334E-2B4C-47FD-A45E-C962D9A6FD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2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5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2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</a:t>
            </a:r>
            <a:r>
              <a:rPr lang="en-US" baseline="0" dirty="0"/>
              <a:t> Pros and Cons on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7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terms students</a:t>
            </a:r>
            <a:r>
              <a:rPr lang="en-GB" baseline="0" dirty="0"/>
              <a:t> will need to know for this discussion:</a:t>
            </a:r>
          </a:p>
          <a:p>
            <a:r>
              <a:rPr lang="en-GB" baseline="0" dirty="0"/>
              <a:t>Nationalised industries = Public corporations previously part of the private sector which were taken into state ownership</a:t>
            </a:r>
          </a:p>
          <a:p>
            <a:r>
              <a:rPr lang="en-GB" dirty="0"/>
              <a:t>Deregulation = lifting restrictions</a:t>
            </a:r>
            <a:r>
              <a:rPr lang="en-GB" baseline="0" dirty="0"/>
              <a:t> that prevent private sector competition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0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Banks nationalised in the recession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BBF54-EB6D-439B-8A00-2DDD6B8801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3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8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9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6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2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65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2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2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86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9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765A-AA6D-45FE-8CAF-29F6215348D0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9C6D-4C1D-4A95-826A-F97798F7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4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6V-HDbX9A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05227"/>
            <a:ext cx="1753142" cy="98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31" y="3645024"/>
            <a:ext cx="1546756" cy="100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1558345" cy="155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26876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Public or Private?</a:t>
            </a:r>
          </a:p>
          <a:p>
            <a:pPr algn="ctr"/>
            <a:endParaRPr lang="en-GB" sz="3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What is the difference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109" y="5126448"/>
            <a:ext cx="1781361" cy="9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6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1404640"/>
            <a:ext cx="7843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Merit goods &amp; services are: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A good or service that society deems  is ‘good’ for people irrespective of their ability to pay, but is under provided by the market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If left to the private sector alone, merit goods would be </a:t>
            </a:r>
            <a:r>
              <a:rPr lang="en-GB" b="1" u="sng" dirty="0"/>
              <a:t>underprovided</a:t>
            </a:r>
            <a:r>
              <a:rPr lang="en-GB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Example: Education, health care, welfare, road safety</a:t>
            </a:r>
          </a:p>
          <a:p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For example, the more society educates</a:t>
            </a:r>
          </a:p>
          <a:p>
            <a:pPr>
              <a:tabLst>
                <a:tab pos="266700" algn="l"/>
              </a:tabLst>
            </a:pPr>
            <a:r>
              <a:rPr lang="en-GB" sz="2400" dirty="0"/>
              <a:t> 	its people (on average) they are </a:t>
            </a:r>
          </a:p>
          <a:p>
            <a:pPr>
              <a:tabLst>
                <a:tab pos="266700" algn="l"/>
              </a:tabLst>
            </a:pPr>
            <a:r>
              <a:rPr lang="en-GB" sz="2400" dirty="0"/>
              <a:t>	healthier, happier, live longer and </a:t>
            </a:r>
          </a:p>
          <a:p>
            <a:pPr>
              <a:tabLst>
                <a:tab pos="266700" algn="l"/>
              </a:tabLst>
            </a:pPr>
            <a:r>
              <a:rPr lang="en-GB" sz="2400" dirty="0"/>
              <a:t>	contribute more to the economy</a:t>
            </a:r>
            <a:r>
              <a:rPr lang="en-GB" sz="240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2400"/>
              <a:t>If </a:t>
            </a:r>
            <a:r>
              <a:rPr lang="en-GB" sz="2400" dirty="0"/>
              <a:t>there were only private schools, not everyone would be able to go as they are expensive / </a:t>
            </a:r>
            <a:r>
              <a:rPr lang="en-GB" sz="2400"/>
              <a:t>profit making.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Merit goods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19" y="3068960"/>
            <a:ext cx="2093581" cy="157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89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Public and Private sector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1340768"/>
            <a:ext cx="8229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Activities:</a:t>
            </a:r>
          </a:p>
          <a:p>
            <a:r>
              <a:rPr lang="en-GB" sz="3200" dirty="0"/>
              <a:t>1. Read pages 1, 2 and 3 of the Business Structure notes on GOL</a:t>
            </a:r>
          </a:p>
          <a:p>
            <a:r>
              <a:rPr lang="en-GB" sz="3200" dirty="0"/>
              <a:t>	- S</a:t>
            </a:r>
            <a:r>
              <a:rPr lang="en-GB" sz="2400" dirty="0"/>
              <a:t>ummarise key points onto one side of A4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3200" dirty="0"/>
              <a:t>2. Past paper question : </a:t>
            </a:r>
          </a:p>
          <a:p>
            <a:r>
              <a:rPr lang="en-GB" sz="3200" i="1" dirty="0"/>
              <a:t>Distinguish between merit goods and public goods</a:t>
            </a:r>
            <a:endParaRPr lang="en-GB" sz="2400" i="1" dirty="0"/>
          </a:p>
          <a:p>
            <a:r>
              <a:rPr lang="en-GB" sz="2400" dirty="0"/>
              <a:t>4 marks – 6 minutes</a:t>
            </a:r>
          </a:p>
          <a:p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6975848" y="3356992"/>
            <a:ext cx="1698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10 - 15 minutes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88464" y="5877272"/>
            <a:ext cx="1698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 minutes</a:t>
            </a:r>
          </a:p>
        </p:txBody>
      </p:sp>
    </p:spTree>
    <p:extLst>
      <p:ext uri="{BB962C8B-B14F-4D97-AF65-F5344CB8AC3E}">
        <p14:creationId xmlns:p14="http://schemas.microsoft.com/office/powerpoint/2010/main" val="68122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92696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53548A"/>
                </a:solidFill>
              </a:rPr>
              <a:t>The Public Sector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556792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The ONS definition of the public sector is comprised of the following sub-sectors:</a:t>
            </a:r>
          </a:p>
          <a:p>
            <a:r>
              <a:rPr lang="en-GB" dirty="0">
                <a:solidFill>
                  <a:prstClr val="black"/>
                </a:solidFill>
              </a:rPr>
              <a:t> </a:t>
            </a:r>
          </a:p>
          <a:p>
            <a:r>
              <a:rPr lang="en-GB" b="1" dirty="0">
                <a:solidFill>
                  <a:srgbClr val="002060"/>
                </a:solidFill>
              </a:rPr>
              <a:t>Central Government (CG)</a:t>
            </a:r>
            <a:r>
              <a:rPr lang="en-GB" dirty="0">
                <a:solidFill>
                  <a:prstClr val="black"/>
                </a:solidFill>
              </a:rPr>
              <a:t>: includes Government Departments and their Executive Agencies and Non-Departmental Public Bodies. They supply some important services and are  used to implement policies (e.g. The Ministry of Defence)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Local Government (LG): </a:t>
            </a:r>
            <a:r>
              <a:rPr lang="en-GB" dirty="0">
                <a:solidFill>
                  <a:prstClr val="black"/>
                </a:solidFill>
              </a:rPr>
              <a:t>those types of public administration that only cover a specific locality and supply local services (e.g. Recreation)</a:t>
            </a:r>
          </a:p>
          <a:p>
            <a:r>
              <a:rPr lang="en-GB" dirty="0">
                <a:solidFill>
                  <a:prstClr val="black"/>
                </a:solidFill>
              </a:rPr>
              <a:t> </a:t>
            </a:r>
          </a:p>
          <a:p>
            <a:r>
              <a:rPr lang="en-GB" b="1" dirty="0">
                <a:solidFill>
                  <a:srgbClr val="002060"/>
                </a:solidFill>
              </a:rPr>
              <a:t>Public Corporations (PC):  </a:t>
            </a:r>
            <a:r>
              <a:rPr lang="en-GB" dirty="0">
                <a:solidFill>
                  <a:prstClr val="black"/>
                </a:solidFill>
              </a:rPr>
              <a:t>organisations set up by law to run services or industries on behalf of the government (controlled by either Central Government or Local Government e.g. the BBC)</a:t>
            </a:r>
          </a:p>
        </p:txBody>
      </p:sp>
    </p:spTree>
    <p:extLst>
      <p:ext uri="{BB962C8B-B14F-4D97-AF65-F5344CB8AC3E}">
        <p14:creationId xmlns:p14="http://schemas.microsoft.com/office/powerpoint/2010/main" val="95321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2703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Privatisation and Nationalisation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8084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1556792"/>
            <a:ext cx="864095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Privatisation</a:t>
            </a:r>
            <a:r>
              <a:rPr lang="en-GB" sz="2800" dirty="0"/>
              <a:t>: When government owned industries are sold to private investors</a:t>
            </a:r>
          </a:p>
          <a:p>
            <a:endParaRPr lang="en-GB" sz="2800" dirty="0"/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Nationalisation</a:t>
            </a:r>
            <a:r>
              <a:rPr lang="en-GB" sz="2800" dirty="0"/>
              <a:t>: When the Government takes over the ownership of a whole industry</a:t>
            </a:r>
          </a:p>
          <a:p>
            <a:endParaRPr lang="en-GB" sz="2800" dirty="0"/>
          </a:p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Relevant key terms</a:t>
            </a:r>
          </a:p>
          <a:p>
            <a:r>
              <a:rPr lang="en-GB" sz="2800" i="1" dirty="0"/>
              <a:t>Nationalised industries </a:t>
            </a:r>
            <a:r>
              <a:rPr lang="en-GB" sz="2800" dirty="0"/>
              <a:t>= Public corporations previously part of the private sector which were taken into state ownership</a:t>
            </a:r>
          </a:p>
          <a:p>
            <a:r>
              <a:rPr lang="en-GB" sz="2800" i="1" dirty="0"/>
              <a:t>Deregulation</a:t>
            </a:r>
            <a:r>
              <a:rPr lang="en-GB" sz="2800" dirty="0"/>
              <a:t> = lifting restrictions that prevent private sector competition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510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908720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accent1"/>
                </a:solidFill>
              </a:rPr>
              <a:t>The Private Sector – Privatisation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700808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755576" y="1988840"/>
            <a:ext cx="7416824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GB" sz="2200" dirty="0"/>
              <a:t>What is it?</a:t>
            </a:r>
          </a:p>
          <a:p>
            <a:r>
              <a:rPr lang="en-GB" sz="2200" dirty="0"/>
              <a:t>The transfer of public sector resources to the private sector</a:t>
            </a:r>
          </a:p>
          <a:p>
            <a:pPr marL="68580" indent="0">
              <a:buNone/>
            </a:pPr>
            <a:endParaRPr lang="en-GB" sz="2200" dirty="0"/>
          </a:p>
          <a:p>
            <a:pPr marL="68580" indent="0">
              <a:buNone/>
            </a:pPr>
            <a:r>
              <a:rPr lang="en-GB" sz="2200" dirty="0"/>
              <a:t>The reasons for it:</a:t>
            </a:r>
          </a:p>
          <a:p>
            <a:r>
              <a:rPr lang="en-GB" sz="2200" dirty="0"/>
              <a:t>Generates income for the government</a:t>
            </a:r>
          </a:p>
          <a:p>
            <a:r>
              <a:rPr lang="en-GB" sz="2200" dirty="0"/>
              <a:t>Nationalised industries were inefficient (as they lacked the incentive to make a profit)</a:t>
            </a:r>
          </a:p>
          <a:p>
            <a:r>
              <a:rPr lang="en-GB" sz="2200" dirty="0"/>
              <a:t>Forced to improve their service and charge competitive prices (due to deregulation)</a:t>
            </a:r>
          </a:p>
          <a:p>
            <a:r>
              <a:rPr lang="en-GB" sz="2200" dirty="0"/>
              <a:t>Should increase accountability</a:t>
            </a:r>
          </a:p>
          <a:p>
            <a:r>
              <a:rPr lang="en-GB" sz="2200" dirty="0"/>
              <a:t>Increase share ownership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94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4" y="404664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accent1"/>
                </a:solidFill>
              </a:rPr>
              <a:t>Privatisation and Nationalisation</a:t>
            </a:r>
          </a:p>
          <a:p>
            <a:pPr algn="l"/>
            <a:r>
              <a:rPr lang="en-GB" sz="3600" dirty="0">
                <a:solidFill>
                  <a:schemeClr val="accent1"/>
                </a:solidFill>
              </a:rPr>
              <a:t>- Activity 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700808"/>
            <a:ext cx="777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Font typeface="Wingdings 2" pitchFamily="18" charset="2"/>
              <a:buNone/>
            </a:pPr>
            <a:r>
              <a:rPr lang="en-GB" dirty="0"/>
              <a:t>Read the Privatisation and Nationalisation text book pages on Godalming Online (up to Question 3)</a:t>
            </a:r>
          </a:p>
          <a:p>
            <a:pPr marL="68580"/>
            <a:r>
              <a:rPr lang="en-GB" sz="2400" dirty="0">
                <a:solidFill>
                  <a:srgbClr val="002060"/>
                </a:solidFill>
              </a:rPr>
              <a:t>Privatisation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2400" dirty="0"/>
              <a:t>What is it?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2400" dirty="0"/>
              <a:t>List three reasons for it.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2400" dirty="0"/>
              <a:t>Describe (with examples) three ways privatisation impacts on businesses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2400" dirty="0"/>
              <a:t>Explain three arguments against privatisation</a:t>
            </a:r>
          </a:p>
          <a:p>
            <a:pPr marL="525780" indent="-457200">
              <a:buFont typeface="+mj-lt"/>
              <a:buAutoNum type="arabicPeriod"/>
            </a:pPr>
            <a:endParaRPr lang="en-GB" sz="2400" dirty="0"/>
          </a:p>
          <a:p>
            <a:pPr marL="68580"/>
            <a:r>
              <a:rPr lang="en-GB" sz="2400" dirty="0">
                <a:solidFill>
                  <a:srgbClr val="002060"/>
                </a:solidFill>
              </a:rPr>
              <a:t>Nationalisation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2400" dirty="0"/>
              <a:t>What is it?</a:t>
            </a:r>
          </a:p>
          <a:p>
            <a:pPr marL="525780" indent="-457200">
              <a:buFont typeface="+mj-lt"/>
              <a:buAutoNum type="arabicPeriod"/>
            </a:pPr>
            <a:r>
              <a:rPr lang="en-GB" sz="2400" dirty="0"/>
              <a:t>List three reasons for it.</a:t>
            </a:r>
          </a:p>
          <a:p>
            <a:pPr marL="68580"/>
            <a:r>
              <a:rPr lang="en-GB" sz="2400"/>
              <a:t>3. What </a:t>
            </a:r>
            <a:r>
              <a:rPr lang="en-GB" sz="2400" dirty="0"/>
              <a:t>is deregulation and contracting out?</a:t>
            </a:r>
          </a:p>
        </p:txBody>
      </p:sp>
    </p:spTree>
    <p:extLst>
      <p:ext uri="{BB962C8B-B14F-4D97-AF65-F5344CB8AC3E}">
        <p14:creationId xmlns:p14="http://schemas.microsoft.com/office/powerpoint/2010/main" val="46790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2703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Public sector organisations - privatisation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8084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4200" y="1441812"/>
            <a:ext cx="8084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When government owned industries are sold to private investors. Over a twenty year period approx. £90bn was raised by the sale of public assets</a:t>
            </a:r>
          </a:p>
          <a:p>
            <a:r>
              <a:rPr lang="en-GB" sz="1600" dirty="0"/>
              <a:t>So what are the arguments for and against the policy?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200" y="2449919"/>
            <a:ext cx="3681776" cy="357020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 D V A N T A G E S 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The world changes (e.g. cold war ended), technology drives change so sell what is no longer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The state is a poor business person – nationalised industries were inefficient &amp; unaccountable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Greater competition gives consumers choice and lower prices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Privatisation would increase share ownership, people would have  a ‘stake’ including workers in the former state industries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6648" y="2390685"/>
            <a:ext cx="3897800" cy="406265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 I S A D V A N T A G E S 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They were expensive to sell off, frequently under valued, and created a new industry of regulators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Increasing  competition has been limited, e.g. The Big Six energy firms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Selling off natural monopolies has led to wasteful duplication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Unprofitable services (e.g. rural buses) have been closed and communities have lost out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 share owning democracy has not materialised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Many strategic businesses are now owned by ‘foreigners’; is this wise?</a:t>
            </a:r>
          </a:p>
        </p:txBody>
      </p:sp>
    </p:spTree>
    <p:extLst>
      <p:ext uri="{BB962C8B-B14F-4D97-AF65-F5344CB8AC3E}">
        <p14:creationId xmlns:p14="http://schemas.microsoft.com/office/powerpoint/2010/main" val="236502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2703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Public sector organisations - Nationalisation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8084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4200" y="1412775"/>
            <a:ext cx="808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the Government takes over the ownership of a whole industry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200" y="2204864"/>
            <a:ext cx="3681776" cy="38164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 D V A N T A G E S 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Many state run industries allow people to enjoy a basic right, without rationing by price e.g. water, gas (although note, these have been privatised in the UK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Natural monopolies e.g. air traffic control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Allegations of greed in the Private sector? Can cause inefficiencies. Nationalisation </a:t>
            </a:r>
            <a:r>
              <a:rPr lang="en-GB" sz="1600" i="1" dirty="0"/>
              <a:t>should be </a:t>
            </a:r>
            <a:r>
              <a:rPr lang="en-GB" sz="1600" dirty="0"/>
              <a:t>in the public interest only. Banking</a:t>
            </a:r>
            <a:r>
              <a:rPr lang="en-GB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6648" y="2204864"/>
            <a:ext cx="3897800" cy="384720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D I S A D V A N T A G E S 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Goes against free-market principles of most democracies. Inefficient? Where is the competition?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Losses are carried by the government and the taxpayer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Who is running the organisations? What is their background / expertise? Who is checking their work or ensuring they are working optimally? 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02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GB" sz="1600" dirty="0"/>
              <a:t>The Transport Secretary Chris Grayling announced that the East Coast main line was to be taken back into public ownership. The FT have released a fantastic video that asks the question; "Why did we sell off the railways?“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sz="2000" u="sng" dirty="0">
                <a:hlinkClick r:id="rId2"/>
              </a:rPr>
              <a:t>https://www.youtube.com/watch?v=U6V-HDbX9A8</a:t>
            </a:r>
            <a:endParaRPr lang="en-GB" sz="11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06245" y="2348880"/>
            <a:ext cx="5731510" cy="32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6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Public and Private sector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608" y="1844824"/>
            <a:ext cx="72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Activity</a:t>
            </a:r>
          </a:p>
          <a:p>
            <a:endParaRPr lang="en-GB" sz="3200" dirty="0"/>
          </a:p>
          <a:p>
            <a:r>
              <a:rPr lang="en-GB" sz="3200" dirty="0"/>
              <a:t>Past exam question : Anger over rising gas prices, questions a &amp; b (on GOL)</a:t>
            </a:r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47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Public and Private sector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608" y="1599932"/>
            <a:ext cx="720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Learning Objectives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Explain the aims of the public sector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Explain the role of the public sector in providing goods and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Evaluate the roles of the public and private sectors in the provision of goods and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470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/>
              <a:t>Anger over rising gas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392488"/>
          </a:xfrm>
        </p:spPr>
        <p:txBody>
          <a:bodyPr>
            <a:normAutofit/>
          </a:bodyPr>
          <a:lstStyle/>
          <a:p>
            <a:pPr marL="525780" indent="-457200">
              <a:buAutoNum type="alphaLcParenR"/>
            </a:pPr>
            <a:r>
              <a:rPr lang="en-GB" sz="2000" dirty="0"/>
              <a:t>Nationalisation is when the Government takes over the ownership of a whole industry, this may be to supply services which were unprofitable or to save jobs when closure is threatened.</a:t>
            </a:r>
          </a:p>
          <a:p>
            <a:pPr marL="525780" indent="-457200">
              <a:buAutoNum type="alphaLcParenR"/>
            </a:pPr>
            <a:endParaRPr lang="en-GB" sz="2000" dirty="0"/>
          </a:p>
          <a:p>
            <a:pPr marL="525780" indent="-457200">
              <a:buAutoNum type="alphaLcParenR"/>
            </a:pPr>
            <a:r>
              <a:rPr lang="en-GB" sz="2000" dirty="0"/>
              <a:t>Privatisation is the transfer of public sector resources into the private sector</a:t>
            </a:r>
          </a:p>
          <a:p>
            <a:pPr marL="365760" lvl="1" indent="0">
              <a:buNone/>
            </a:pPr>
            <a:r>
              <a:rPr lang="en-GB" sz="1800" dirty="0"/>
              <a:t>Arguments in favour:</a:t>
            </a:r>
          </a:p>
          <a:p>
            <a:pPr lvl="1"/>
            <a:r>
              <a:rPr lang="en-GB" sz="1800" dirty="0"/>
              <a:t>Generation income for government</a:t>
            </a:r>
          </a:p>
          <a:p>
            <a:pPr lvl="1"/>
            <a:r>
              <a:rPr lang="en-GB" sz="1800" dirty="0"/>
              <a:t>Nationalised industries were inefficient (high costs, losses)</a:t>
            </a:r>
          </a:p>
          <a:p>
            <a:pPr lvl="1"/>
            <a:r>
              <a:rPr lang="en-GB" sz="1800" dirty="0"/>
              <a:t>Improve service</a:t>
            </a:r>
          </a:p>
          <a:p>
            <a:pPr lvl="1"/>
            <a:r>
              <a:rPr lang="en-GB" sz="1800" dirty="0"/>
              <a:t>Share ownership</a:t>
            </a:r>
          </a:p>
          <a:p>
            <a:pPr marL="6858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7750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Public and Private sector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608" y="1844824"/>
            <a:ext cx="720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Evaluation:</a:t>
            </a:r>
          </a:p>
          <a:p>
            <a:endParaRPr lang="en-GB" sz="3200" dirty="0"/>
          </a:p>
          <a:p>
            <a:r>
              <a:rPr lang="en-GB" sz="3200" dirty="0"/>
              <a:t>“With a thriving and competitive private sector, the UK has no need of a public sector.”</a:t>
            </a:r>
          </a:p>
          <a:p>
            <a:r>
              <a:rPr lang="en-GB" sz="3200" dirty="0"/>
              <a:t>Discuss</a:t>
            </a:r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2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Public sector: business organisations which are owned or controlled by central or local government or public corporations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Public corporations: organisations set up by law to run services on behalf of the Government.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Public goods: good were consumption by one person does not reduce the amount available to others and, once provided, all individuals will benefit.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Merit goods: goods which are underprovided by the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3679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GB" sz="2400" dirty="0"/>
              <a:t>The UK economy is described as a “mixed” economy with private and public sectors</a:t>
            </a:r>
          </a:p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8176" y="116633"/>
            <a:ext cx="7772400" cy="10081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Public sector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5417348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GB" sz="2400" dirty="0"/>
              <a:t>So the UK government is responsible for almost half the economy’s income every year</a:t>
            </a:r>
          </a:p>
          <a:p>
            <a:endParaRPr lang="en-GB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844304"/>
              </p:ext>
            </p:extLst>
          </p:nvPr>
        </p:nvGraphicFramePr>
        <p:xfrm>
          <a:off x="3563888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328498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UK’s GDP by sector percentage &amp; value (2016-17)</a:t>
            </a:r>
          </a:p>
          <a:p>
            <a:pPr algn="ctr"/>
            <a:r>
              <a:rPr lang="en-GB" i="1" dirty="0"/>
              <a:t>Gross Domestic Product: the total value of all goods and services produced in a country</a:t>
            </a: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0448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134076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What is similar and different about the two sectors?:</a:t>
            </a:r>
          </a:p>
          <a:p>
            <a:pPr lvl="1"/>
            <a:r>
              <a:rPr lang="en-GB" sz="2400" dirty="0"/>
              <a:t>Similar:	provide goods and services to customers</a:t>
            </a:r>
          </a:p>
          <a:p>
            <a:pPr lvl="1"/>
            <a:r>
              <a:rPr lang="en-GB" sz="2400" dirty="0"/>
              <a:t>Different: 	</a:t>
            </a:r>
            <a:r>
              <a:rPr lang="en-GB" sz="2400" i="1" dirty="0"/>
              <a:t>Some</a:t>
            </a:r>
            <a:r>
              <a:rPr lang="en-GB" sz="2400" dirty="0"/>
              <a:t> ownership and aims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The Public and Private sector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780928"/>
            <a:ext cx="3312368" cy="372409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Public sector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Government owned and run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Aims include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Survive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Quality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Value for money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Meet customers’ needs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Do not waste tax payers’ cash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2564904"/>
            <a:ext cx="3168352" cy="415498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Private sector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Ownership is “private”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Aims include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Survive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Quality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Profit 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Grow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Meet customers’ needs</a:t>
            </a:r>
          </a:p>
          <a:p>
            <a:pPr lvl="1">
              <a:spcAft>
                <a:spcPts val="1200"/>
              </a:spcAft>
            </a:pPr>
            <a:r>
              <a:rPr lang="en-GB" dirty="0">
                <a:solidFill>
                  <a:srgbClr val="FF0000"/>
                </a:solidFill>
              </a:rPr>
              <a:t>i.e. very similar to public sector!!!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70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Public and Private sector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udget 2020 - GOV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7" y="1412776"/>
            <a:ext cx="7823919" cy="52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9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9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Where does the cash come from for the two sectors?</a:t>
            </a:r>
          </a:p>
          <a:p>
            <a:pPr lvl="1"/>
            <a:endParaRPr lang="en-GB" sz="2400" dirty="0"/>
          </a:p>
          <a:p>
            <a:pPr lvl="1"/>
            <a:r>
              <a:rPr lang="en-GB" sz="2400" b="1" dirty="0"/>
              <a:t>Private</a:t>
            </a:r>
            <a:r>
              <a:rPr lang="en-GB" sz="2400" dirty="0"/>
              <a:t>: investors’ capital, loans, sale of assets, profits</a:t>
            </a:r>
          </a:p>
          <a:p>
            <a:pPr lvl="1"/>
            <a:endParaRPr lang="en-GB" sz="2400" dirty="0"/>
          </a:p>
          <a:p>
            <a:pPr lvl="1"/>
            <a:r>
              <a:rPr lang="en-GB" sz="2400" b="1" dirty="0"/>
              <a:t>Public</a:t>
            </a:r>
            <a:r>
              <a:rPr lang="en-GB" sz="2400" dirty="0"/>
              <a:t>: </a:t>
            </a:r>
          </a:p>
          <a:p>
            <a:pPr lvl="1"/>
            <a:r>
              <a:rPr lang="en-GB" sz="2400" dirty="0"/>
              <a:t>Taxes (see chart), </a:t>
            </a:r>
          </a:p>
          <a:p>
            <a:pPr lvl="1"/>
            <a:r>
              <a:rPr lang="en-GB" sz="2400" dirty="0"/>
              <a:t>Debt, </a:t>
            </a:r>
          </a:p>
          <a:p>
            <a:pPr lvl="1"/>
            <a:r>
              <a:rPr lang="en-GB" sz="2400" dirty="0"/>
              <a:t>Investment income, </a:t>
            </a:r>
          </a:p>
          <a:p>
            <a:pPr lvl="1"/>
            <a:r>
              <a:rPr lang="en-GB" sz="2400" dirty="0"/>
              <a:t>Sale of assets</a:t>
            </a:r>
          </a:p>
          <a:p>
            <a:endParaRPr lang="en-GB" sz="2400" dirty="0"/>
          </a:p>
          <a:p>
            <a:pPr>
              <a:tabLst>
                <a:tab pos="355600" algn="l"/>
              </a:tabLst>
            </a:pP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Public and Private sector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udget 2020 - GOV.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5447655" cy="36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9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Public and Private sector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608" y="1844824"/>
            <a:ext cx="72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Think &amp; Share</a:t>
            </a:r>
          </a:p>
          <a:p>
            <a:endParaRPr lang="en-GB" sz="3200" dirty="0"/>
          </a:p>
          <a:p>
            <a:r>
              <a:rPr lang="en-GB" sz="3200" dirty="0"/>
              <a:t>Why does the Public sector provide these services rather than the Private sector providing some or all of them?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36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1340769"/>
            <a:ext cx="78439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Public goods (and services) have two characteristics</a:t>
            </a:r>
            <a:r>
              <a:rPr lang="en-GB" sz="2400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lvl="1"/>
            <a:r>
              <a:rPr lang="en-GB" b="1" dirty="0"/>
              <a:t>1	Firstly</a:t>
            </a:r>
            <a:r>
              <a:rPr lang="en-GB" dirty="0"/>
              <a:t>, individuals cannot be excluded </a:t>
            </a:r>
          </a:p>
          <a:p>
            <a:pPr lvl="2"/>
            <a:r>
              <a:rPr lang="en-GB" dirty="0"/>
              <a:t>from enjoying the benefits of the public good </a:t>
            </a:r>
          </a:p>
          <a:p>
            <a:pPr lvl="2"/>
            <a:r>
              <a:rPr lang="en-GB" dirty="0"/>
              <a:t>once it is produced: </a:t>
            </a:r>
          </a:p>
          <a:p>
            <a:pPr lvl="2"/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“non-excludable”</a:t>
            </a:r>
            <a:r>
              <a:rPr lang="en-GB" b="1" dirty="0"/>
              <a:t> </a:t>
            </a:r>
            <a:r>
              <a:rPr lang="en-GB" dirty="0"/>
              <a:t>effect: everyone has access to use them, and their use does </a:t>
            </a:r>
            <a:r>
              <a:rPr lang="en-GB" b="1" dirty="0"/>
              <a:t>not</a:t>
            </a:r>
            <a:r>
              <a:rPr lang="en-GB" dirty="0"/>
              <a:t> deplete their availability for future use. You cannot exclude a certain person or group of persons from using such goods</a:t>
            </a:r>
          </a:p>
          <a:p>
            <a:pPr marL="800100" lvl="1" indent="-342900">
              <a:buAutoNum type="arabicPlain" startAt="2"/>
            </a:pPr>
            <a:r>
              <a:rPr lang="en-GB" b="1" dirty="0"/>
              <a:t>Secondly</a:t>
            </a:r>
            <a:r>
              <a:rPr lang="en-GB" dirty="0"/>
              <a:t>, one individual’s consumption of a good or service does not prevent others from gaining from the good or service:</a:t>
            </a:r>
          </a:p>
          <a:p>
            <a:pPr lvl="2"/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“non-rivalry”</a:t>
            </a:r>
            <a:r>
              <a:rPr lang="en-GB" b="1" dirty="0"/>
              <a:t> </a:t>
            </a:r>
            <a:r>
              <a:rPr lang="en-GB" dirty="0"/>
              <a:t>effect</a:t>
            </a:r>
          </a:p>
          <a:p>
            <a:pPr lvl="1"/>
            <a:r>
              <a:rPr lang="en-GB" b="1" dirty="0"/>
              <a:t>e.g. : </a:t>
            </a:r>
            <a:r>
              <a:rPr lang="en-GB" b="1" dirty="0">
                <a:solidFill>
                  <a:srgbClr val="FF0000"/>
                </a:solidFill>
              </a:rPr>
              <a:t>street lighting, police, defence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There is a benefit to society from the production of these goods and services, so they are financed by taxation and “free”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Note</a:t>
            </a:r>
            <a:r>
              <a:rPr lang="en-GB" dirty="0"/>
              <a:t>: not all goods provided by government can be called Public goods.  E.g. YES – Defence, NO – Health care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Public goods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8176" y="1196752"/>
            <a:ext cx="77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6369"/>
            <a:ext cx="2052873" cy="170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4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E46F4E-9ECE-413C-AAE4-2CA4DF2AD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C9A37B-19DA-4B46-A68D-3E06DAC2D0FD}">
  <ds:schemaRefs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9D1E9E-C6D6-4562-B05F-360D4C03F9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1711</Words>
  <Application>Microsoft Office PowerPoint</Application>
  <PresentationFormat>On-screen Show (4:3)</PresentationFormat>
  <Paragraphs>216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2</vt:lpstr>
      <vt:lpstr>Office Theme</vt:lpstr>
      <vt:lpstr>PowerPoint Presentation</vt:lpstr>
      <vt:lpstr>PowerPoint Presentation</vt:lpstr>
      <vt:lpstr>Key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Anger over rising gas prices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Public Sector</dc:title>
  <dc:creator>Anne E Lomas</dc:creator>
  <cp:lastModifiedBy>Rebecca Crumpton</cp:lastModifiedBy>
  <cp:revision>29</cp:revision>
  <cp:lastPrinted>2018-09-17T08:08:32Z</cp:lastPrinted>
  <dcterms:created xsi:type="dcterms:W3CDTF">2012-09-14T10:42:54Z</dcterms:created>
  <dcterms:modified xsi:type="dcterms:W3CDTF">2020-09-18T09:37:34Z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