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6"/>
  </p:notesMasterIdLst>
  <p:handoutMasterIdLst>
    <p:handoutMasterId r:id="rId17"/>
  </p:handoutMasterIdLst>
  <p:sldIdLst>
    <p:sldId id="280" r:id="rId2"/>
    <p:sldId id="27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9" r:id="rId12"/>
    <p:sldId id="274" r:id="rId13"/>
    <p:sldId id="275" r:id="rId14"/>
    <p:sldId id="278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6144" autoAdjust="0"/>
  </p:normalViewPr>
  <p:slideViewPr>
    <p:cSldViewPr snapToGrid="0">
      <p:cViewPr varScale="1">
        <p:scale>
          <a:sx n="81" d="100"/>
          <a:sy n="81" d="100"/>
        </p:scale>
        <p:origin x="9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EBD16-A162-4AD7-9277-5CA848BFE97C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74E75-E77F-4032-860F-E4D2C7E648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7029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1AE8-C718-4746-BEBE-B1EA2FCB97AD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6BF4A-D7BE-4ED8-B668-8A7FCBB19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18926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n-GB" sz="2400" dirty="0" smtClean="0"/>
              <a:t>Charities are established with the aim of collecting money from individuals and spending it on a cause. They do not earn profits but they can earn surpluses.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n-GB" sz="2400" dirty="0" smtClean="0"/>
              <a:t>Social enterprises trade to help solve social problems, improve the communities they operate in and to improve the environment. Many aim to make a profit but instead of paying dividends they reinvest the profits towards achieving their social objectives.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26BF4A-D7BE-4ED8-B668-8A7FCBB196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287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6BF4A-D7BE-4ED8-B668-8A7FCBB19641}" type="slidenum">
              <a:rPr lang="en-GB" smtClean="0"/>
              <a:t>3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194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https://www.youtube.com/watch?v=TUPDL3vs-sM</a:t>
            </a:r>
          </a:p>
          <a:p>
            <a:r>
              <a:rPr lang="en-GB" dirty="0" smtClean="0"/>
              <a:t>https://www.youtube.com/watch?v=Qkx1UqCeKT4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26BF4A-D7BE-4ED8-B668-8A7FCBB196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6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http://stockwoodcbs.org/about/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58CD2-33B9-46D5-A3CC-DF7684C0649C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58CD2-33B9-46D5-A3CC-DF7684C0649C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6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Divine Chocolate, the Eden Project and fair-trade coffee company </a:t>
            </a:r>
            <a:r>
              <a:rPr lang="en-GB" dirty="0" err="1" smtClean="0"/>
              <a:t>Cafedirect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58CD2-33B9-46D5-A3CC-DF7684C0649C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84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https://www.youtube.com/watch?v=fSDL1reAvd4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26BF4A-D7BE-4ED8-B668-8A7FCBB196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75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Not-For-Profit Organisations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26BF4A-D7BE-4ED8-B668-8A7FCBB196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6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B217B3-1ADF-4012-975D-A9E4BB6D0324}" type="datetimeFigureOut">
              <a:rPr lang="en-GB" smtClean="0">
                <a:solidFill>
                  <a:srgbClr val="575F6D"/>
                </a:solidFill>
              </a:rPr>
              <a:pPr>
                <a:defRPr/>
              </a:pPr>
              <a:t>23/09/2020</a:t>
            </a:fld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>
              <a:defRPr/>
            </a:pPr>
            <a:fld id="{C81775CD-C465-49F1-9923-53B983E6675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72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6189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2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260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61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C6A9B-7D07-4A52-A453-F6F87DCDC3E4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966FC-4A9A-4863-8387-2318AAFD73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60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31CAA5-9481-4F39-ACE9-EF464D26E301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71E31-D71D-4D0C-AF24-2F1723B338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4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F1DA46-7391-4AF7-AD76-F03616B61128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4E457-3992-4D88-A699-A984945830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18834-79E7-4FFA-A1FA-09DE06948634}" type="datetimeFigureOut">
              <a:rPr lang="en-US" smtClean="0">
                <a:solidFill>
                  <a:srgbClr val="FFF39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>
              <a:defRPr/>
            </a:pPr>
            <a:fld id="{EA0600DC-21C9-4962-900A-891FA59F13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4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40ED0-8894-49C5-87EE-569121B31EBD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2F0FA9D0-73E5-4F3F-AC62-DD13CCC1CD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1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90856-4B0E-4DAB-AABB-313B7E1E89A9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>
              <a:defRPr/>
            </a:pPr>
            <a:fld id="{D8FE746E-5468-4ACD-B456-24161D3D7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8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48DDF-9070-4073-9106-BA79B5447466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1FA37-5E3C-4605-AB37-A1F33838AE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8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101630-243F-418A-8400-F6440172412C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623FA-C5E0-421D-AAB2-CCE6C78800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7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18ACE5-CC72-4364-9E53-237B2DDB84E2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40C72-D4B7-4ECE-AF42-A4536B0E77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0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C9FF0-8434-4DF3-8A36-05BC3109528A}" type="datetimeFigureOut">
              <a:rPr lang="en-US" smtClean="0">
                <a:solidFill>
                  <a:srgbClr val="575F6D"/>
                </a:solidFill>
              </a:rPr>
              <a:pPr>
                <a:defRPr/>
              </a:pPr>
              <a:t>9/23/2020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>
              <a:defRPr/>
            </a:pPr>
            <a:fld id="{0F42C25F-6DD4-4B80-9826-99722E944A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1DCF72-6D84-4402-973B-A4AD325AB161}" type="datetimeFigureOut">
              <a:rPr lang="en-US" smtClean="0">
                <a:solidFill>
                  <a:srgbClr val="575F6D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9/23/2020</a:t>
            </a:fld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5BD7-BAD9-4225-979C-913140DC3954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0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SDL1reAvd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en-GB" dirty="0" smtClean="0"/>
              <a:t>LEGAL STRUCTURES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3267"/>
            <a:ext cx="8915400" cy="49141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True or false</a:t>
            </a:r>
          </a:p>
          <a:p>
            <a:pPr>
              <a:buAutoNum type="arabicPeriod"/>
            </a:pPr>
            <a:r>
              <a:rPr lang="en-GB" dirty="0" smtClean="0"/>
              <a:t>Sole traders cannot employ staff members</a:t>
            </a:r>
          </a:p>
          <a:p>
            <a:pPr>
              <a:buFont typeface="Wingdings 3" charset="2"/>
              <a:buAutoNum type="arabicPeriod"/>
            </a:pPr>
            <a:r>
              <a:rPr lang="en-GB" dirty="0"/>
              <a:t>When one partner in a partnership dies, the partnership agreement </a:t>
            </a:r>
            <a:r>
              <a:rPr lang="en-GB" dirty="0" smtClean="0"/>
              <a:t>ends</a:t>
            </a:r>
          </a:p>
          <a:p>
            <a:pPr>
              <a:buAutoNum type="arabicPeriod"/>
            </a:pPr>
            <a:r>
              <a:rPr lang="en-GB" dirty="0" smtClean="0"/>
              <a:t>Private Limited Companies (LTDs) can sell shares on the stock market</a:t>
            </a:r>
          </a:p>
          <a:p>
            <a:pPr>
              <a:buAutoNum type="arabicPeriod"/>
            </a:pPr>
            <a:r>
              <a:rPr lang="en-GB" dirty="0" smtClean="0"/>
              <a:t>When the owners and the business are separate legal entities the owners will have limited liability</a:t>
            </a:r>
          </a:p>
          <a:p>
            <a:pPr>
              <a:buAutoNum type="arabicPeriod"/>
            </a:pPr>
            <a:r>
              <a:rPr lang="en-GB" dirty="0" smtClean="0"/>
              <a:t>It is easy for sole traders to access finance</a:t>
            </a:r>
          </a:p>
          <a:p>
            <a:pPr>
              <a:buAutoNum type="arabicPeriod"/>
            </a:pPr>
            <a:r>
              <a:rPr lang="en-GB" dirty="0" smtClean="0"/>
              <a:t>Unlimited liability means if the business gets into financial trouble the owners may lose their personal assets to repay the debt</a:t>
            </a:r>
          </a:p>
          <a:p>
            <a:pPr>
              <a:buFont typeface="Wingdings 3" charset="2"/>
              <a:buAutoNum type="arabicPeriod"/>
            </a:pPr>
            <a:r>
              <a:rPr lang="en-GB" dirty="0"/>
              <a:t>Partnerships can be made up of between 2 and 50 </a:t>
            </a:r>
            <a:r>
              <a:rPr lang="en-GB" dirty="0" smtClean="0"/>
              <a:t>people</a:t>
            </a:r>
          </a:p>
          <a:p>
            <a:pPr>
              <a:buFont typeface="Wingdings 3" charset="2"/>
              <a:buAutoNum type="arabicPeriod"/>
            </a:pPr>
            <a:r>
              <a:rPr lang="en-GB" dirty="0" smtClean="0"/>
              <a:t>Only Public Limited Companies (PLCs) need to file </a:t>
            </a:r>
            <a:r>
              <a:rPr lang="en-GB" altLang="en-US" dirty="0"/>
              <a:t>annual report and accounts at Companies House</a:t>
            </a:r>
          </a:p>
          <a:p>
            <a:pPr marL="0" indent="0">
              <a:buNone/>
            </a:pPr>
            <a:endParaRPr lang="en-GB" dirty="0"/>
          </a:p>
          <a:p>
            <a:pPr>
              <a:buAutoNum type="arabicPeriod"/>
            </a:pPr>
            <a:endParaRPr lang="en-GB" dirty="0" smtClean="0"/>
          </a:p>
          <a:p>
            <a:pPr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19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entury Gothic" panose="020B0502020202020204" pitchFamily="34" charset="0"/>
              </a:rPr>
              <a:t>Social Enterprises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98"/>
          <a:stretch/>
        </p:blipFill>
        <p:spPr bwMode="auto">
          <a:xfrm>
            <a:off x="2997812" y="1844824"/>
            <a:ext cx="6124575" cy="343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84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to note…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246" y="1572883"/>
            <a:ext cx="8915400" cy="377762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An ethical business is NOT the same as a social enterprise. An ethical business tries to achieve its financial goals while minimising any negative impact on society or the environment.</a:t>
            </a:r>
          </a:p>
          <a:p>
            <a:endParaRPr lang="en-GB" sz="2400" dirty="0"/>
          </a:p>
          <a:p>
            <a:r>
              <a:rPr lang="en-GB" sz="2400" dirty="0" smtClean="0"/>
              <a:t>Whereas a social enterprise main purpose is to fulfil its social AND or/environmental goals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78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300" y="184723"/>
            <a:ext cx="8911687" cy="12808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Century Gothic" panose="020B0502020202020204" pitchFamily="34" charset="0"/>
              </a:rPr>
              <a:t>Note taking and Research Task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39439" y="1270660"/>
            <a:ext cx="9488383" cy="5587339"/>
          </a:xfrm>
        </p:spPr>
        <p:txBody>
          <a:bodyPr>
            <a:normAutofit lnSpcReduction="10000"/>
          </a:bodyPr>
          <a:lstStyle/>
          <a:p>
            <a:r>
              <a:rPr lang="en-GB" altLang="en-US" sz="1600" dirty="0" smtClean="0">
                <a:latin typeface="Century Gothic" panose="020B0502020202020204" pitchFamily="34" charset="0"/>
              </a:rPr>
              <a:t>Note taking: Read through pages 8 – 11 of the Business Structures notes and summarise the </a:t>
            </a:r>
            <a:r>
              <a:rPr lang="en-GB" altLang="en-US" sz="1600" dirty="0" smtClean="0">
                <a:latin typeface="Century Gothic" panose="020B0502020202020204" pitchFamily="34" charset="0"/>
              </a:rPr>
              <a:t>following: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does not for profit mean?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is a charity? What is their purp</a:t>
            </a:r>
            <a:r>
              <a:rPr lang="en-GB" altLang="en-US" sz="1400" dirty="0" smtClean="0">
                <a:latin typeface="Century Gothic" panose="020B0502020202020204" pitchFamily="34" charset="0"/>
              </a:rPr>
              <a:t>ose / how do they work?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is a co-operative? What is their purpose / how do they work?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is a social enterprise? What is their purpose / how do they work?</a:t>
            </a:r>
            <a:endParaRPr lang="en-GB" altLang="en-US" dirty="0">
              <a:latin typeface="Century Gothic" panose="020B0502020202020204" pitchFamily="34" charset="0"/>
            </a:endParaRPr>
          </a:p>
          <a:p>
            <a:r>
              <a:rPr lang="en-GB" altLang="en-US" sz="1600" dirty="0" smtClean="0">
                <a:latin typeface="Century Gothic" panose="020B0502020202020204" pitchFamily="34" charset="0"/>
              </a:rPr>
              <a:t>Research a charity or a social enterprise. Create an information sheet on each of your chosen not for profit firms which includes an explanation of: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is its purpose? (social or charitable goal)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How does it raise / make money?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What does it do with the money it generates?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Who owns it?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Who runs/manages it?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How is it staffed?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Identify 2-3 aims it has</a:t>
            </a:r>
          </a:p>
          <a:p>
            <a:pPr lvl="1"/>
            <a:r>
              <a:rPr lang="en-GB" altLang="en-US" sz="1400" dirty="0" smtClean="0">
                <a:latin typeface="Century Gothic" panose="020B0502020202020204" pitchFamily="34" charset="0"/>
              </a:rPr>
              <a:t>Identify 2-3 objectives it has</a:t>
            </a:r>
          </a:p>
          <a:p>
            <a:pPr lvl="1"/>
            <a:r>
              <a:rPr lang="en-GB" altLang="en-US" sz="1200" dirty="0" smtClean="0">
                <a:latin typeface="+mj-lt"/>
              </a:rPr>
              <a:t>Use the social enterprises link on Godalming Online to help you</a:t>
            </a:r>
          </a:p>
          <a:p>
            <a:pPr lvl="1"/>
            <a:endParaRPr lang="en-GB" altLang="en-US" dirty="0" smtClean="0">
              <a:latin typeface="Century Gothic" panose="020B0502020202020204" pitchFamily="34" charset="0"/>
            </a:endParaRPr>
          </a:p>
          <a:p>
            <a:pPr lvl="1"/>
            <a:endParaRPr lang="en-GB" altLang="en-US" dirty="0" smtClean="0">
              <a:latin typeface="Century Gothic" panose="020B0502020202020204" pitchFamily="34" charset="0"/>
            </a:endParaRPr>
          </a:p>
          <a:p>
            <a:pPr lvl="1"/>
            <a:endParaRPr lang="en-GB" altLang="en-US" dirty="0" smtClean="0">
              <a:latin typeface="Century Gothic" panose="020B0502020202020204" pitchFamily="34" charset="0"/>
            </a:endParaRPr>
          </a:p>
          <a:p>
            <a:endParaRPr lang="en-GB" altLang="en-US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Century Gothic" panose="020B0502020202020204" pitchFamily="34" charset="0"/>
              </a:rPr>
              <a:t>Discussion point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0626" y="5971336"/>
            <a:ext cx="9956800" cy="584257"/>
          </a:xfrm>
        </p:spPr>
        <p:txBody>
          <a:bodyPr/>
          <a:lstStyle/>
          <a:p>
            <a:r>
              <a:rPr lang="en-GB" altLang="en-US" dirty="0">
                <a:latin typeface="Century Schoolbook" panose="02040604050505020304" pitchFamily="18" charset="0"/>
              </a:rPr>
              <a:t>Use examples from your research task to support your arguments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170" y="1369194"/>
            <a:ext cx="10054442" cy="444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3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50/50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576" y="1514263"/>
            <a:ext cx="8747036" cy="487375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Consolidate your Business Structures learning:</a:t>
            </a:r>
          </a:p>
          <a:p>
            <a:r>
              <a:rPr lang="en-GB" dirty="0" smtClean="0"/>
              <a:t>Complete ‘Business Structures’ end of topic quiz (on </a:t>
            </a:r>
            <a:r>
              <a:rPr lang="en-GB" dirty="0" err="1" smtClean="0"/>
              <a:t>Gol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And at least two of the “Test Yourself” activities on Godalming Online.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B0F0"/>
                </a:solidFill>
              </a:rPr>
              <a:t>On going</a:t>
            </a:r>
          </a:p>
          <a:p>
            <a:pPr marL="0" indent="0">
              <a:buNone/>
            </a:pPr>
            <a:r>
              <a:rPr lang="en-GB" dirty="0" smtClean="0"/>
              <a:t>Revise topics studied so far</a:t>
            </a:r>
          </a:p>
          <a:p>
            <a:pPr>
              <a:buFontTx/>
              <a:buChar char="-"/>
            </a:pPr>
            <a:r>
              <a:rPr lang="en-GB" dirty="0" smtClean="0"/>
              <a:t>Enterprise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Business </a:t>
            </a:r>
            <a:r>
              <a:rPr lang="en-GB" dirty="0"/>
              <a:t>Plans</a:t>
            </a:r>
          </a:p>
          <a:p>
            <a:pPr>
              <a:buFontTx/>
              <a:buChar char="-"/>
            </a:pPr>
            <a:r>
              <a:rPr lang="en-GB" dirty="0" smtClean="0"/>
              <a:t>Business Structures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It is a good idea to set up a 50/50 book or folder to record your 50/50 activities, these can include summaries of dragon’s den programmes (including key terms used), case studies of businesses, news articles etc.</a:t>
            </a:r>
          </a:p>
        </p:txBody>
      </p:sp>
    </p:spTree>
    <p:extLst>
      <p:ext uri="{BB962C8B-B14F-4D97-AF65-F5344CB8AC3E}">
        <p14:creationId xmlns:p14="http://schemas.microsoft.com/office/powerpoint/2010/main" val="31999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3675" y="547910"/>
            <a:ext cx="9304337" cy="12808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BUSINESS STRUCTURES:</a:t>
            </a:r>
            <a:br>
              <a:rPr lang="en-GB" dirty="0" smtClean="0"/>
            </a:br>
            <a:r>
              <a:rPr lang="en-GB" dirty="0" smtClean="0"/>
              <a:t>NOT FOR PROFIT SECTOR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6079" y="2737449"/>
            <a:ext cx="8915400" cy="37776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dirty="0"/>
              <a:t>Can you name a type of ‘Not for Profit’ </a:t>
            </a:r>
            <a:r>
              <a:rPr lang="en-GB" sz="2800" dirty="0" smtClean="0"/>
              <a:t>Organisation?</a:t>
            </a:r>
            <a:endParaRPr lang="en-GB" sz="2800" dirty="0"/>
          </a:p>
          <a:p>
            <a:pPr marL="0" indent="0">
              <a:buNone/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/>
              <a:t>Can you come up with examples of ‘Not for Profit’ Organisations e.g. Oxfam</a:t>
            </a:r>
          </a:p>
          <a:p>
            <a:pPr marL="366713" lvl="1" indent="0">
              <a:buNone/>
            </a:pPr>
            <a:endParaRPr lang="en-GB" sz="2500" dirty="0" smtClean="0"/>
          </a:p>
        </p:txBody>
      </p:sp>
    </p:spTree>
    <p:extLst>
      <p:ext uri="{BB962C8B-B14F-4D97-AF65-F5344CB8AC3E}">
        <p14:creationId xmlns:p14="http://schemas.microsoft.com/office/powerpoint/2010/main" val="183509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24125" y="1600201"/>
            <a:ext cx="8706252" cy="4873625"/>
          </a:xfrm>
        </p:spPr>
        <p:txBody>
          <a:bodyPr/>
          <a:lstStyle/>
          <a:p>
            <a:r>
              <a:rPr lang="en-GB" altLang="en-US" sz="2800" dirty="0" smtClean="0">
                <a:latin typeface="Century Gothic" panose="020B0502020202020204" pitchFamily="34" charset="0"/>
              </a:rPr>
              <a:t>Explain the main features of not-for-profit organisations including: </a:t>
            </a:r>
          </a:p>
          <a:p>
            <a:pPr lvl="1"/>
            <a:r>
              <a:rPr lang="en-GB" altLang="en-US" sz="2400" dirty="0" smtClean="0">
                <a:latin typeface="Century Gothic" panose="020B0502020202020204" pitchFamily="34" charset="0"/>
              </a:rPr>
              <a:t>social enterprises, </a:t>
            </a:r>
          </a:p>
          <a:p>
            <a:pPr lvl="1"/>
            <a:r>
              <a:rPr lang="en-GB" altLang="en-US" sz="2400" dirty="0" smtClean="0">
                <a:latin typeface="Century Gothic" panose="020B0502020202020204" pitchFamily="34" charset="0"/>
              </a:rPr>
              <a:t>charities, </a:t>
            </a:r>
          </a:p>
          <a:p>
            <a:pPr lvl="1"/>
            <a:r>
              <a:rPr lang="en-GB" altLang="en-US" sz="2400" dirty="0" smtClean="0">
                <a:latin typeface="Century Gothic" panose="020B0502020202020204" pitchFamily="34" charset="0"/>
              </a:rPr>
              <a:t>co-operative societies</a:t>
            </a:r>
          </a:p>
          <a:p>
            <a:endParaRPr lang="en-GB" altLang="en-US" sz="2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38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Not for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075" y="1600201"/>
            <a:ext cx="8344301" cy="4873625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latin typeface="Century Gothic" panose="020B0502020202020204" pitchFamily="34" charset="0"/>
              </a:rPr>
              <a:t>The ‘third’ sector (not commercial or public)</a:t>
            </a:r>
          </a:p>
          <a:p>
            <a:r>
              <a:rPr lang="en-GB" altLang="en-US" sz="2000" dirty="0" smtClean="0">
                <a:latin typeface="Century Gothic" panose="020B0502020202020204" pitchFamily="34" charset="0"/>
              </a:rPr>
              <a:t>They exist for a variety of reasons, but have common characteristics:</a:t>
            </a:r>
          </a:p>
          <a:p>
            <a:pPr lvl="1"/>
            <a:r>
              <a:rPr lang="en-GB" altLang="en-US" sz="1800" dirty="0" smtClean="0">
                <a:latin typeface="Century Gothic" panose="020B0502020202020204" pitchFamily="34" charset="0"/>
              </a:rPr>
              <a:t>They are non-governmental organisations</a:t>
            </a:r>
          </a:p>
          <a:p>
            <a:pPr lvl="1"/>
            <a:r>
              <a:rPr lang="en-GB" altLang="en-US" sz="1800" dirty="0" smtClean="0">
                <a:latin typeface="Century Gothic" panose="020B0502020202020204" pitchFamily="34" charset="0"/>
              </a:rPr>
              <a:t>They have a governing body (often trustees) responsible for managing their affairs</a:t>
            </a:r>
          </a:p>
          <a:p>
            <a:pPr lvl="1"/>
            <a:r>
              <a:rPr lang="en-GB" altLang="en-US" sz="1800" dirty="0" smtClean="0">
                <a:latin typeface="Century Gothic" panose="020B0502020202020204" pitchFamily="34" charset="0"/>
              </a:rPr>
              <a:t>They are value driven (</a:t>
            </a:r>
            <a:r>
              <a:rPr lang="en-GB" altLang="en-US" sz="1800" dirty="0" err="1" smtClean="0">
                <a:latin typeface="Century Gothic" panose="020B0502020202020204" pitchFamily="34" charset="0"/>
              </a:rPr>
              <a:t>eg</a:t>
            </a:r>
            <a:r>
              <a:rPr lang="en-GB" altLang="en-US" sz="1800" dirty="0" smtClean="0">
                <a:latin typeface="Century Gothic" panose="020B0502020202020204" pitchFamily="34" charset="0"/>
              </a:rPr>
              <a:t> social, environmental, community or cultural aims)</a:t>
            </a:r>
          </a:p>
          <a:p>
            <a:pPr lvl="1"/>
            <a:r>
              <a:rPr lang="en-GB" altLang="en-US" sz="1800" dirty="0" smtClean="0">
                <a:latin typeface="Century Gothic" panose="020B0502020202020204" pitchFamily="34" charset="0"/>
              </a:rPr>
              <a:t>Usually profits are reinvested to further the purpose of the organisation</a:t>
            </a:r>
          </a:p>
          <a:p>
            <a:pPr lvl="1"/>
            <a:r>
              <a:rPr lang="en-GB" altLang="en-US" sz="1800" dirty="0" smtClean="0">
                <a:latin typeface="Century Gothic" panose="020B0502020202020204" pitchFamily="34" charset="0"/>
              </a:rPr>
              <a:t>Many use volunteer staff as well as paid employees</a:t>
            </a:r>
          </a:p>
          <a:p>
            <a:pPr lvl="1">
              <a:buFont typeface="Wingdings 2" pitchFamily="18" charset="2"/>
              <a:buNone/>
            </a:pPr>
            <a:endParaRPr lang="en-GB" altLang="en-US" sz="1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6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Century Gothic" panose="020B0502020202020204" pitchFamily="34" charset="0"/>
              </a:rPr>
              <a:t>CHARITIES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725947" y="1600201"/>
            <a:ext cx="8027911" cy="4873625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latin typeface="Century Gothic" panose="020B0502020202020204" pitchFamily="34" charset="0"/>
              </a:rPr>
              <a:t>Established with the aim of collecting money through donations and spending it on a cause e.g. Oxfam, Save the Children</a:t>
            </a:r>
          </a:p>
          <a:p>
            <a:endParaRPr lang="en-GB" altLang="en-US" sz="2000" dirty="0" smtClean="0">
              <a:latin typeface="Century Gothic" panose="020B0502020202020204" pitchFamily="34" charset="0"/>
            </a:endParaRPr>
          </a:p>
          <a:p>
            <a:r>
              <a:rPr lang="en-GB" altLang="en-US" sz="2000" dirty="0" smtClean="0">
                <a:latin typeface="Century Gothic" panose="020B0502020202020204" pitchFamily="34" charset="0"/>
              </a:rPr>
              <a:t>Usually set up as a company limited by </a:t>
            </a:r>
            <a:r>
              <a:rPr lang="en-GB" altLang="en-US" sz="2000" b="1" dirty="0" smtClean="0">
                <a:latin typeface="Century Gothic" panose="020B0502020202020204" pitchFamily="34" charset="0"/>
              </a:rPr>
              <a:t>guarantee</a:t>
            </a:r>
            <a:r>
              <a:rPr lang="en-GB" altLang="en-US" sz="2000" dirty="0" smtClean="0">
                <a:latin typeface="Century Gothic" panose="020B0502020202020204" pitchFamily="34" charset="0"/>
              </a:rPr>
              <a:t> (a separate legal entity), </a:t>
            </a:r>
            <a:r>
              <a:rPr lang="en-GB" altLang="en-US" sz="2000" b="1" dirty="0" smtClean="0">
                <a:latin typeface="Century Gothic" panose="020B0502020202020204" pitchFamily="34" charset="0"/>
              </a:rPr>
              <a:t>owned by members </a:t>
            </a:r>
            <a:r>
              <a:rPr lang="en-GB" altLang="en-US" sz="2000" dirty="0" smtClean="0">
                <a:latin typeface="Century Gothic" panose="020B0502020202020204" pitchFamily="34" charset="0"/>
              </a:rPr>
              <a:t>(instead of shareholders)</a:t>
            </a:r>
          </a:p>
          <a:p>
            <a:endParaRPr lang="en-GB" altLang="en-US" sz="2000" b="1" dirty="0" smtClean="0">
              <a:latin typeface="Century Gothic" panose="020B0502020202020204" pitchFamily="34" charset="0"/>
            </a:endParaRPr>
          </a:p>
          <a:p>
            <a:r>
              <a:rPr lang="en-GB" altLang="en-US" sz="2000" dirty="0" smtClean="0">
                <a:latin typeface="Century Gothic" panose="020B0502020202020204" pitchFamily="34" charset="0"/>
              </a:rPr>
              <a:t>Controlled and managed by the Board of Trustees</a:t>
            </a:r>
          </a:p>
          <a:p>
            <a:endParaRPr lang="en-GB" altLang="en-US" sz="2000" dirty="0" smtClean="0">
              <a:latin typeface="Century Gothic" panose="020B0502020202020204" pitchFamily="34" charset="0"/>
            </a:endParaRPr>
          </a:p>
          <a:p>
            <a:r>
              <a:rPr lang="en-GB" altLang="en-US" sz="2000" dirty="0" smtClean="0">
                <a:latin typeface="Century Gothic" panose="020B0502020202020204" pitchFamily="34" charset="0"/>
              </a:rPr>
              <a:t>Includes rules that can’t distribute profits to members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3858" y="5557652"/>
            <a:ext cx="1250940" cy="8115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9950" y="3966358"/>
            <a:ext cx="1234848" cy="12348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691" y="977396"/>
            <a:ext cx="2103107" cy="11058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9855" y="6023248"/>
            <a:ext cx="1824990" cy="6918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5010" y="2527805"/>
            <a:ext cx="1579788" cy="7898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8973" y="5959119"/>
            <a:ext cx="1094941" cy="8201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71736" y="5837372"/>
            <a:ext cx="941896" cy="94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Century Gothic" panose="020B0502020202020204" pitchFamily="34" charset="0"/>
              </a:rPr>
              <a:t>Co-operative Societies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1"/>
            <a:ext cx="8574110" cy="4873625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latin typeface="Century Gothic" panose="020B0502020202020204" pitchFamily="34" charset="0"/>
              </a:rPr>
              <a:t>Organisation owned by its members. Two types:</a:t>
            </a:r>
          </a:p>
          <a:p>
            <a:endParaRPr lang="en-GB" altLang="en-US" sz="2000" dirty="0" smtClean="0">
              <a:latin typeface="Century Gothic" panose="020B0502020202020204" pitchFamily="34" charset="0"/>
            </a:endParaRPr>
          </a:p>
          <a:p>
            <a:r>
              <a:rPr lang="en-GB" altLang="en-US" sz="2000" i="1" dirty="0" smtClean="0">
                <a:latin typeface="Century Gothic" panose="020B0502020202020204" pitchFamily="34" charset="0"/>
              </a:rPr>
              <a:t>Worker</a:t>
            </a:r>
            <a:r>
              <a:rPr lang="en-GB" altLang="en-US" sz="2000" dirty="0" smtClean="0">
                <a:latin typeface="Century Gothic" panose="020B0502020202020204" pitchFamily="34" charset="0"/>
              </a:rPr>
              <a:t> – the workers own the business – if you get a job in the company you become one of the owners – Suma Wholefoods</a:t>
            </a:r>
          </a:p>
          <a:p>
            <a:pPr lvl="1">
              <a:buFont typeface="Wingdings 2" pitchFamily="18" charset="2"/>
              <a:buChar char=""/>
            </a:pPr>
            <a:r>
              <a:rPr lang="en-GB" altLang="en-US" sz="1800" dirty="0" smtClean="0">
                <a:latin typeface="Century Gothic" panose="020B0502020202020204" pitchFamily="34" charset="0"/>
              </a:rPr>
              <a:t>Workers are well motivated – they all get a share of the profits</a:t>
            </a:r>
          </a:p>
          <a:p>
            <a:pPr lvl="1">
              <a:buFont typeface="Wingdings 2" pitchFamily="18" charset="2"/>
              <a:buChar char=""/>
            </a:pPr>
            <a:r>
              <a:rPr lang="en-GB" altLang="en-US" sz="1800" dirty="0" smtClean="0">
                <a:latin typeface="Century Gothic" panose="020B0502020202020204" pitchFamily="34" charset="0"/>
              </a:rPr>
              <a:t>Decision making can be difficult</a:t>
            </a:r>
          </a:p>
          <a:p>
            <a:pPr marL="366713" lvl="1" indent="0">
              <a:buNone/>
            </a:pPr>
            <a:endParaRPr lang="en-GB" altLang="en-US" sz="1800" dirty="0" smtClean="0">
              <a:latin typeface="Century Gothic" panose="020B0502020202020204" pitchFamily="34" charset="0"/>
            </a:endParaRPr>
          </a:p>
          <a:p>
            <a:r>
              <a:rPr lang="en-GB" altLang="en-US" sz="2000" i="1" dirty="0" smtClean="0">
                <a:latin typeface="Century Gothic" panose="020B0502020202020204" pitchFamily="34" charset="0"/>
              </a:rPr>
              <a:t>Consumer</a:t>
            </a:r>
            <a:r>
              <a:rPr lang="en-GB" altLang="en-US" sz="2000" dirty="0" smtClean="0">
                <a:latin typeface="Century Gothic" panose="020B0502020202020204" pitchFamily="34" charset="0"/>
              </a:rPr>
              <a:t> – the users of the business own the business – Co-op Bank</a:t>
            </a:r>
          </a:p>
          <a:p>
            <a:pPr lvl="1">
              <a:buFont typeface="Wingdings 2" pitchFamily="18" charset="2"/>
              <a:buChar char=""/>
            </a:pPr>
            <a:r>
              <a:rPr lang="en-GB" altLang="en-US" sz="1800" dirty="0" smtClean="0">
                <a:latin typeface="Century Gothic" panose="020B0502020202020204" pitchFamily="34" charset="0"/>
              </a:rPr>
              <a:t>Customers are loyal</a:t>
            </a:r>
          </a:p>
          <a:p>
            <a:pPr lvl="1">
              <a:buFont typeface="Wingdings 2" pitchFamily="18" charset="2"/>
              <a:buChar char=""/>
            </a:pPr>
            <a:r>
              <a:rPr lang="en-GB" altLang="en-US" sz="1800" dirty="0" smtClean="0">
                <a:latin typeface="Century Gothic" panose="020B0502020202020204" pitchFamily="34" charset="0"/>
              </a:rPr>
              <a:t>Need a board of customers to run the business</a:t>
            </a:r>
          </a:p>
        </p:txBody>
      </p:sp>
    </p:spTree>
    <p:extLst>
      <p:ext uri="{BB962C8B-B14F-4D97-AF65-F5344CB8AC3E}">
        <p14:creationId xmlns:p14="http://schemas.microsoft.com/office/powerpoint/2010/main" val="428322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5" y="5877272"/>
            <a:ext cx="2515543" cy="894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3200" dirty="0">
                <a:latin typeface="Century Gothic" panose="020B0502020202020204" pitchFamily="34" charset="0"/>
              </a:rPr>
              <a:t>Other Societies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941608" y="1454324"/>
            <a:ext cx="8797394" cy="48736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entury Gothic" panose="020B0502020202020204" pitchFamily="34" charset="0"/>
              </a:rPr>
              <a:t>Community Benefit Societies (</a:t>
            </a:r>
            <a:r>
              <a:rPr lang="en-GB" altLang="en-US" dirty="0" err="1" smtClean="0">
                <a:latin typeface="Century Gothic" panose="020B0502020202020204" pitchFamily="34" charset="0"/>
              </a:rPr>
              <a:t>BenCom</a:t>
            </a:r>
            <a:r>
              <a:rPr lang="en-GB" altLang="en-US" dirty="0" smtClean="0">
                <a:latin typeface="Century Gothic" panose="020B0502020202020204" pitchFamily="34" charset="0"/>
              </a:rPr>
              <a:t>)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Owned by members (like a co-operative) but set up to </a:t>
            </a:r>
            <a:r>
              <a:rPr lang="en-GB" altLang="en-US" sz="1600" b="1" dirty="0">
                <a:latin typeface="Century Gothic" panose="020B0502020202020204" pitchFamily="34" charset="0"/>
              </a:rPr>
              <a:t>benefit the community, whether that community are members or not </a:t>
            </a:r>
            <a:r>
              <a:rPr lang="en-GB" altLang="en-US" sz="1600" dirty="0">
                <a:latin typeface="Century Gothic" panose="020B0502020202020204" pitchFamily="34" charset="0"/>
              </a:rPr>
              <a:t>(a co-operative focuses on benefitting members). 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Run by members and raises funds by issuing community shares / from donations.</a:t>
            </a:r>
          </a:p>
          <a:p>
            <a:pPr eaLnBrk="1" hangingPunct="1"/>
            <a:r>
              <a:rPr lang="en-GB" altLang="en-US" dirty="0" smtClean="0">
                <a:latin typeface="Century Gothic" panose="020B0502020202020204" pitchFamily="34" charset="0"/>
              </a:rPr>
              <a:t>Friendly Societies 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Mutual organisations owned by their members.  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Offer members a range of affordable savings, investments, insurances, pensions (</a:t>
            </a:r>
            <a:r>
              <a:rPr lang="en-GB" altLang="en-US" sz="1600" b="1" dirty="0">
                <a:latin typeface="Century Gothic" panose="020B0502020202020204" pitchFamily="34" charset="0"/>
              </a:rPr>
              <a:t>historically focused on insurance </a:t>
            </a:r>
            <a:r>
              <a:rPr lang="en-GB" altLang="en-US" sz="1600" dirty="0">
                <a:latin typeface="Century Gothic" panose="020B0502020202020204" pitchFamily="34" charset="0"/>
              </a:rPr>
              <a:t>pre-welfare state)</a:t>
            </a:r>
          </a:p>
          <a:p>
            <a:pPr eaLnBrk="1" hangingPunct="1"/>
            <a:r>
              <a:rPr lang="en-GB" altLang="en-US" dirty="0" smtClean="0">
                <a:latin typeface="Century Gothic" panose="020B0502020202020204" pitchFamily="34" charset="0"/>
              </a:rPr>
              <a:t>Building societies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Building societies are </a:t>
            </a:r>
            <a:r>
              <a:rPr lang="en-GB" altLang="en-US" sz="1600" b="1" dirty="0">
                <a:latin typeface="Century Gothic" panose="020B0502020202020204" pitchFamily="34" charset="0"/>
              </a:rPr>
              <a:t>owned by their savers and borrowers </a:t>
            </a:r>
            <a:r>
              <a:rPr lang="en-GB" altLang="en-US" sz="1600" dirty="0">
                <a:latin typeface="Century Gothic" panose="020B0502020202020204" pitchFamily="34" charset="0"/>
              </a:rPr>
              <a:t>(members), not by external shareholders</a:t>
            </a:r>
          </a:p>
          <a:p>
            <a:pPr lvl="1" eaLnBrk="1" hangingPunct="1"/>
            <a:r>
              <a:rPr lang="en-GB" altLang="en-US" sz="1600" dirty="0">
                <a:latin typeface="Century Gothic" panose="020B0502020202020204" pitchFamily="34" charset="0"/>
              </a:rPr>
              <a:t>Offer banking and financial services (</a:t>
            </a:r>
            <a:r>
              <a:rPr lang="en-GB" altLang="en-US" sz="1600" b="1" dirty="0">
                <a:latin typeface="Century Gothic" panose="020B0502020202020204" pitchFamily="34" charset="0"/>
              </a:rPr>
              <a:t>historically focused on buying houses</a:t>
            </a:r>
            <a:r>
              <a:rPr lang="en-GB" altLang="en-US" sz="1600" dirty="0">
                <a:latin typeface="Century Gothic" panose="020B0502020202020204" pitchFamily="34" charset="0"/>
              </a:rPr>
              <a:t>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9706" y="5989881"/>
            <a:ext cx="989296" cy="66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" t="20624" b="23627"/>
          <a:stretch/>
        </p:blipFill>
        <p:spPr bwMode="auto">
          <a:xfrm>
            <a:off x="9492556" y="3112227"/>
            <a:ext cx="2182193" cy="669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6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Century Gothic" panose="020B0502020202020204" pitchFamily="34" charset="0"/>
              </a:rPr>
              <a:t>SOCIAL ENTERPRISE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600201"/>
            <a:ext cx="8637451" cy="4873625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Social enterprises are defined as: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"Businesses with primarily </a:t>
            </a:r>
            <a:r>
              <a:rPr lang="en-GB" sz="2000" b="1" dirty="0">
                <a:latin typeface="Century Gothic" panose="020B0502020202020204" pitchFamily="34" charset="0"/>
              </a:rPr>
              <a:t>social objectives</a:t>
            </a:r>
            <a:r>
              <a:rPr lang="en-GB" sz="2000" dirty="0">
                <a:latin typeface="Century Gothic" panose="020B0502020202020204" pitchFamily="34" charset="0"/>
              </a:rPr>
              <a:t> whose surpluses are principally reinvested for that purpose in the business or community, rather than being driven by the need to maximise profit for shareholders and owners'.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In other words, a social enterprise is a </a:t>
            </a:r>
            <a:r>
              <a:rPr lang="en-GB" sz="2000" b="1" dirty="0">
                <a:latin typeface="Century Gothic" panose="020B0502020202020204" pitchFamily="34" charset="0"/>
              </a:rPr>
              <a:t>proper business</a:t>
            </a:r>
            <a:r>
              <a:rPr lang="en-GB" sz="2000" dirty="0">
                <a:latin typeface="Century Gothic" panose="020B0502020202020204" pitchFamily="34" charset="0"/>
              </a:rPr>
              <a:t> that makes its money in a </a:t>
            </a:r>
            <a:r>
              <a:rPr lang="en-GB" sz="2000" b="1" dirty="0">
                <a:latin typeface="Century Gothic" panose="020B0502020202020204" pitchFamily="34" charset="0"/>
              </a:rPr>
              <a:t>socially responsible way</a:t>
            </a:r>
            <a:r>
              <a:rPr lang="en-GB" sz="2000" dirty="0">
                <a:latin typeface="Century Gothic" panose="020B0502020202020204" pitchFamily="34" charset="0"/>
              </a:rPr>
              <a:t>. 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These ventures are not necessarily formed to reinvest all profits into the communities. Social entrepreneurs can make a good profit themselves. However, their business model is also designed to benefit others.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6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entury Gothic" panose="020B0502020202020204" pitchFamily="34" charset="0"/>
              </a:rPr>
              <a:t>Social Enterprises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608" y="1555630"/>
            <a:ext cx="8915400" cy="4965940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Social enterprises complete alongside other businesses in the same marketplace, but use business principles to achieve social aims.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A few things all social enterprises have in common are: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They are directly involved in producing goods or providing services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They have social aims and ethical values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They are </a:t>
            </a:r>
            <a:r>
              <a:rPr lang="en-GB" sz="2000" b="1" dirty="0">
                <a:latin typeface="Century Gothic" panose="020B0502020202020204" pitchFamily="34" charset="0"/>
              </a:rPr>
              <a:t>self-sustaining</a:t>
            </a:r>
            <a:r>
              <a:rPr lang="en-GB" sz="2000" dirty="0">
                <a:latin typeface="Century Gothic" panose="020B0502020202020204" pitchFamily="34" charset="0"/>
              </a:rPr>
              <a:t>, and do not rely on donations to survive (i.e. they are not charities)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Examples included: 15, Eden Project, Divine Chocolate, Big Issue, </a:t>
            </a:r>
            <a:r>
              <a:rPr lang="en-GB" sz="2000" dirty="0" err="1">
                <a:latin typeface="Century Gothic" panose="020B0502020202020204" pitchFamily="34" charset="0"/>
              </a:rPr>
              <a:t>Cafedirect</a:t>
            </a:r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3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361</TotalTime>
  <Words>1128</Words>
  <Application>Microsoft Office PowerPoint</Application>
  <PresentationFormat>Widescreen</PresentationFormat>
  <Paragraphs>132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Century Schoolbook</vt:lpstr>
      <vt:lpstr>Wingdings</vt:lpstr>
      <vt:lpstr>Wingdings 2</vt:lpstr>
      <vt:lpstr>Wingdings 3</vt:lpstr>
      <vt:lpstr>Wisp</vt:lpstr>
      <vt:lpstr>LEGAL STRUCTURES RECAP</vt:lpstr>
      <vt:lpstr>BUSINESS STRUCTURES: NOT FOR PROFIT SECTOR  Starter activity</vt:lpstr>
      <vt:lpstr>Learning Objectives</vt:lpstr>
      <vt:lpstr>Not for profit</vt:lpstr>
      <vt:lpstr>CHARITIES</vt:lpstr>
      <vt:lpstr>Co-operative Societies</vt:lpstr>
      <vt:lpstr>Other Societies</vt:lpstr>
      <vt:lpstr>SOCIAL ENTERPRISE</vt:lpstr>
      <vt:lpstr>Social Enterprises</vt:lpstr>
      <vt:lpstr>Social Enterprises</vt:lpstr>
      <vt:lpstr>Important to note…</vt:lpstr>
      <vt:lpstr>Note taking and Research Task</vt:lpstr>
      <vt:lpstr>Discussion point</vt:lpstr>
      <vt:lpstr>50/50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Rebecca Crumpton</cp:lastModifiedBy>
  <cp:revision>25</cp:revision>
  <cp:lastPrinted>2016-10-10T07:31:01Z</cp:lastPrinted>
  <dcterms:created xsi:type="dcterms:W3CDTF">2016-09-23T12:58:31Z</dcterms:created>
  <dcterms:modified xsi:type="dcterms:W3CDTF">2020-09-23T11:00:03Z</dcterms:modified>
</cp:coreProperties>
</file>