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sldIdLst>
    <p:sldId id="256" r:id="rId5"/>
    <p:sldId id="268" r:id="rId6"/>
    <p:sldId id="258" r:id="rId7"/>
    <p:sldId id="274" r:id="rId8"/>
    <p:sldId id="260" r:id="rId9"/>
    <p:sldId id="261" r:id="rId10"/>
    <p:sldId id="262" r:id="rId11"/>
    <p:sldId id="275" r:id="rId12"/>
    <p:sldId id="263" r:id="rId13"/>
    <p:sldId id="264" r:id="rId14"/>
    <p:sldId id="273" r:id="rId15"/>
    <p:sldId id="271" r:id="rId16"/>
    <p:sldId id="272" r:id="rId17"/>
    <p:sldId id="265" r:id="rId18"/>
    <p:sldId id="270"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08" y="52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spPr>
        <a:noFill/>
        <a:ln w="9525" cap="flat" cmpd="sng" algn="ctr">
          <a:solidFill>
            <a:schemeClr val="tx1">
              <a:tint val="75000"/>
              <a:shade val="95000"/>
              <a:satMod val="105000"/>
            </a:schemeClr>
          </a:solidFill>
          <a:prstDash val="solid"/>
          <a:round/>
        </a:ln>
        <a:effectLst/>
        <a:sp3d contourW="9525">
          <a:contourClr>
            <a:schemeClr val="tx1">
              <a:tint val="75000"/>
              <a:shade val="95000"/>
              <a:satMod val="105000"/>
            </a:schemeClr>
          </a:contourClr>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6"/>
              </a:solidFill>
              <a:ln>
                <a:noFill/>
              </a:ln>
              <a:effectLst/>
              <a:sp3d/>
            </c:spPr>
            <c:extLst>
              <c:ext xmlns:c16="http://schemas.microsoft.com/office/drawing/2014/chart" uri="{C3380CC4-5D6E-409C-BE32-E72D297353CC}">
                <c16:uniqueId val="{00000001-F587-46B9-A850-ED2E8A3A2FA1}"/>
              </c:ext>
            </c:extLst>
          </c:dPt>
          <c:dPt>
            <c:idx val="1"/>
            <c:bubble3D val="0"/>
            <c:spPr>
              <a:solidFill>
                <a:schemeClr val="accent5"/>
              </a:solidFill>
              <a:ln>
                <a:noFill/>
              </a:ln>
              <a:effectLst/>
              <a:sp3d/>
            </c:spPr>
            <c:extLst>
              <c:ext xmlns:c16="http://schemas.microsoft.com/office/drawing/2014/chart" uri="{C3380CC4-5D6E-409C-BE32-E72D297353CC}">
                <c16:uniqueId val="{00000003-F587-46B9-A850-ED2E8A3A2FA1}"/>
              </c:ext>
            </c:extLst>
          </c:dPt>
          <c:dLbls>
            <c:dLbl>
              <c:idx val="0"/>
              <c:layout>
                <c:manualLayout>
                  <c:x val="-0.23730993000874889"/>
                  <c:y val="-2.675488480606590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F587-46B9-A850-ED2E8A3A2FA1}"/>
                </c:ext>
              </c:extLst>
            </c:dLbl>
            <c:dLbl>
              <c:idx val="1"/>
              <c:layout>
                <c:manualLayout>
                  <c:x val="0.15049300087489065"/>
                  <c:y val="-5.9966462525517649E-4"/>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F587-46B9-A850-ED2E8A3A2FA1}"/>
                </c:ext>
              </c:extLst>
            </c:dLbl>
            <c:spPr>
              <a:noFill/>
              <a:ln>
                <a:noFill/>
              </a:ln>
              <a:effectLst/>
            </c:spPr>
            <c:txPr>
              <a:bodyPr rot="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shade val="95000"/>
                      <a:satMod val="105000"/>
                    </a:schemeClr>
                  </a:solidFill>
                  <a:prstDash val="solid"/>
                  <a:round/>
                </a:ln>
                <a:effectLst/>
              </c:spPr>
            </c:leaderLines>
            <c:extLst>
              <c:ext xmlns:c15="http://schemas.microsoft.com/office/drawing/2012/chart" uri="{CE6537A1-D6FC-4f65-9D91-7224C49458BB}"/>
            </c:extLst>
          </c:dLbls>
          <c:cat>
            <c:strRef>
              <c:f>Sheet1!$A$4:$A$5</c:f>
              <c:strCache>
                <c:ptCount val="2"/>
                <c:pt idx="0">
                  <c:v>Private sector £771bn</c:v>
                </c:pt>
                <c:pt idx="1">
                  <c:v>Public sector £700bn</c:v>
                </c:pt>
              </c:strCache>
            </c:strRef>
          </c:cat>
          <c:val>
            <c:numRef>
              <c:f>Sheet1!$B$4:$B$5</c:f>
              <c:numCache>
                <c:formatCode>0%</c:formatCode>
                <c:ptCount val="2"/>
                <c:pt idx="0">
                  <c:v>0.53</c:v>
                </c:pt>
                <c:pt idx="1">
                  <c:v>0.47</c:v>
                </c:pt>
              </c:numCache>
            </c:numRef>
          </c:val>
          <c:extLst>
            <c:ext xmlns:c16="http://schemas.microsoft.com/office/drawing/2014/chart" uri="{C3380CC4-5D6E-409C-BE32-E72D297353CC}">
              <c16:uniqueId val="{00000004-F587-46B9-A850-ED2E8A3A2FA1}"/>
            </c:ext>
          </c:extLst>
        </c:ser>
        <c:dLbls>
          <c:showLegendKey val="0"/>
          <c:showVal val="0"/>
          <c:showCatName val="0"/>
          <c:showSerName val="0"/>
          <c:showPercent val="0"/>
          <c:showBubbleSize val="0"/>
          <c:showLeaderLines val="1"/>
        </c:dLbls>
      </c:pie3DChart>
      <c:spPr>
        <a:noFill/>
        <a:ln>
          <a:noFill/>
        </a:ln>
        <a:effectLst/>
      </c:spPr>
    </c:plotArea>
    <c:legend>
      <c:legendPos val="r"/>
      <c:layout>
        <c:manualLayout>
          <c:xMode val="edge"/>
          <c:yMode val="edge"/>
          <c:x val="0.11584487379350092"/>
          <c:y val="0.79432635342678115"/>
          <c:w val="0.88415514593290656"/>
          <c:h val="0.20567364657321879"/>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9525" cap="flat" cmpd="sng" algn="ctr">
      <a:solidFill>
        <a:schemeClr val="bg1"/>
      </a:solidFill>
      <a:prstDash val="soli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dLbls>
            <c:dLbl>
              <c:idx val="0"/>
              <c:layout/>
              <c:dLblPos val="inEnd"/>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0-6CCF-4DAE-83A4-3D0CB130D404}"/>
                </c:ext>
              </c:extLst>
            </c:dLbl>
            <c:dLbl>
              <c:idx val="1"/>
              <c:layout>
                <c:manualLayout>
                  <c:x val="-0.20513483510650493"/>
                  <c:y val="-0.20756021568720268"/>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1-6CCF-4DAE-83A4-3D0CB130D404}"/>
                </c:ext>
              </c:extLst>
            </c:dLbl>
            <c:dLbl>
              <c:idx val="2"/>
              <c:layout>
                <c:manualLayout>
                  <c:x val="0.1694944663486263"/>
                  <c:y val="-0.155075795976373"/>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manualLayout>
                      <c:w val="0.22403082705823815"/>
                      <c:h val="0.1455781533533311"/>
                    </c:manualLayout>
                  </c15:layout>
                </c:ext>
                <c:ext xmlns:c16="http://schemas.microsoft.com/office/drawing/2014/chart" uri="{C3380CC4-5D6E-409C-BE32-E72D297353CC}">
                  <c16:uniqueId val="{00000002-6CCF-4DAE-83A4-3D0CB130D404}"/>
                </c:ext>
              </c:extLst>
            </c:dLbl>
            <c:dLbl>
              <c:idx val="3"/>
              <c:layout>
                <c:manualLayout>
                  <c:x val="0.13997156605424318"/>
                  <c:y val="6.7268166784887146E-2"/>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3-6CCF-4DAE-83A4-3D0CB130D404}"/>
                </c:ext>
              </c:extLst>
            </c:dLbl>
            <c:dLbl>
              <c:idx val="4"/>
              <c:layout>
                <c:manualLayout>
                  <c:x val="5.250629118810432E-2"/>
                  <c:y val="0.15645585441578971"/>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4-6CCF-4DAE-83A4-3D0CB130D404}"/>
                </c:ext>
              </c:extLst>
            </c:dLbl>
            <c:spPr>
              <a:noFill/>
              <a:ln>
                <a:noFill/>
              </a:ln>
              <a:effectLst/>
            </c:spPr>
            <c:txPr>
              <a:bodyPr/>
              <a:lstStyle/>
              <a:p>
                <a:pPr>
                  <a:defRPr sz="1500"/>
                </a:pPr>
                <a:endParaRPr lang="en-US"/>
              </a:p>
            </c:txPr>
            <c:dLblPos val="inEnd"/>
            <c:showLegendKey val="0"/>
            <c:showVal val="1"/>
            <c:showCatName val="1"/>
            <c:showSerName val="0"/>
            <c:showPercent val="0"/>
            <c:showBubbleSize val="0"/>
            <c:showLeaderLines val="0"/>
            <c:extLst>
              <c:ext xmlns:c15="http://schemas.microsoft.com/office/drawing/2012/chart" uri="{CE6537A1-D6FC-4f65-9D91-7224C49458BB}"/>
            </c:extLst>
          </c:dLbls>
          <c:cat>
            <c:strRef>
              <c:f>Sheet2!$A$5:$A$9</c:f>
              <c:strCache>
                <c:ptCount val="5"/>
                <c:pt idx="0">
                  <c:v>Pensions</c:v>
                </c:pt>
                <c:pt idx="1">
                  <c:v>Rest</c:v>
                </c:pt>
                <c:pt idx="2">
                  <c:v>Education</c:v>
                </c:pt>
                <c:pt idx="3">
                  <c:v>Welfare</c:v>
                </c:pt>
                <c:pt idx="4">
                  <c:v>Health</c:v>
                </c:pt>
              </c:strCache>
            </c:strRef>
          </c:cat>
          <c:val>
            <c:numRef>
              <c:f>Sheet2!$B$5:$B$9</c:f>
              <c:numCache>
                <c:formatCode>0%</c:formatCode>
                <c:ptCount val="5"/>
                <c:pt idx="0">
                  <c:v>0.18</c:v>
                </c:pt>
                <c:pt idx="1">
                  <c:v>0.35</c:v>
                </c:pt>
                <c:pt idx="2">
                  <c:v>0.13</c:v>
                </c:pt>
                <c:pt idx="3">
                  <c:v>0.16</c:v>
                </c:pt>
                <c:pt idx="4">
                  <c:v>0.18</c:v>
                </c:pt>
              </c:numCache>
            </c:numRef>
          </c:val>
          <c:extLst>
            <c:ext xmlns:c16="http://schemas.microsoft.com/office/drawing/2014/chart" uri="{C3380CC4-5D6E-409C-BE32-E72D297353CC}">
              <c16:uniqueId val="{00000005-6CCF-4DAE-83A4-3D0CB130D404}"/>
            </c:ext>
          </c:extLst>
        </c:ser>
        <c:dLbls>
          <c:showLegendKey val="0"/>
          <c:showVal val="0"/>
          <c:showCatName val="0"/>
          <c:showSerName val="0"/>
          <c:showPercent val="0"/>
          <c:showBubbleSize val="0"/>
          <c:showLeaderLines val="0"/>
        </c:dLbls>
        <c:firstSliceAng val="22"/>
      </c:pieChart>
    </c:plotArea>
    <c:plotVisOnly val="1"/>
    <c:dispBlanksAs val="gap"/>
    <c:showDLblsOverMax val="0"/>
  </c:chart>
  <c:externalData r:id="rId1">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07B05C-1805-4512-8621-9EEEEEF46276}" type="datetimeFigureOut">
              <a:rPr lang="en-GB" smtClean="0"/>
              <a:t>17/09/2019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2BBF54-EB6D-439B-8A00-2DDD6B880155}" type="slidenum">
              <a:rPr lang="en-GB" smtClean="0"/>
              <a:t>‹#›</a:t>
            </a:fld>
            <a:endParaRPr lang="en-GB"/>
          </a:p>
        </p:txBody>
      </p:sp>
    </p:spTree>
    <p:extLst>
      <p:ext uri="{BB962C8B-B14F-4D97-AF65-F5344CB8AC3E}">
        <p14:creationId xmlns:p14="http://schemas.microsoft.com/office/powerpoint/2010/main" val="3117115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economicsonline.co.uk/Managing_the_economy/Bank_of_England.html" TargetMode="External"/><Relationship Id="rId2" Type="http://schemas.openxmlformats.org/officeDocument/2006/relationships/slide" Target="../slides/slide12.xml"/><Relationship Id="rId1" Type="http://schemas.openxmlformats.org/officeDocument/2006/relationships/notesMaster" Target="../notesMasters/notesMaster1.xml"/><Relationship Id="rId5" Type="http://schemas.openxmlformats.org/officeDocument/2006/relationships/hyperlink" Target="https://www.railwaysarchive.co.uk/history4.php" TargetMode="External"/><Relationship Id="rId4" Type="http://schemas.openxmlformats.org/officeDocument/2006/relationships/hyperlink" Target="https://www.nationalarchives.gov.uk/catalogue/RdLeaflet.asp?sLeafletID=97&amp;j=1" TargetMode="Externa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economicsonline.co.uk/Managing_the_economy/Bank_of_England.html" TargetMode="External"/><Relationship Id="rId2" Type="http://schemas.openxmlformats.org/officeDocument/2006/relationships/slide" Target="../slides/slide13.xml"/><Relationship Id="rId1" Type="http://schemas.openxmlformats.org/officeDocument/2006/relationships/notesMaster" Target="../notesMasters/notesMaster1.xml"/><Relationship Id="rId5" Type="http://schemas.openxmlformats.org/officeDocument/2006/relationships/hyperlink" Target="https://www.railwaysarchive.co.uk/history4.php" TargetMode="External"/><Relationship Id="rId4" Type="http://schemas.openxmlformats.org/officeDocument/2006/relationships/hyperlink" Target="https://www.nationalarchives.gov.uk/catalogue/RdLeaflet.asp?sLeafletID=97&amp;j=1"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a:p>
            <a:endParaRPr lang="en-GB" dirty="0" smtClean="0"/>
          </a:p>
          <a:p>
            <a:r>
              <a:rPr lang="en-GB" b="1" dirty="0" smtClean="0"/>
              <a:t>2009 Road injuries and fatalities cost UK economy £33</a:t>
            </a:r>
            <a:r>
              <a:rPr lang="en-GB" dirty="0" smtClean="0"/>
              <a:t>, with each road death costing £1.6 million.</a:t>
            </a:r>
          </a:p>
          <a:p>
            <a:r>
              <a:rPr lang="en-GB" dirty="0" smtClean="0"/>
              <a:t>These costs include: costs to the NHS and emergency services; costs to the police from investigating the crash and bringing cases to court; costs to individuals through higher insurance rates; costs from lost worker productivity; human costs; and damage to property.</a:t>
            </a:r>
          </a:p>
          <a:p>
            <a:pPr marL="0" marR="0" indent="0" algn="l" defTabSz="914400" rtl="0" eaLnBrk="1" fontAlgn="auto" latinLnBrk="0" hangingPunct="1">
              <a:lnSpc>
                <a:spcPct val="100000"/>
              </a:lnSpc>
              <a:spcBef>
                <a:spcPts val="0"/>
              </a:spcBef>
              <a:spcAft>
                <a:spcPts val="0"/>
              </a:spcAft>
              <a:buClrTx/>
              <a:buSzTx/>
              <a:buFontTx/>
              <a:buNone/>
              <a:tabLst/>
              <a:defRPr/>
            </a:pPr>
            <a:endParaRPr lang="en-GB"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t>Public</a:t>
            </a:r>
            <a:r>
              <a:rPr lang="en-GB" b="1" baseline="0" dirty="0" smtClean="0"/>
              <a:t> information films</a:t>
            </a:r>
            <a:endParaRPr lang="en-GB" b="1" dirty="0" smtClean="0"/>
          </a:p>
          <a:p>
            <a:endParaRPr lang="en-GB" dirty="0"/>
          </a:p>
        </p:txBody>
      </p:sp>
      <p:sp>
        <p:nvSpPr>
          <p:cNvPr id="4" name="Slide Number Placeholder 3"/>
          <p:cNvSpPr>
            <a:spLocks noGrp="1"/>
          </p:cNvSpPr>
          <p:nvPr>
            <p:ph type="sldNum" sz="quarter" idx="10"/>
          </p:nvPr>
        </p:nvSpPr>
        <p:spPr/>
        <p:txBody>
          <a:bodyPr/>
          <a:lstStyle/>
          <a:p>
            <a:fld id="{46F1334E-2B4C-47FD-A45E-C962D9A6FD15}" type="slidenum">
              <a:rPr lang="en-GB" smtClean="0"/>
              <a:t>9</a:t>
            </a:fld>
            <a:endParaRPr lang="en-GB"/>
          </a:p>
        </p:txBody>
      </p:sp>
    </p:spTree>
    <p:extLst>
      <p:ext uri="{BB962C8B-B14F-4D97-AF65-F5344CB8AC3E}">
        <p14:creationId xmlns:p14="http://schemas.microsoft.com/office/powerpoint/2010/main" val="2327425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Examples of nationalisation</a:t>
            </a:r>
          </a:p>
          <a:p>
            <a:r>
              <a:rPr lang="en-GB" dirty="0" smtClean="0"/>
              <a:t>1946 - The </a:t>
            </a:r>
            <a:r>
              <a:rPr lang="en-GB" b="1" dirty="0" smtClean="0">
                <a:hlinkClick r:id="rId3"/>
              </a:rPr>
              <a:t>Bank of England</a:t>
            </a:r>
            <a:r>
              <a:rPr lang="en-GB" dirty="0" smtClean="0"/>
              <a:t> was the first organisation to be nationalised by the new Labour government of Clement Atlee.</a:t>
            </a:r>
          </a:p>
          <a:p>
            <a:r>
              <a:rPr lang="en-GB" dirty="0" smtClean="0"/>
              <a:t>1947 - The Coal industry was nationalised in 1947 when over 800 coalmines were taken under public ownership and a National Coal Board (NCB) was established to manage the industry on commercial lines. The NCB became the British Coal Corporation in 1987, and this was wound up in 1997 as the industry was privatised. (Source: </a:t>
            </a:r>
            <a:r>
              <a:rPr lang="en-GB" b="1" dirty="0" smtClean="0">
                <a:hlinkClick r:id="rId4"/>
              </a:rPr>
              <a:t>National Archives</a:t>
            </a:r>
            <a:r>
              <a:rPr lang="en-GB" dirty="0" smtClean="0"/>
              <a:t>).</a:t>
            </a:r>
          </a:p>
          <a:p>
            <a:r>
              <a:rPr lang="en-GB" dirty="0" smtClean="0"/>
              <a:t>1948 - </a:t>
            </a:r>
            <a:r>
              <a:rPr lang="en-GB" b="1" dirty="0" smtClean="0">
                <a:hlinkClick r:id="rId5"/>
              </a:rPr>
              <a:t>Railways</a:t>
            </a:r>
            <a:r>
              <a:rPr lang="en-GB" dirty="0" smtClean="0"/>
              <a:t> were nationalised to help rebuild the network infrastructure and re-equip the rolling stock after the destructive effects of the Second World War. </a:t>
            </a:r>
          </a:p>
          <a:p>
            <a:r>
              <a:rPr lang="en-GB" dirty="0" smtClean="0"/>
              <a:t>1949 - Steel was first nationalised in 1949, and privatised a year later by the new Conservative government. It was re-nationalised in 1967 when over 90 of steel capacity was put under the control of the British Steel Corporation (BSC).  Steel was returned to the private sector once more in 1988.</a:t>
            </a:r>
          </a:p>
          <a:p>
            <a:r>
              <a:rPr lang="en-GB" dirty="0" smtClean="0"/>
              <a:t>2008/9 - A number of key UK banks became subject to full or part-nationalisation from early 2008 as a response to the financial crisis and banking collapse. The first bank to become nationalised was the Northern Rock in February 2008, and by March 2009 the UK Treasury had taken a 65% stake in the Lloyds Banking Group and a 68% stake in the Royal Bank of Scotland (RBS). </a:t>
            </a:r>
          </a:p>
          <a:p>
            <a:endParaRPr lang="en-GB" dirty="0"/>
          </a:p>
        </p:txBody>
      </p:sp>
      <p:sp>
        <p:nvSpPr>
          <p:cNvPr id="4" name="Slide Number Placeholder 3"/>
          <p:cNvSpPr>
            <a:spLocks noGrp="1"/>
          </p:cNvSpPr>
          <p:nvPr>
            <p:ph type="sldNum" sz="quarter" idx="10"/>
          </p:nvPr>
        </p:nvSpPr>
        <p:spPr/>
        <p:txBody>
          <a:bodyPr/>
          <a:lstStyle/>
          <a:p>
            <a:fld id="{DC2BBF54-EB6D-439B-8A00-2DDD6B880155}" type="slidenum">
              <a:rPr lang="en-GB" smtClean="0"/>
              <a:t>12</a:t>
            </a:fld>
            <a:endParaRPr lang="en-GB"/>
          </a:p>
        </p:txBody>
      </p:sp>
    </p:spTree>
    <p:extLst>
      <p:ext uri="{BB962C8B-B14F-4D97-AF65-F5344CB8AC3E}">
        <p14:creationId xmlns:p14="http://schemas.microsoft.com/office/powerpoint/2010/main" val="19932744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Examples of nationalisation</a:t>
            </a:r>
          </a:p>
          <a:p>
            <a:r>
              <a:rPr lang="en-GB" dirty="0" smtClean="0"/>
              <a:t>1946 - The </a:t>
            </a:r>
            <a:r>
              <a:rPr lang="en-GB" b="1" dirty="0" smtClean="0">
                <a:hlinkClick r:id="rId3"/>
              </a:rPr>
              <a:t>Bank of England</a:t>
            </a:r>
            <a:r>
              <a:rPr lang="en-GB" dirty="0" smtClean="0"/>
              <a:t> was the first organisation to be nationalised by the new Labour government of Clement Atlee.</a:t>
            </a:r>
          </a:p>
          <a:p>
            <a:r>
              <a:rPr lang="en-GB" dirty="0" smtClean="0"/>
              <a:t>1947 - The Coal industry was nationalised in 1947 when over 800 coalmines were taken under public ownership and a National Coal Board (NCB) was established to manage the industry on commercial lines. The NCB became the British Coal Corporation in 1987, and this was wound up in 1997 as the industry was privatised. (Source: </a:t>
            </a:r>
            <a:r>
              <a:rPr lang="en-GB" b="1" dirty="0" smtClean="0">
                <a:hlinkClick r:id="rId4"/>
              </a:rPr>
              <a:t>National Archives</a:t>
            </a:r>
            <a:r>
              <a:rPr lang="en-GB" dirty="0" smtClean="0"/>
              <a:t>).</a:t>
            </a:r>
          </a:p>
          <a:p>
            <a:r>
              <a:rPr lang="en-GB" dirty="0" smtClean="0"/>
              <a:t>1948 - </a:t>
            </a:r>
            <a:r>
              <a:rPr lang="en-GB" b="1" dirty="0" smtClean="0">
                <a:hlinkClick r:id="rId5"/>
              </a:rPr>
              <a:t>Railways</a:t>
            </a:r>
            <a:r>
              <a:rPr lang="en-GB" dirty="0" smtClean="0"/>
              <a:t> were nationalised to help rebuild the network infrastructure and re-equip the rolling stock after the destructive effects of the Second World War. </a:t>
            </a:r>
          </a:p>
          <a:p>
            <a:r>
              <a:rPr lang="en-GB" dirty="0" smtClean="0"/>
              <a:t>1949 - Steel was first nationalised in 1949, and privatised a year later by the new Conservative government. It was re-nationalised in 1967 when over 90 of steel capacity was put under the control of the British Steel Corporation (BSC).  Steel was returned to the private sector once more in 1988.</a:t>
            </a:r>
          </a:p>
          <a:p>
            <a:r>
              <a:rPr lang="en-GB" dirty="0" smtClean="0"/>
              <a:t>2008/9 - A number of key UK banks became subject to full or part-nationalisation from early 2008 as a response to the financial crisis and banking collapse. The first bank to become nationalised was the Northern Rock in February 2008, and by March 2009 the UK Treasury had taken a 65% stake in the Lloyds Banking Group and a 68% stake in the Royal Bank of Scotland (RBS). </a:t>
            </a:r>
          </a:p>
          <a:p>
            <a:endParaRPr lang="en-GB" dirty="0"/>
          </a:p>
        </p:txBody>
      </p:sp>
      <p:sp>
        <p:nvSpPr>
          <p:cNvPr id="4" name="Slide Number Placeholder 3"/>
          <p:cNvSpPr>
            <a:spLocks noGrp="1"/>
          </p:cNvSpPr>
          <p:nvPr>
            <p:ph type="sldNum" sz="quarter" idx="10"/>
          </p:nvPr>
        </p:nvSpPr>
        <p:spPr/>
        <p:txBody>
          <a:bodyPr/>
          <a:lstStyle/>
          <a:p>
            <a:fld id="{DC2BBF54-EB6D-439B-8A00-2DDD6B880155}" type="slidenum">
              <a:rPr lang="en-GB" smtClean="0"/>
              <a:t>13</a:t>
            </a:fld>
            <a:endParaRPr lang="en-GB"/>
          </a:p>
        </p:txBody>
      </p:sp>
    </p:spTree>
    <p:extLst>
      <p:ext uri="{BB962C8B-B14F-4D97-AF65-F5344CB8AC3E}">
        <p14:creationId xmlns:p14="http://schemas.microsoft.com/office/powerpoint/2010/main" val="657003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B1F765A-AA6D-45FE-8CAF-29F6215348D0}" type="datetimeFigureOut">
              <a:rPr lang="en-GB" smtClean="0"/>
              <a:t>17/09/2019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559C6D-4C1D-4A95-826A-F97798F77358}" type="slidenum">
              <a:rPr lang="en-GB" smtClean="0"/>
              <a:t>‹#›</a:t>
            </a:fld>
            <a:endParaRPr lang="en-GB"/>
          </a:p>
        </p:txBody>
      </p:sp>
    </p:spTree>
    <p:extLst>
      <p:ext uri="{BB962C8B-B14F-4D97-AF65-F5344CB8AC3E}">
        <p14:creationId xmlns:p14="http://schemas.microsoft.com/office/powerpoint/2010/main" val="405614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B1F765A-AA6D-45FE-8CAF-29F6215348D0}" type="datetimeFigureOut">
              <a:rPr lang="en-GB" smtClean="0"/>
              <a:t>17/09/2019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559C6D-4C1D-4A95-826A-F97798F77358}" type="slidenum">
              <a:rPr lang="en-GB" smtClean="0"/>
              <a:t>‹#›</a:t>
            </a:fld>
            <a:endParaRPr lang="en-GB"/>
          </a:p>
        </p:txBody>
      </p:sp>
    </p:spTree>
    <p:extLst>
      <p:ext uri="{BB962C8B-B14F-4D97-AF65-F5344CB8AC3E}">
        <p14:creationId xmlns:p14="http://schemas.microsoft.com/office/powerpoint/2010/main" val="3570585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B1F765A-AA6D-45FE-8CAF-29F6215348D0}" type="datetimeFigureOut">
              <a:rPr lang="en-GB" smtClean="0"/>
              <a:t>17/09/2019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559C6D-4C1D-4A95-826A-F97798F77358}" type="slidenum">
              <a:rPr lang="en-GB" smtClean="0"/>
              <a:t>‹#›</a:t>
            </a:fld>
            <a:endParaRPr lang="en-GB"/>
          </a:p>
        </p:txBody>
      </p:sp>
    </p:spTree>
    <p:extLst>
      <p:ext uri="{BB962C8B-B14F-4D97-AF65-F5344CB8AC3E}">
        <p14:creationId xmlns:p14="http://schemas.microsoft.com/office/powerpoint/2010/main" val="3327093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B1F765A-AA6D-45FE-8CAF-29F6215348D0}" type="datetimeFigureOut">
              <a:rPr lang="en-GB" smtClean="0"/>
              <a:t>17/09/2019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559C6D-4C1D-4A95-826A-F97798F77358}" type="slidenum">
              <a:rPr lang="en-GB" smtClean="0"/>
              <a:t>‹#›</a:t>
            </a:fld>
            <a:endParaRPr lang="en-GB"/>
          </a:p>
        </p:txBody>
      </p:sp>
    </p:spTree>
    <p:extLst>
      <p:ext uri="{BB962C8B-B14F-4D97-AF65-F5344CB8AC3E}">
        <p14:creationId xmlns:p14="http://schemas.microsoft.com/office/powerpoint/2010/main" val="3477369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1F765A-AA6D-45FE-8CAF-29F6215348D0}" type="datetimeFigureOut">
              <a:rPr lang="en-GB" smtClean="0"/>
              <a:t>17/09/2019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559C6D-4C1D-4A95-826A-F97798F77358}" type="slidenum">
              <a:rPr lang="en-GB" smtClean="0"/>
              <a:t>‹#›</a:t>
            </a:fld>
            <a:endParaRPr lang="en-GB"/>
          </a:p>
        </p:txBody>
      </p:sp>
    </p:spTree>
    <p:extLst>
      <p:ext uri="{BB962C8B-B14F-4D97-AF65-F5344CB8AC3E}">
        <p14:creationId xmlns:p14="http://schemas.microsoft.com/office/powerpoint/2010/main" val="1346821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B1F765A-AA6D-45FE-8CAF-29F6215348D0}" type="datetimeFigureOut">
              <a:rPr lang="en-GB" smtClean="0"/>
              <a:t>17/09/2019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559C6D-4C1D-4A95-826A-F97798F77358}" type="slidenum">
              <a:rPr lang="en-GB" smtClean="0"/>
              <a:t>‹#›</a:t>
            </a:fld>
            <a:endParaRPr lang="en-GB"/>
          </a:p>
        </p:txBody>
      </p:sp>
    </p:spTree>
    <p:extLst>
      <p:ext uri="{BB962C8B-B14F-4D97-AF65-F5344CB8AC3E}">
        <p14:creationId xmlns:p14="http://schemas.microsoft.com/office/powerpoint/2010/main" val="629654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B1F765A-AA6D-45FE-8CAF-29F6215348D0}" type="datetimeFigureOut">
              <a:rPr lang="en-GB" smtClean="0"/>
              <a:t>17/09/2019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7559C6D-4C1D-4A95-826A-F97798F77358}" type="slidenum">
              <a:rPr lang="en-GB" smtClean="0"/>
              <a:t>‹#›</a:t>
            </a:fld>
            <a:endParaRPr lang="en-GB"/>
          </a:p>
        </p:txBody>
      </p:sp>
    </p:spTree>
    <p:extLst>
      <p:ext uri="{BB962C8B-B14F-4D97-AF65-F5344CB8AC3E}">
        <p14:creationId xmlns:p14="http://schemas.microsoft.com/office/powerpoint/2010/main" val="2897325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B1F765A-AA6D-45FE-8CAF-29F6215348D0}" type="datetimeFigureOut">
              <a:rPr lang="en-GB" smtClean="0"/>
              <a:t>17/09/2019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7559C6D-4C1D-4A95-826A-F97798F77358}" type="slidenum">
              <a:rPr lang="en-GB" smtClean="0"/>
              <a:t>‹#›</a:t>
            </a:fld>
            <a:endParaRPr lang="en-GB"/>
          </a:p>
        </p:txBody>
      </p:sp>
    </p:spTree>
    <p:extLst>
      <p:ext uri="{BB962C8B-B14F-4D97-AF65-F5344CB8AC3E}">
        <p14:creationId xmlns:p14="http://schemas.microsoft.com/office/powerpoint/2010/main" val="1142213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1F765A-AA6D-45FE-8CAF-29F6215348D0}" type="datetimeFigureOut">
              <a:rPr lang="en-GB" smtClean="0"/>
              <a:t>17/09/2019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7559C6D-4C1D-4A95-826A-F97798F77358}" type="slidenum">
              <a:rPr lang="en-GB" smtClean="0"/>
              <a:t>‹#›</a:t>
            </a:fld>
            <a:endParaRPr lang="en-GB"/>
          </a:p>
        </p:txBody>
      </p:sp>
    </p:spTree>
    <p:extLst>
      <p:ext uri="{BB962C8B-B14F-4D97-AF65-F5344CB8AC3E}">
        <p14:creationId xmlns:p14="http://schemas.microsoft.com/office/powerpoint/2010/main" val="4204624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1F765A-AA6D-45FE-8CAF-29F6215348D0}" type="datetimeFigureOut">
              <a:rPr lang="en-GB" smtClean="0"/>
              <a:t>17/09/2019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559C6D-4C1D-4A95-826A-F97798F77358}" type="slidenum">
              <a:rPr lang="en-GB" smtClean="0"/>
              <a:t>‹#›</a:t>
            </a:fld>
            <a:endParaRPr lang="en-GB"/>
          </a:p>
        </p:txBody>
      </p:sp>
    </p:spTree>
    <p:extLst>
      <p:ext uri="{BB962C8B-B14F-4D97-AF65-F5344CB8AC3E}">
        <p14:creationId xmlns:p14="http://schemas.microsoft.com/office/powerpoint/2010/main" val="2587869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1F765A-AA6D-45FE-8CAF-29F6215348D0}" type="datetimeFigureOut">
              <a:rPr lang="en-GB" smtClean="0"/>
              <a:t>17/09/2019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559C6D-4C1D-4A95-826A-F97798F77358}" type="slidenum">
              <a:rPr lang="en-GB" smtClean="0"/>
              <a:t>‹#›</a:t>
            </a:fld>
            <a:endParaRPr lang="en-GB"/>
          </a:p>
        </p:txBody>
      </p:sp>
    </p:spTree>
    <p:extLst>
      <p:ext uri="{BB962C8B-B14F-4D97-AF65-F5344CB8AC3E}">
        <p14:creationId xmlns:p14="http://schemas.microsoft.com/office/powerpoint/2010/main" val="4007293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1F765A-AA6D-45FE-8CAF-29F6215348D0}" type="datetimeFigureOut">
              <a:rPr lang="en-GB" smtClean="0"/>
              <a:t>17/09/2019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559C6D-4C1D-4A95-826A-F97798F77358}" type="slidenum">
              <a:rPr lang="en-GB" smtClean="0"/>
              <a:t>‹#›</a:t>
            </a:fld>
            <a:endParaRPr lang="en-GB"/>
          </a:p>
        </p:txBody>
      </p:sp>
    </p:spTree>
    <p:extLst>
      <p:ext uri="{BB962C8B-B14F-4D97-AF65-F5344CB8AC3E}">
        <p14:creationId xmlns:p14="http://schemas.microsoft.com/office/powerpoint/2010/main" val="29712445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692696"/>
            <a:ext cx="7772400" cy="1470025"/>
          </a:xfrm>
        </p:spPr>
        <p:txBody>
          <a:bodyPr/>
          <a:lstStyle/>
          <a:p>
            <a:r>
              <a:rPr lang="en-GB" b="1" dirty="0" smtClean="0"/>
              <a:t>Business Structure (1)</a:t>
            </a:r>
            <a:r>
              <a:rPr lang="en-GB" dirty="0" smtClean="0"/>
              <a:t/>
            </a:r>
            <a:br>
              <a:rPr lang="en-GB" dirty="0" smtClean="0"/>
            </a:br>
            <a:r>
              <a:rPr lang="en-GB" dirty="0" smtClean="0"/>
              <a:t>The Public &amp; Private Sectors</a:t>
            </a:r>
            <a:endParaRPr lang="en-GB" dirty="0"/>
          </a:p>
        </p:txBody>
      </p:sp>
      <p:sp>
        <p:nvSpPr>
          <p:cNvPr id="3" name="Content Placeholder 2"/>
          <p:cNvSpPr txBox="1">
            <a:spLocks/>
          </p:cNvSpPr>
          <p:nvPr/>
        </p:nvSpPr>
        <p:spPr>
          <a:xfrm>
            <a:off x="497260" y="3140968"/>
            <a:ext cx="8001000" cy="316835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GB" b="1" dirty="0" smtClean="0">
                <a:solidFill>
                  <a:schemeClr val="accent6">
                    <a:lumMod val="75000"/>
                  </a:schemeClr>
                </a:solidFill>
              </a:rPr>
              <a:t>Learning objectives</a:t>
            </a:r>
          </a:p>
          <a:p>
            <a:pPr marL="457200" indent="-457200" algn="l">
              <a:buFont typeface="Arial" panose="020B0604020202020204" pitchFamily="34" charset="0"/>
              <a:buChar char="•"/>
            </a:pPr>
            <a:r>
              <a:rPr lang="en-GB" dirty="0" smtClean="0">
                <a:solidFill>
                  <a:schemeClr val="accent6">
                    <a:lumMod val="75000"/>
                  </a:schemeClr>
                </a:solidFill>
              </a:rPr>
              <a:t>To explain the difference between public and private sector</a:t>
            </a:r>
          </a:p>
          <a:p>
            <a:pPr marL="457200" indent="-457200" algn="l">
              <a:buFont typeface="Arial" panose="020B0604020202020204" pitchFamily="34" charset="0"/>
              <a:buChar char="•"/>
            </a:pPr>
            <a:r>
              <a:rPr lang="en-GB" dirty="0" smtClean="0">
                <a:solidFill>
                  <a:schemeClr val="accent6">
                    <a:lumMod val="75000"/>
                  </a:schemeClr>
                </a:solidFill>
              </a:rPr>
              <a:t>To explain the aims and objectives of private sector and public businesses</a:t>
            </a:r>
          </a:p>
          <a:p>
            <a:endParaRPr lang="en-GB" dirty="0"/>
          </a:p>
        </p:txBody>
      </p:sp>
    </p:spTree>
    <p:extLst>
      <p:ext uri="{BB962C8B-B14F-4D97-AF65-F5344CB8AC3E}">
        <p14:creationId xmlns:p14="http://schemas.microsoft.com/office/powerpoint/2010/main" val="14612961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764704"/>
            <a:ext cx="8218280" cy="5262979"/>
          </a:xfrm>
          <a:prstGeom prst="rect">
            <a:avLst/>
          </a:prstGeom>
          <a:noFill/>
        </p:spPr>
        <p:txBody>
          <a:bodyPr wrap="square" rtlCol="0">
            <a:spAutoFit/>
          </a:bodyPr>
          <a:lstStyle/>
          <a:p>
            <a:r>
              <a:rPr lang="en-GB" sz="2400" b="1" dirty="0">
                <a:solidFill>
                  <a:schemeClr val="accent1">
                    <a:lumMod val="75000"/>
                  </a:schemeClr>
                </a:solidFill>
              </a:rPr>
              <a:t>Privatisation </a:t>
            </a:r>
            <a:endParaRPr lang="en-GB" sz="2400" b="1" dirty="0" smtClean="0">
              <a:solidFill>
                <a:schemeClr val="accent1">
                  <a:lumMod val="75000"/>
                </a:schemeClr>
              </a:solidFill>
            </a:endParaRPr>
          </a:p>
          <a:p>
            <a:r>
              <a:rPr lang="en-GB" sz="2400" dirty="0" smtClean="0">
                <a:solidFill>
                  <a:schemeClr val="accent1">
                    <a:lumMod val="75000"/>
                  </a:schemeClr>
                </a:solidFill>
              </a:rPr>
              <a:t>When </a:t>
            </a:r>
            <a:r>
              <a:rPr lang="en-GB" sz="2400" dirty="0" smtClean="0">
                <a:solidFill>
                  <a:schemeClr val="accent1">
                    <a:lumMod val="75000"/>
                  </a:schemeClr>
                </a:solidFill>
              </a:rPr>
              <a:t>government owned industries are sold to private investors. Over a twenty year period approx. £90bn was raised by the sale of public </a:t>
            </a:r>
            <a:r>
              <a:rPr lang="en-GB" sz="2400" dirty="0" smtClean="0">
                <a:solidFill>
                  <a:schemeClr val="accent1">
                    <a:lumMod val="75000"/>
                  </a:schemeClr>
                </a:solidFill>
              </a:rPr>
              <a:t>assets</a:t>
            </a:r>
          </a:p>
          <a:p>
            <a:endParaRPr lang="en-GB" sz="2400" dirty="0" smtClean="0">
              <a:solidFill>
                <a:schemeClr val="accent1">
                  <a:lumMod val="75000"/>
                </a:schemeClr>
              </a:solidFill>
            </a:endParaRPr>
          </a:p>
          <a:p>
            <a:r>
              <a:rPr lang="en-GB" sz="2400" b="1" dirty="0">
                <a:solidFill>
                  <a:schemeClr val="accent1">
                    <a:lumMod val="75000"/>
                  </a:schemeClr>
                </a:solidFill>
              </a:rPr>
              <a:t>Nationalisation</a:t>
            </a:r>
          </a:p>
          <a:p>
            <a:r>
              <a:rPr lang="en-GB" sz="2400" dirty="0" smtClean="0">
                <a:solidFill>
                  <a:schemeClr val="accent1">
                    <a:lumMod val="75000"/>
                  </a:schemeClr>
                </a:solidFill>
              </a:rPr>
              <a:t>When </a:t>
            </a:r>
            <a:r>
              <a:rPr lang="en-GB" sz="2400" dirty="0">
                <a:solidFill>
                  <a:schemeClr val="accent1">
                    <a:lumMod val="75000"/>
                  </a:schemeClr>
                </a:solidFill>
              </a:rPr>
              <a:t>the Government takes over the ownership of an </a:t>
            </a:r>
            <a:r>
              <a:rPr lang="en-GB" sz="2400" dirty="0" smtClean="0">
                <a:solidFill>
                  <a:schemeClr val="accent1">
                    <a:lumMod val="75000"/>
                  </a:schemeClr>
                </a:solidFill>
              </a:rPr>
              <a:t>industry</a:t>
            </a:r>
            <a:endParaRPr lang="en-GB" sz="2400" dirty="0" smtClean="0">
              <a:solidFill>
                <a:schemeClr val="accent1">
                  <a:lumMod val="75000"/>
                </a:schemeClr>
              </a:solidFill>
            </a:endParaRPr>
          </a:p>
          <a:p>
            <a:endParaRPr lang="en-GB" sz="2400" b="1" dirty="0">
              <a:solidFill>
                <a:schemeClr val="accent6">
                  <a:lumMod val="75000"/>
                </a:schemeClr>
              </a:solidFill>
            </a:endParaRPr>
          </a:p>
          <a:p>
            <a:pPr marL="457200" indent="-457200">
              <a:buFont typeface="+mj-lt"/>
              <a:buAutoNum type="arabicParenR"/>
            </a:pPr>
            <a:r>
              <a:rPr lang="en-GB" sz="2400" b="1" dirty="0" smtClean="0">
                <a:solidFill>
                  <a:schemeClr val="accent6">
                    <a:lumMod val="75000"/>
                  </a:schemeClr>
                </a:solidFill>
              </a:rPr>
              <a:t>Why might a government want to sell off an industry?</a:t>
            </a:r>
            <a:endParaRPr lang="en-GB" sz="2400" b="1" dirty="0">
              <a:solidFill>
                <a:schemeClr val="accent6">
                  <a:lumMod val="75000"/>
                </a:schemeClr>
              </a:solidFill>
            </a:endParaRPr>
          </a:p>
          <a:p>
            <a:pPr marL="457200" indent="-457200">
              <a:buFont typeface="+mj-lt"/>
              <a:buAutoNum type="arabicParenR"/>
            </a:pPr>
            <a:r>
              <a:rPr lang="en-GB" sz="2400" b="1" dirty="0" smtClean="0">
                <a:solidFill>
                  <a:schemeClr val="accent6">
                    <a:lumMod val="75000"/>
                  </a:schemeClr>
                </a:solidFill>
              </a:rPr>
              <a:t>What are the advantages of </a:t>
            </a:r>
            <a:r>
              <a:rPr lang="en-GB" sz="2400" b="1" dirty="0" smtClean="0">
                <a:solidFill>
                  <a:schemeClr val="accent6">
                    <a:lumMod val="75000"/>
                  </a:schemeClr>
                </a:solidFill>
              </a:rPr>
              <a:t>an industry remaining in the public sector?</a:t>
            </a:r>
            <a:endParaRPr lang="en-GB" sz="2400" b="1" dirty="0" smtClean="0">
              <a:solidFill>
                <a:schemeClr val="accent6">
                  <a:lumMod val="75000"/>
                </a:schemeClr>
              </a:solidFill>
            </a:endParaRPr>
          </a:p>
          <a:p>
            <a:pPr marL="457200" indent="-457200">
              <a:buFont typeface="+mj-lt"/>
              <a:buAutoNum type="arabicParenR"/>
            </a:pPr>
            <a:r>
              <a:rPr lang="en-GB" sz="2400" b="1" dirty="0">
                <a:solidFill>
                  <a:schemeClr val="accent6">
                    <a:lumMod val="75000"/>
                  </a:schemeClr>
                </a:solidFill>
              </a:rPr>
              <a:t>What are the advantages of an industry </a:t>
            </a:r>
            <a:r>
              <a:rPr lang="en-GB" sz="2400" b="1" dirty="0" smtClean="0">
                <a:solidFill>
                  <a:schemeClr val="accent6">
                    <a:lumMod val="75000"/>
                  </a:schemeClr>
                </a:solidFill>
              </a:rPr>
              <a:t>being owned by the private sector</a:t>
            </a:r>
            <a:r>
              <a:rPr lang="en-GB" sz="2400" b="1" dirty="0">
                <a:solidFill>
                  <a:schemeClr val="accent6">
                    <a:lumMod val="75000"/>
                  </a:schemeClr>
                </a:solidFill>
              </a:rPr>
              <a:t>?</a:t>
            </a:r>
          </a:p>
          <a:p>
            <a:endParaRPr lang="en-GB" sz="2400" b="1" dirty="0" smtClean="0">
              <a:solidFill>
                <a:schemeClr val="accent6">
                  <a:lumMod val="75000"/>
                </a:schemeClr>
              </a:solidFill>
            </a:endParaRPr>
          </a:p>
        </p:txBody>
      </p:sp>
    </p:spTree>
    <p:extLst>
      <p:ext uri="{BB962C8B-B14F-4D97-AF65-F5344CB8AC3E}">
        <p14:creationId xmlns:p14="http://schemas.microsoft.com/office/powerpoint/2010/main" val="23650216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512703" y="274638"/>
            <a:ext cx="8229600" cy="92211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b="1" dirty="0" smtClean="0"/>
              <a:t>Public sector organisations - privatisation</a:t>
            </a:r>
            <a:endParaRPr lang="en-GB" sz="3600" b="1" dirty="0"/>
          </a:p>
        </p:txBody>
      </p:sp>
      <p:cxnSp>
        <p:nvCxnSpPr>
          <p:cNvPr id="7" name="Straight Connector 6"/>
          <p:cNvCxnSpPr/>
          <p:nvPr/>
        </p:nvCxnSpPr>
        <p:spPr>
          <a:xfrm>
            <a:off x="512703" y="1052736"/>
            <a:ext cx="82296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467544" y="1352957"/>
            <a:ext cx="3981477" cy="5016758"/>
          </a:xfrm>
          <a:prstGeom prst="rect">
            <a:avLst/>
          </a:prstGeom>
          <a:noFill/>
          <a:ln>
            <a:solidFill>
              <a:schemeClr val="bg2">
                <a:lumMod val="90000"/>
              </a:schemeClr>
            </a:solidFill>
          </a:ln>
        </p:spPr>
        <p:txBody>
          <a:bodyPr wrap="square" rtlCol="0">
            <a:spAutoFit/>
          </a:bodyPr>
          <a:lstStyle/>
          <a:p>
            <a:pPr algn="ctr"/>
            <a:r>
              <a:rPr lang="en-GB" sz="2000" b="1" dirty="0" smtClean="0"/>
              <a:t>A D V A N T A G E S </a:t>
            </a:r>
          </a:p>
          <a:p>
            <a:endParaRPr lang="en-GB" sz="2000" dirty="0" smtClean="0"/>
          </a:p>
          <a:p>
            <a:pPr marL="342900" indent="-342900">
              <a:buFont typeface="+mj-lt"/>
              <a:buAutoNum type="arabicPeriod"/>
            </a:pPr>
            <a:r>
              <a:rPr lang="en-GB" sz="2000" dirty="0" smtClean="0"/>
              <a:t>The world changes (e.g. cold war ended), technology drives change so sell what is no longer required</a:t>
            </a:r>
          </a:p>
          <a:p>
            <a:pPr marL="342900" indent="-342900">
              <a:buFont typeface="+mj-lt"/>
              <a:buAutoNum type="arabicPeriod"/>
            </a:pPr>
            <a:r>
              <a:rPr lang="en-GB" sz="2000" dirty="0" smtClean="0"/>
              <a:t>The state is a poor business person – nationalised industries were inefficient &amp; unaccountable</a:t>
            </a:r>
          </a:p>
          <a:p>
            <a:pPr marL="342900" indent="-342900">
              <a:buFont typeface="+mj-lt"/>
              <a:buAutoNum type="arabicPeriod"/>
            </a:pPr>
            <a:r>
              <a:rPr lang="en-GB" sz="2000" dirty="0" smtClean="0"/>
              <a:t>Greater competition gives consumers choice and lower prices</a:t>
            </a:r>
          </a:p>
          <a:p>
            <a:pPr marL="342900" indent="-342900">
              <a:buFont typeface="+mj-lt"/>
              <a:buAutoNum type="arabicPeriod"/>
            </a:pPr>
            <a:r>
              <a:rPr lang="en-GB" sz="2000" dirty="0" smtClean="0"/>
              <a:t>Privatisation would increase share ownership, people would have  a ‘stake’ including workers in the former state industries </a:t>
            </a:r>
            <a:endParaRPr lang="en-GB" sz="2000" dirty="0"/>
          </a:p>
        </p:txBody>
      </p:sp>
      <p:sp>
        <p:nvSpPr>
          <p:cNvPr id="8" name="TextBox 7"/>
          <p:cNvSpPr txBox="1"/>
          <p:nvPr/>
        </p:nvSpPr>
        <p:spPr>
          <a:xfrm>
            <a:off x="4509608" y="1352957"/>
            <a:ext cx="4259894" cy="5016758"/>
          </a:xfrm>
          <a:prstGeom prst="rect">
            <a:avLst/>
          </a:prstGeom>
          <a:noFill/>
          <a:ln>
            <a:solidFill>
              <a:schemeClr val="bg2">
                <a:lumMod val="90000"/>
              </a:schemeClr>
            </a:solidFill>
          </a:ln>
        </p:spPr>
        <p:txBody>
          <a:bodyPr wrap="square" rtlCol="0">
            <a:spAutoFit/>
          </a:bodyPr>
          <a:lstStyle/>
          <a:p>
            <a:pPr algn="ctr"/>
            <a:r>
              <a:rPr lang="en-GB" sz="2000" b="1" dirty="0" smtClean="0"/>
              <a:t>D I S A D V A N T A G E S </a:t>
            </a:r>
          </a:p>
          <a:p>
            <a:endParaRPr lang="en-GB" sz="2000" dirty="0" smtClean="0"/>
          </a:p>
          <a:p>
            <a:pPr marL="342900" indent="-342900">
              <a:buFont typeface="+mj-lt"/>
              <a:buAutoNum type="arabicPeriod"/>
            </a:pPr>
            <a:r>
              <a:rPr lang="en-GB" sz="2000" dirty="0" smtClean="0"/>
              <a:t>They were expensive to sell off, frequently under valued, and created a new industry of regulators</a:t>
            </a:r>
          </a:p>
          <a:p>
            <a:pPr marL="342900" indent="-342900">
              <a:buFont typeface="+mj-lt"/>
              <a:buAutoNum type="arabicPeriod"/>
            </a:pPr>
            <a:r>
              <a:rPr lang="en-GB" sz="2000" dirty="0" smtClean="0"/>
              <a:t>Increasing  competition has been limited, e.g. The Big Six energy firms</a:t>
            </a:r>
          </a:p>
          <a:p>
            <a:pPr marL="342900" indent="-342900">
              <a:buFont typeface="+mj-lt"/>
              <a:buAutoNum type="arabicPeriod"/>
            </a:pPr>
            <a:r>
              <a:rPr lang="en-GB" sz="2000" dirty="0" smtClean="0"/>
              <a:t>Selling off natural monopolies has led to wasteful duplication</a:t>
            </a:r>
          </a:p>
          <a:p>
            <a:pPr marL="342900" indent="-342900">
              <a:buFont typeface="+mj-lt"/>
              <a:buAutoNum type="arabicPeriod"/>
            </a:pPr>
            <a:r>
              <a:rPr lang="en-GB" sz="2000" dirty="0" smtClean="0"/>
              <a:t>Unprofitable services (e.g. rural buses) have been closed and communities have lost out</a:t>
            </a:r>
          </a:p>
          <a:p>
            <a:pPr marL="342900" indent="-342900">
              <a:buFont typeface="+mj-lt"/>
              <a:buAutoNum type="arabicPeriod"/>
            </a:pPr>
            <a:r>
              <a:rPr lang="en-GB" sz="2000" dirty="0" smtClean="0"/>
              <a:t>A share owning democracy has not materialised</a:t>
            </a:r>
          </a:p>
          <a:p>
            <a:pPr marL="342900" indent="-342900">
              <a:buFont typeface="+mj-lt"/>
              <a:buAutoNum type="arabicPeriod"/>
            </a:pPr>
            <a:r>
              <a:rPr lang="en-GB" sz="2000" dirty="0" smtClean="0"/>
              <a:t>Many strategic businesses are now owned by ‘foreigners’; is this wise?</a:t>
            </a:r>
            <a:endParaRPr lang="en-GB" sz="2000" dirty="0"/>
          </a:p>
        </p:txBody>
      </p:sp>
    </p:spTree>
    <p:extLst>
      <p:ext uri="{BB962C8B-B14F-4D97-AF65-F5344CB8AC3E}">
        <p14:creationId xmlns:p14="http://schemas.microsoft.com/office/powerpoint/2010/main" val="21046716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512702" y="548680"/>
            <a:ext cx="8379778" cy="92211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2800" b="1" dirty="0">
                <a:solidFill>
                  <a:schemeClr val="accent6">
                    <a:lumMod val="75000"/>
                  </a:schemeClr>
                </a:solidFill>
              </a:rPr>
              <a:t>Examples of privatisation</a:t>
            </a:r>
          </a:p>
          <a:p>
            <a:pPr algn="l"/>
            <a:endParaRPr lang="en-GB" sz="1800" dirty="0"/>
          </a:p>
          <a:p>
            <a:pPr algn="l"/>
            <a:r>
              <a:rPr lang="en-GB" sz="1800" b="1" dirty="0">
                <a:solidFill>
                  <a:schemeClr val="accent1">
                    <a:lumMod val="75000"/>
                  </a:schemeClr>
                </a:solidFill>
              </a:rPr>
              <a:t>State-owned enterprises now contribute less than 2% of GDP and less than 1.5% of total employment</a:t>
            </a:r>
          </a:p>
          <a:p>
            <a:pPr algn="l"/>
            <a:endParaRPr lang="en-GB" sz="1800" dirty="0"/>
          </a:p>
        </p:txBody>
      </p:sp>
      <p:cxnSp>
        <p:nvCxnSpPr>
          <p:cNvPr id="7" name="Straight Connector 6"/>
          <p:cNvCxnSpPr/>
          <p:nvPr/>
        </p:nvCxnSpPr>
        <p:spPr>
          <a:xfrm>
            <a:off x="592329" y="1124744"/>
            <a:ext cx="8084127"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653094" y="2118866"/>
            <a:ext cx="8451785" cy="4093428"/>
          </a:xfrm>
          <a:prstGeom prst="rect">
            <a:avLst/>
          </a:prstGeom>
          <a:noFill/>
          <a:ln>
            <a:solidFill>
              <a:schemeClr val="bg2">
                <a:lumMod val="90000"/>
              </a:schemeClr>
            </a:solidFill>
          </a:ln>
        </p:spPr>
        <p:txBody>
          <a:bodyPr wrap="square" numCol="2" rtlCol="0">
            <a:spAutoFit/>
          </a:bodyPr>
          <a:lstStyle/>
          <a:p>
            <a:r>
              <a:rPr lang="en-GB" sz="2000" b="1" dirty="0" smtClean="0"/>
              <a:t>Associated </a:t>
            </a:r>
            <a:r>
              <a:rPr lang="en-GB" sz="2000" b="1" dirty="0"/>
              <a:t>British Ports</a:t>
            </a:r>
          </a:p>
          <a:p>
            <a:r>
              <a:rPr lang="en-GB" sz="2000" b="1" dirty="0"/>
              <a:t>British Aerospace</a:t>
            </a:r>
          </a:p>
          <a:p>
            <a:r>
              <a:rPr lang="en-GB" sz="2000" b="1" dirty="0"/>
              <a:t>British Airports Authority</a:t>
            </a:r>
          </a:p>
          <a:p>
            <a:r>
              <a:rPr lang="en-GB" sz="2000" b="1" dirty="0"/>
              <a:t>British Airways</a:t>
            </a:r>
          </a:p>
          <a:p>
            <a:r>
              <a:rPr lang="en-GB" sz="2000" b="1" dirty="0"/>
              <a:t>British Coal</a:t>
            </a:r>
          </a:p>
          <a:p>
            <a:r>
              <a:rPr lang="en-GB" sz="2000" b="1" dirty="0"/>
              <a:t>British Energy</a:t>
            </a:r>
          </a:p>
          <a:p>
            <a:r>
              <a:rPr lang="en-GB" sz="2000" b="1" dirty="0"/>
              <a:t>British Gas</a:t>
            </a:r>
          </a:p>
          <a:p>
            <a:r>
              <a:rPr lang="en-GB" sz="2000" b="1" dirty="0" smtClean="0"/>
              <a:t>British </a:t>
            </a:r>
            <a:r>
              <a:rPr lang="en-GB" sz="2000" b="1" dirty="0"/>
              <a:t>Nuclear Fuels Limited (BNFL)</a:t>
            </a:r>
          </a:p>
          <a:p>
            <a:r>
              <a:rPr lang="en-GB" sz="2000" b="1" dirty="0"/>
              <a:t>British </a:t>
            </a:r>
            <a:r>
              <a:rPr lang="en-GB" sz="2000" b="1" dirty="0" smtClean="0"/>
              <a:t>Petroleum (BP)</a:t>
            </a:r>
            <a:endParaRPr lang="en-GB" sz="2000" b="1" dirty="0"/>
          </a:p>
          <a:p>
            <a:r>
              <a:rPr lang="en-GB" sz="2000" b="1" dirty="0"/>
              <a:t>British Rail</a:t>
            </a:r>
          </a:p>
          <a:p>
            <a:r>
              <a:rPr lang="en-GB" sz="2000" b="1" dirty="0" smtClean="0"/>
              <a:t>British </a:t>
            </a:r>
            <a:r>
              <a:rPr lang="en-GB" sz="2000" b="1" dirty="0"/>
              <a:t>Steel Corporation</a:t>
            </a:r>
          </a:p>
          <a:p>
            <a:r>
              <a:rPr lang="en-GB" sz="2000" b="1" dirty="0"/>
              <a:t>British Sugar </a:t>
            </a:r>
            <a:r>
              <a:rPr lang="en-GB" sz="2000" b="1" dirty="0" smtClean="0"/>
              <a:t>Corporation</a:t>
            </a:r>
            <a:endParaRPr lang="en-GB" sz="2000" b="1" dirty="0"/>
          </a:p>
          <a:p>
            <a:r>
              <a:rPr lang="en-GB" sz="2000" b="1" dirty="0" smtClean="0"/>
              <a:t>British </a:t>
            </a:r>
            <a:r>
              <a:rPr lang="en-GB" sz="2000" b="1" dirty="0"/>
              <a:t>Telecom</a:t>
            </a:r>
          </a:p>
          <a:p>
            <a:r>
              <a:rPr lang="en-GB" sz="2000" b="1" dirty="0"/>
              <a:t>Buses</a:t>
            </a:r>
          </a:p>
          <a:p>
            <a:r>
              <a:rPr lang="en-GB" sz="2000" b="1" dirty="0" smtClean="0"/>
              <a:t>Electricity </a:t>
            </a:r>
            <a:r>
              <a:rPr lang="en-GB" sz="2000" b="1" dirty="0"/>
              <a:t>Supply Industry</a:t>
            </a:r>
          </a:p>
          <a:p>
            <a:r>
              <a:rPr lang="en-GB" sz="2000" b="1" dirty="0"/>
              <a:t>London Underground</a:t>
            </a:r>
          </a:p>
          <a:p>
            <a:r>
              <a:rPr lang="en-GB" sz="2000" b="1" dirty="0"/>
              <a:t>National Air Traffic Services</a:t>
            </a:r>
          </a:p>
          <a:p>
            <a:r>
              <a:rPr lang="en-GB" sz="2000" b="1" dirty="0"/>
              <a:t>Rolls Royce</a:t>
            </a:r>
          </a:p>
          <a:p>
            <a:r>
              <a:rPr lang="en-GB" sz="2000" b="1" dirty="0"/>
              <a:t>Royal Dockyards</a:t>
            </a:r>
          </a:p>
          <a:p>
            <a:r>
              <a:rPr lang="en-GB" sz="2000" b="1" dirty="0"/>
              <a:t>Royal Mail</a:t>
            </a:r>
          </a:p>
          <a:p>
            <a:r>
              <a:rPr lang="en-GB" sz="2000" b="1" dirty="0" smtClean="0"/>
              <a:t>Thomas </a:t>
            </a:r>
            <a:r>
              <a:rPr lang="en-GB" sz="2000" b="1" dirty="0"/>
              <a:t>Cook</a:t>
            </a:r>
          </a:p>
          <a:p>
            <a:r>
              <a:rPr lang="en-GB" sz="2000" b="1" dirty="0"/>
              <a:t>Water Industry</a:t>
            </a:r>
            <a:endParaRPr lang="en-GB" sz="2000" b="1" dirty="0">
              <a:effectLst/>
            </a:endParaRPr>
          </a:p>
        </p:txBody>
      </p:sp>
    </p:spTree>
    <p:extLst>
      <p:ext uri="{BB962C8B-B14F-4D97-AF65-F5344CB8AC3E}">
        <p14:creationId xmlns:p14="http://schemas.microsoft.com/office/powerpoint/2010/main" val="16182622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512703" y="274638"/>
            <a:ext cx="8229600" cy="92211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2800" b="1" dirty="0" smtClean="0">
                <a:solidFill>
                  <a:schemeClr val="accent6">
                    <a:lumMod val="75000"/>
                  </a:schemeClr>
                </a:solidFill>
              </a:rPr>
              <a:t>Examples of Nationalisation </a:t>
            </a:r>
            <a:endParaRPr lang="en-GB" sz="2800" b="1" dirty="0" smtClean="0">
              <a:solidFill>
                <a:schemeClr val="accent6">
                  <a:lumMod val="75000"/>
                </a:schemeClr>
              </a:solidFill>
            </a:endParaRPr>
          </a:p>
          <a:p>
            <a:pPr algn="l"/>
            <a:r>
              <a:rPr lang="en-GB" sz="2000" b="1" dirty="0" smtClean="0">
                <a:solidFill>
                  <a:schemeClr val="accent6">
                    <a:lumMod val="75000"/>
                  </a:schemeClr>
                </a:solidFill>
              </a:rPr>
              <a:t>When </a:t>
            </a:r>
            <a:r>
              <a:rPr lang="en-GB" sz="2000" b="1" dirty="0">
                <a:solidFill>
                  <a:schemeClr val="accent6">
                    <a:lumMod val="75000"/>
                  </a:schemeClr>
                </a:solidFill>
              </a:rPr>
              <a:t>the Government takes over the ownership of a whole industry</a:t>
            </a:r>
          </a:p>
          <a:p>
            <a:endParaRPr lang="en-GB" sz="3200" dirty="0"/>
          </a:p>
        </p:txBody>
      </p:sp>
      <p:cxnSp>
        <p:nvCxnSpPr>
          <p:cNvPr id="7" name="Straight Connector 6"/>
          <p:cNvCxnSpPr/>
          <p:nvPr/>
        </p:nvCxnSpPr>
        <p:spPr>
          <a:xfrm>
            <a:off x="658176" y="1196752"/>
            <a:ext cx="8084127"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596031" y="1340768"/>
            <a:ext cx="8146272" cy="5539978"/>
          </a:xfrm>
          <a:prstGeom prst="rect">
            <a:avLst/>
          </a:prstGeom>
          <a:noFill/>
          <a:ln>
            <a:solidFill>
              <a:schemeClr val="bg2">
                <a:lumMod val="90000"/>
              </a:schemeClr>
            </a:solidFill>
          </a:ln>
        </p:spPr>
        <p:txBody>
          <a:bodyPr wrap="square" rtlCol="0">
            <a:spAutoFit/>
          </a:bodyPr>
          <a:lstStyle/>
          <a:p>
            <a:r>
              <a:rPr lang="en-GB" b="1" dirty="0"/>
              <a:t>Nationalisation</a:t>
            </a:r>
          </a:p>
          <a:p>
            <a:r>
              <a:rPr lang="en-GB" dirty="0"/>
              <a:t>Most of the UK's major strategic heavy industries and public </a:t>
            </a:r>
            <a:r>
              <a:rPr lang="en-GB" b="1" dirty="0"/>
              <a:t>utilities</a:t>
            </a:r>
            <a:r>
              <a:rPr lang="en-GB" dirty="0"/>
              <a:t> were nationalised between 1946 and the early 1950s, only to be returned to the private sector between 1979 and 1990</a:t>
            </a:r>
            <a:r>
              <a:rPr lang="en-GB" dirty="0" smtClean="0"/>
              <a:t>.</a:t>
            </a:r>
          </a:p>
          <a:p>
            <a:endParaRPr lang="en-GB" dirty="0"/>
          </a:p>
          <a:p>
            <a:r>
              <a:rPr lang="en-GB" b="1" dirty="0"/>
              <a:t>Examples of nationalisation</a:t>
            </a:r>
          </a:p>
          <a:p>
            <a:r>
              <a:rPr lang="en-GB" dirty="0"/>
              <a:t>1946 - The </a:t>
            </a:r>
            <a:r>
              <a:rPr lang="en-GB" b="1" dirty="0"/>
              <a:t>Bank of England</a:t>
            </a:r>
            <a:r>
              <a:rPr lang="en-GB" dirty="0"/>
              <a:t> was the first organisation to be nationalised by the new Labour government of Clement Atlee.</a:t>
            </a:r>
          </a:p>
          <a:p>
            <a:r>
              <a:rPr lang="en-GB" dirty="0" smtClean="0"/>
              <a:t>1947 - 1997 </a:t>
            </a:r>
            <a:r>
              <a:rPr lang="en-GB" dirty="0"/>
              <a:t>- The Coal industry </a:t>
            </a:r>
            <a:endParaRPr lang="en-GB" dirty="0" smtClean="0"/>
          </a:p>
          <a:p>
            <a:r>
              <a:rPr lang="en-GB" dirty="0" smtClean="0"/>
              <a:t>1948 </a:t>
            </a:r>
            <a:r>
              <a:rPr lang="en-GB" dirty="0"/>
              <a:t>- </a:t>
            </a:r>
            <a:r>
              <a:rPr lang="en-GB" b="1" dirty="0"/>
              <a:t>Railways</a:t>
            </a:r>
            <a:r>
              <a:rPr lang="en-GB" dirty="0"/>
              <a:t> were nationalised to help rebuild the network infrastructure and re-equip the rolling stock after the destructive effects of the Second World War. </a:t>
            </a:r>
          </a:p>
          <a:p>
            <a:r>
              <a:rPr lang="en-GB" dirty="0" smtClean="0"/>
              <a:t>1949-50 and 1967-88 </a:t>
            </a:r>
            <a:r>
              <a:rPr lang="en-GB" dirty="0"/>
              <a:t>Steel </a:t>
            </a:r>
            <a:r>
              <a:rPr lang="en-GB" dirty="0" smtClean="0"/>
              <a:t>industry (BSC)</a:t>
            </a:r>
          </a:p>
          <a:p>
            <a:endParaRPr lang="en-GB" dirty="0" smtClean="0"/>
          </a:p>
          <a:p>
            <a:r>
              <a:rPr lang="en-GB" sz="2000" dirty="0" smtClean="0">
                <a:solidFill>
                  <a:schemeClr val="accent1">
                    <a:lumMod val="75000"/>
                  </a:schemeClr>
                </a:solidFill>
              </a:rPr>
              <a:t>2008/9 - </a:t>
            </a:r>
            <a:r>
              <a:rPr lang="en-GB" sz="2000" b="1" dirty="0" smtClean="0">
                <a:solidFill>
                  <a:schemeClr val="accent1">
                    <a:lumMod val="75000"/>
                  </a:schemeClr>
                </a:solidFill>
              </a:rPr>
              <a:t>A number of key UK banks </a:t>
            </a:r>
            <a:r>
              <a:rPr lang="en-GB" sz="2000" dirty="0" smtClean="0">
                <a:solidFill>
                  <a:schemeClr val="accent1">
                    <a:lumMod val="75000"/>
                  </a:schemeClr>
                </a:solidFill>
              </a:rPr>
              <a:t>became subject to full or part-nationalisation from early 2008 as a response to the financial crisis and banking collapse. The first bank to become nationalised was the Northern Rock in February 2008, and by March 2009 the UK Treasury had taken a 65% stake in the Lloyds Banking Group and a 68% stake in the Royal Bank of Scotland (RBS). </a:t>
            </a:r>
            <a:endParaRPr lang="en-GB" sz="2000" dirty="0">
              <a:solidFill>
                <a:schemeClr val="accent1">
                  <a:lumMod val="75000"/>
                </a:schemeClr>
              </a:solidFill>
            </a:endParaRPr>
          </a:p>
        </p:txBody>
      </p:sp>
    </p:spTree>
    <p:extLst>
      <p:ext uri="{BB962C8B-B14F-4D97-AF65-F5344CB8AC3E}">
        <p14:creationId xmlns:p14="http://schemas.microsoft.com/office/powerpoint/2010/main" val="16967817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74848" y="346811"/>
            <a:ext cx="8229600" cy="92211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200" b="1" dirty="0" smtClean="0">
                <a:solidFill>
                  <a:schemeClr val="accent6">
                    <a:lumMod val="75000"/>
                  </a:schemeClr>
                </a:solidFill>
              </a:rPr>
              <a:t>Public sector organisations - Nationalisation</a:t>
            </a:r>
            <a:endParaRPr lang="en-GB" sz="3200" b="1" dirty="0">
              <a:solidFill>
                <a:schemeClr val="accent6">
                  <a:lumMod val="75000"/>
                </a:schemeClr>
              </a:solidFill>
            </a:endParaRPr>
          </a:p>
        </p:txBody>
      </p:sp>
      <p:cxnSp>
        <p:nvCxnSpPr>
          <p:cNvPr id="7" name="Straight Connector 6"/>
          <p:cNvCxnSpPr/>
          <p:nvPr/>
        </p:nvCxnSpPr>
        <p:spPr>
          <a:xfrm>
            <a:off x="520321" y="980728"/>
            <a:ext cx="8084127"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515737" y="1292542"/>
            <a:ext cx="3679807" cy="5324535"/>
          </a:xfrm>
          <a:prstGeom prst="rect">
            <a:avLst/>
          </a:prstGeom>
          <a:noFill/>
          <a:ln>
            <a:solidFill>
              <a:schemeClr val="bg2">
                <a:lumMod val="90000"/>
              </a:schemeClr>
            </a:solidFill>
          </a:ln>
        </p:spPr>
        <p:txBody>
          <a:bodyPr wrap="square" rtlCol="0">
            <a:spAutoFit/>
          </a:bodyPr>
          <a:lstStyle/>
          <a:p>
            <a:pPr algn="ctr"/>
            <a:r>
              <a:rPr lang="en-GB" sz="2000" b="1" dirty="0" smtClean="0"/>
              <a:t>A D V A N T A G E S </a:t>
            </a:r>
          </a:p>
          <a:p>
            <a:endParaRPr lang="en-GB" sz="2000" dirty="0" smtClean="0"/>
          </a:p>
          <a:p>
            <a:pPr marL="342900" indent="-342900">
              <a:buFont typeface="+mj-lt"/>
              <a:buAutoNum type="arabicPeriod"/>
            </a:pPr>
            <a:r>
              <a:rPr lang="en-GB" sz="2000" dirty="0" smtClean="0"/>
              <a:t>Many state run industries allow people to enjoy a basic right, without rationing by price</a:t>
            </a:r>
            <a:r>
              <a:rPr lang="en-GB" sz="2000" dirty="0"/>
              <a:t> </a:t>
            </a:r>
            <a:r>
              <a:rPr lang="en-GB" sz="2000" dirty="0" smtClean="0"/>
              <a:t>e.g. water, gas (although note, these have been privatised in the UK</a:t>
            </a:r>
          </a:p>
          <a:p>
            <a:pPr marL="342900" indent="-342900">
              <a:buFont typeface="+mj-lt"/>
              <a:buAutoNum type="arabicPeriod"/>
            </a:pPr>
            <a:endParaRPr lang="en-GB" sz="2000" dirty="0" smtClean="0"/>
          </a:p>
          <a:p>
            <a:pPr marL="342900" indent="-342900">
              <a:buFont typeface="+mj-lt"/>
              <a:buAutoNum type="arabicPeriod"/>
            </a:pPr>
            <a:r>
              <a:rPr lang="en-GB" sz="2000" dirty="0" smtClean="0"/>
              <a:t>Natural monopolies e.g. air traffic control</a:t>
            </a:r>
          </a:p>
          <a:p>
            <a:pPr marL="342900" indent="-342900">
              <a:buFont typeface="+mj-lt"/>
              <a:buAutoNum type="arabicPeriod"/>
            </a:pPr>
            <a:endParaRPr lang="en-GB" sz="2000" dirty="0" smtClean="0"/>
          </a:p>
          <a:p>
            <a:pPr marL="342900" indent="-342900">
              <a:buFont typeface="+mj-lt"/>
              <a:buAutoNum type="arabicPeriod"/>
            </a:pPr>
            <a:r>
              <a:rPr lang="en-GB" sz="2000" dirty="0" smtClean="0"/>
              <a:t>Allegations of greed in the Private sector? Can cause inefficiencies. Nationalisation </a:t>
            </a:r>
            <a:r>
              <a:rPr lang="en-GB" sz="2000" i="1" dirty="0" smtClean="0"/>
              <a:t>should be </a:t>
            </a:r>
            <a:r>
              <a:rPr lang="en-GB" sz="2000" dirty="0" smtClean="0"/>
              <a:t>in the public interest only. Banking?</a:t>
            </a:r>
          </a:p>
        </p:txBody>
      </p:sp>
      <p:sp>
        <p:nvSpPr>
          <p:cNvPr id="8" name="TextBox 7"/>
          <p:cNvSpPr txBox="1"/>
          <p:nvPr/>
        </p:nvSpPr>
        <p:spPr>
          <a:xfrm>
            <a:off x="4706648" y="1292542"/>
            <a:ext cx="3897800" cy="5293757"/>
          </a:xfrm>
          <a:prstGeom prst="rect">
            <a:avLst/>
          </a:prstGeom>
          <a:noFill/>
          <a:ln>
            <a:solidFill>
              <a:schemeClr val="bg2">
                <a:lumMod val="90000"/>
              </a:schemeClr>
            </a:solidFill>
          </a:ln>
        </p:spPr>
        <p:txBody>
          <a:bodyPr wrap="square" rtlCol="0">
            <a:spAutoFit/>
          </a:bodyPr>
          <a:lstStyle/>
          <a:p>
            <a:pPr algn="ctr"/>
            <a:r>
              <a:rPr lang="en-GB" sz="2000" b="1" dirty="0" smtClean="0"/>
              <a:t>D I S A D V A N T A G E S </a:t>
            </a:r>
          </a:p>
          <a:p>
            <a:endParaRPr lang="en-GB" sz="2000" dirty="0" smtClean="0"/>
          </a:p>
          <a:p>
            <a:pPr marL="342900" indent="-342900">
              <a:buFont typeface="+mj-lt"/>
              <a:buAutoNum type="arabicPeriod"/>
            </a:pPr>
            <a:r>
              <a:rPr lang="en-GB" sz="2000" dirty="0" smtClean="0"/>
              <a:t>Goes against free-market principles of most democracies. Inefficient? Where is the competition?</a:t>
            </a:r>
          </a:p>
          <a:p>
            <a:pPr marL="342900" indent="-342900">
              <a:buFont typeface="+mj-lt"/>
              <a:buAutoNum type="arabicPeriod"/>
            </a:pPr>
            <a:endParaRPr lang="en-GB" sz="2000" dirty="0" smtClean="0"/>
          </a:p>
          <a:p>
            <a:pPr marL="342900" indent="-342900">
              <a:buFont typeface="+mj-lt"/>
              <a:buAutoNum type="arabicPeriod"/>
            </a:pPr>
            <a:r>
              <a:rPr lang="en-GB" sz="2000" dirty="0" smtClean="0"/>
              <a:t>Losses are carried by the government and the taxpayer</a:t>
            </a:r>
          </a:p>
          <a:p>
            <a:pPr marL="342900" indent="-342900">
              <a:buFont typeface="+mj-lt"/>
              <a:buAutoNum type="arabicPeriod"/>
            </a:pPr>
            <a:endParaRPr lang="en-GB" sz="2000" dirty="0" smtClean="0"/>
          </a:p>
          <a:p>
            <a:pPr marL="342900" indent="-342900">
              <a:buFont typeface="+mj-lt"/>
              <a:buAutoNum type="arabicPeriod"/>
            </a:pPr>
            <a:r>
              <a:rPr lang="en-GB" sz="2000" dirty="0" smtClean="0"/>
              <a:t>Who is running the organisations? What is their background / expertise? Who is checking their work or ensuring they are working optimally? </a:t>
            </a:r>
          </a:p>
          <a:p>
            <a:endParaRPr lang="en-GB" sz="2000" dirty="0" smtClean="0"/>
          </a:p>
          <a:p>
            <a:pPr marL="342900" indent="-342900">
              <a:buFont typeface="+mj-lt"/>
              <a:buAutoNum type="arabicPeriod"/>
            </a:pPr>
            <a:endParaRPr lang="en-GB" dirty="0"/>
          </a:p>
        </p:txBody>
      </p:sp>
    </p:spTree>
    <p:extLst>
      <p:ext uri="{BB962C8B-B14F-4D97-AF65-F5344CB8AC3E}">
        <p14:creationId xmlns:p14="http://schemas.microsoft.com/office/powerpoint/2010/main" val="23650216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772816"/>
            <a:ext cx="7772400" cy="3674839"/>
          </a:xfrm>
        </p:spPr>
        <p:txBody>
          <a:bodyPr>
            <a:normAutofit fontScale="90000"/>
          </a:bodyPr>
          <a:lstStyle/>
          <a:p>
            <a:pPr algn="l"/>
            <a:r>
              <a:rPr lang="en-GB" b="1" dirty="0" smtClean="0"/>
              <a:t>Homework</a:t>
            </a:r>
            <a:br>
              <a:rPr lang="en-GB" b="1" dirty="0" smtClean="0"/>
            </a:br>
            <a:r>
              <a:rPr lang="en-GB" b="1" dirty="0" smtClean="0"/>
              <a:t/>
            </a:r>
            <a:br>
              <a:rPr lang="en-GB" b="1" dirty="0" smtClean="0"/>
            </a:br>
            <a:r>
              <a:rPr lang="en-GB" dirty="0" smtClean="0"/>
              <a:t>Learn this information and summarise the key points on a single side of A4</a:t>
            </a:r>
            <a:br>
              <a:rPr lang="en-GB" dirty="0" smtClean="0"/>
            </a:br>
            <a:r>
              <a:rPr lang="en-GB" dirty="0" smtClean="0"/>
              <a:t/>
            </a:r>
            <a:br>
              <a:rPr lang="en-GB" dirty="0" smtClean="0"/>
            </a:br>
            <a:r>
              <a:rPr lang="en-GB" dirty="0" smtClean="0"/>
              <a:t>Be prepared to be tested next lesson</a:t>
            </a:r>
            <a:br>
              <a:rPr lang="en-GB" dirty="0" smtClean="0"/>
            </a:br>
            <a:endParaRPr lang="en-GB" dirty="0"/>
          </a:p>
        </p:txBody>
      </p:sp>
    </p:spTree>
    <p:extLst>
      <p:ext uri="{BB962C8B-B14F-4D97-AF65-F5344CB8AC3E}">
        <p14:creationId xmlns:p14="http://schemas.microsoft.com/office/powerpoint/2010/main" val="6544434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51520" y="1299329"/>
            <a:ext cx="8229600" cy="1143001"/>
          </a:xfrm>
        </p:spPr>
        <p:txBody>
          <a:bodyPr>
            <a:noAutofit/>
          </a:bodyPr>
          <a:lstStyle/>
          <a:p>
            <a:pPr marL="400050" lvl="1">
              <a:buClr>
                <a:srgbClr val="3333CC"/>
              </a:buClr>
            </a:pPr>
            <a:r>
              <a:rPr lang="en-GB" sz="2400" dirty="0" smtClean="0">
                <a:latin typeface="+mn-lt"/>
              </a:rPr>
              <a:t>Businesses are often referred to as </a:t>
            </a:r>
            <a:r>
              <a:rPr lang="en-GB" sz="2400" b="1" dirty="0" smtClean="0">
                <a:latin typeface="+mn-lt"/>
              </a:rPr>
              <a:t>organisations</a:t>
            </a:r>
            <a:r>
              <a:rPr lang="en-GB" sz="2400" dirty="0" smtClean="0">
                <a:latin typeface="+mn-lt"/>
              </a:rPr>
              <a:t>.</a:t>
            </a:r>
            <a:br>
              <a:rPr lang="en-GB" sz="2400" dirty="0" smtClean="0">
                <a:latin typeface="+mn-lt"/>
              </a:rPr>
            </a:br>
            <a:r>
              <a:rPr lang="en-GB" sz="2400" dirty="0" smtClean="0">
                <a:latin typeface="+mn-lt"/>
              </a:rPr>
              <a:t/>
            </a:r>
            <a:br>
              <a:rPr lang="en-GB" sz="2400" dirty="0" smtClean="0">
                <a:latin typeface="+mn-lt"/>
              </a:rPr>
            </a:br>
            <a:r>
              <a:rPr lang="en-GB" sz="2400" dirty="0" smtClean="0">
                <a:latin typeface="+mn-lt"/>
              </a:rPr>
              <a:t>An organisation is a body that is set up to meet </a:t>
            </a:r>
            <a:r>
              <a:rPr lang="en-GB" sz="2400" b="1" dirty="0" smtClean="0">
                <a:latin typeface="+mn-lt"/>
              </a:rPr>
              <a:t>needs</a:t>
            </a:r>
            <a:r>
              <a:rPr lang="en-GB" sz="2400" dirty="0" smtClean="0">
                <a:latin typeface="+mn-lt"/>
              </a:rPr>
              <a:t>.</a:t>
            </a:r>
            <a:r>
              <a:rPr lang="en-GB" sz="2400" dirty="0" smtClean="0">
                <a:solidFill>
                  <a:schemeClr val="tx2">
                    <a:lumMod val="60000"/>
                    <a:lumOff val="40000"/>
                  </a:schemeClr>
                </a:solidFill>
                <a:latin typeface="+mn-lt"/>
              </a:rPr>
              <a:t/>
            </a:r>
            <a:br>
              <a:rPr lang="en-GB" sz="2400" dirty="0" smtClean="0">
                <a:solidFill>
                  <a:schemeClr val="tx2">
                    <a:lumMod val="60000"/>
                    <a:lumOff val="40000"/>
                  </a:schemeClr>
                </a:solidFill>
                <a:latin typeface="+mn-lt"/>
              </a:rPr>
            </a:br>
            <a:r>
              <a:rPr lang="en-GB" sz="2400" dirty="0" smtClean="0">
                <a:latin typeface="+mn-lt"/>
              </a:rPr>
              <a:t/>
            </a:r>
            <a:br>
              <a:rPr lang="en-GB" sz="2400" dirty="0" smtClean="0">
                <a:latin typeface="+mn-lt"/>
              </a:rPr>
            </a:br>
            <a:r>
              <a:rPr lang="en-GB" sz="2400" dirty="0" smtClean="0">
                <a:latin typeface="+mn-lt"/>
              </a:rPr>
              <a:t>Business organisations satisfy needs by providing people with </a:t>
            </a:r>
            <a:r>
              <a:rPr lang="en-GB" sz="2400" b="1" dirty="0" smtClean="0">
                <a:latin typeface="+mn-lt"/>
              </a:rPr>
              <a:t>goods</a:t>
            </a:r>
            <a:r>
              <a:rPr lang="en-GB" sz="2400" dirty="0" smtClean="0">
                <a:latin typeface="+mn-lt"/>
              </a:rPr>
              <a:t> and </a:t>
            </a:r>
            <a:r>
              <a:rPr lang="en-GB" sz="2400" b="1" dirty="0" smtClean="0">
                <a:latin typeface="+mn-lt"/>
              </a:rPr>
              <a:t>services</a:t>
            </a:r>
            <a:r>
              <a:rPr lang="en-GB" sz="2400" dirty="0" smtClean="0">
                <a:latin typeface="+mn-lt"/>
              </a:rPr>
              <a:t>.</a:t>
            </a:r>
          </a:p>
        </p:txBody>
      </p:sp>
      <p:sp>
        <p:nvSpPr>
          <p:cNvPr id="3075" name="Content Placeholder 2"/>
          <p:cNvSpPr>
            <a:spLocks noGrp="1"/>
          </p:cNvSpPr>
          <p:nvPr>
            <p:ph idx="1"/>
          </p:nvPr>
        </p:nvSpPr>
        <p:spPr>
          <a:xfrm>
            <a:off x="683569" y="3573016"/>
            <a:ext cx="2520280" cy="2880320"/>
          </a:xfrm>
        </p:spPr>
        <p:txBody>
          <a:bodyPr>
            <a:noAutofit/>
          </a:bodyPr>
          <a:lstStyle/>
          <a:p>
            <a:pPr marL="0" indent="0">
              <a:buClr>
                <a:srgbClr val="3333CC"/>
              </a:buClr>
              <a:buNone/>
            </a:pPr>
            <a:r>
              <a:rPr lang="en-GB" sz="2400" b="1" dirty="0" smtClean="0">
                <a:solidFill>
                  <a:schemeClr val="accent6">
                    <a:lumMod val="75000"/>
                  </a:schemeClr>
                </a:solidFill>
              </a:rPr>
              <a:t>All organisations</a:t>
            </a:r>
            <a:endParaRPr lang="en-GB" sz="2800" dirty="0">
              <a:solidFill>
                <a:schemeClr val="accent6">
                  <a:lumMod val="75000"/>
                </a:schemeClr>
              </a:solidFill>
            </a:endParaRPr>
          </a:p>
          <a:p>
            <a:pPr marL="0" indent="0">
              <a:buNone/>
            </a:pPr>
            <a:endParaRPr lang="en-GB" dirty="0" smtClean="0"/>
          </a:p>
        </p:txBody>
      </p:sp>
      <p:cxnSp>
        <p:nvCxnSpPr>
          <p:cNvPr id="3" name="Straight Connector 2"/>
          <p:cNvCxnSpPr/>
          <p:nvPr/>
        </p:nvCxnSpPr>
        <p:spPr>
          <a:xfrm>
            <a:off x="683569" y="3212976"/>
            <a:ext cx="7797551"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 name="Content Placeholder 2"/>
          <p:cNvSpPr txBox="1">
            <a:spLocks/>
          </p:cNvSpPr>
          <p:nvPr/>
        </p:nvSpPr>
        <p:spPr>
          <a:xfrm>
            <a:off x="3203849" y="3573016"/>
            <a:ext cx="5723487" cy="28803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
                <a:srgbClr val="3333CC"/>
              </a:buClr>
            </a:pPr>
            <a:r>
              <a:rPr lang="en-GB" sz="2400" dirty="0" smtClean="0"/>
              <a:t>Try to achieve objectives</a:t>
            </a:r>
          </a:p>
          <a:p>
            <a:pPr>
              <a:buClr>
                <a:srgbClr val="3333CC"/>
              </a:buClr>
            </a:pPr>
            <a:r>
              <a:rPr lang="en-GB" sz="2400" dirty="0" smtClean="0"/>
              <a:t>Use resources</a:t>
            </a:r>
          </a:p>
          <a:p>
            <a:pPr>
              <a:buClr>
                <a:srgbClr val="3333CC"/>
              </a:buClr>
            </a:pPr>
            <a:r>
              <a:rPr lang="en-GB" sz="2400" dirty="0" smtClean="0"/>
              <a:t>Need to be directed</a:t>
            </a:r>
          </a:p>
          <a:p>
            <a:pPr>
              <a:buClr>
                <a:srgbClr val="3333CC"/>
              </a:buClr>
            </a:pPr>
            <a:r>
              <a:rPr lang="en-GB" sz="2400" dirty="0" smtClean="0"/>
              <a:t>Have to be accountable</a:t>
            </a:r>
          </a:p>
          <a:p>
            <a:pPr>
              <a:buClr>
                <a:srgbClr val="3333CC"/>
              </a:buClr>
            </a:pPr>
            <a:r>
              <a:rPr lang="en-GB" sz="2400" dirty="0" smtClean="0"/>
              <a:t>Need to meet legal requirements</a:t>
            </a:r>
          </a:p>
          <a:p>
            <a:pPr>
              <a:buClr>
                <a:srgbClr val="3333CC"/>
              </a:buClr>
            </a:pPr>
            <a:r>
              <a:rPr lang="en-GB" sz="2400" dirty="0" smtClean="0"/>
              <a:t>Have a formal structure </a:t>
            </a:r>
          </a:p>
          <a:p>
            <a:pPr>
              <a:buClr>
                <a:srgbClr val="3333CC"/>
              </a:buClr>
            </a:pPr>
            <a:endParaRPr lang="en-GB" sz="2800" dirty="0" smtClean="0"/>
          </a:p>
          <a:p>
            <a:pPr marL="0" indent="0">
              <a:buFont typeface="Arial" pitchFamily="34" charset="0"/>
              <a:buNone/>
            </a:pPr>
            <a:endParaRPr lang="en-GB" dirty="0" smtClean="0"/>
          </a:p>
        </p:txBody>
      </p:sp>
    </p:spTree>
    <p:extLst>
      <p:ext uri="{BB962C8B-B14F-4D97-AF65-F5344CB8AC3E}">
        <p14:creationId xmlns:p14="http://schemas.microsoft.com/office/powerpoint/2010/main" val="32542906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1484784"/>
            <a:ext cx="8352928" cy="2585323"/>
          </a:xfrm>
          <a:prstGeom prst="rect">
            <a:avLst/>
          </a:prstGeom>
          <a:noFill/>
        </p:spPr>
        <p:txBody>
          <a:bodyPr wrap="square" rtlCol="0">
            <a:spAutoFit/>
          </a:bodyPr>
          <a:lstStyle/>
          <a:p>
            <a:r>
              <a:rPr lang="en-GB" sz="2400" b="1" dirty="0"/>
              <a:t>Public </a:t>
            </a:r>
            <a:r>
              <a:rPr lang="en-GB" sz="2400" b="1" dirty="0" smtClean="0"/>
              <a:t>sector - </a:t>
            </a:r>
            <a:r>
              <a:rPr lang="en-GB" sz="2400" dirty="0" smtClean="0"/>
              <a:t>Government </a:t>
            </a:r>
            <a:r>
              <a:rPr lang="en-GB" sz="2400" dirty="0"/>
              <a:t>owned and run</a:t>
            </a:r>
          </a:p>
          <a:p>
            <a:endParaRPr lang="en-GB" sz="2400" b="1" dirty="0"/>
          </a:p>
          <a:p>
            <a:r>
              <a:rPr lang="en-GB" sz="2400" b="1" dirty="0"/>
              <a:t>Private </a:t>
            </a:r>
            <a:r>
              <a:rPr lang="en-GB" sz="2400" b="1" dirty="0" smtClean="0"/>
              <a:t>sector - </a:t>
            </a:r>
            <a:r>
              <a:rPr lang="en-GB" sz="2400" dirty="0" smtClean="0"/>
              <a:t>Owned </a:t>
            </a:r>
            <a:r>
              <a:rPr lang="en-GB" sz="2400" dirty="0"/>
              <a:t>by individuals</a:t>
            </a:r>
          </a:p>
          <a:p>
            <a:endParaRPr lang="en-GB" sz="2400" b="1" dirty="0"/>
          </a:p>
          <a:p>
            <a:r>
              <a:rPr lang="en-GB" sz="2400" b="1" dirty="0" smtClean="0"/>
              <a:t>The </a:t>
            </a:r>
            <a:r>
              <a:rPr lang="en-GB" sz="2400" b="1" dirty="0" smtClean="0"/>
              <a:t>UK economy is described as a “mixed” economy with private and public sectors</a:t>
            </a:r>
          </a:p>
          <a:p>
            <a:endParaRPr lang="en-GB" dirty="0" smtClean="0"/>
          </a:p>
        </p:txBody>
      </p:sp>
      <p:sp>
        <p:nvSpPr>
          <p:cNvPr id="8" name="Title 1"/>
          <p:cNvSpPr txBox="1">
            <a:spLocks/>
          </p:cNvSpPr>
          <p:nvPr/>
        </p:nvSpPr>
        <p:spPr>
          <a:xfrm>
            <a:off x="658176" y="222903"/>
            <a:ext cx="7772400" cy="792087"/>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dirty="0" smtClean="0"/>
              <a:t>Public &amp; Private sector</a:t>
            </a:r>
            <a:endParaRPr lang="en-GB" dirty="0"/>
          </a:p>
        </p:txBody>
      </p:sp>
      <p:cxnSp>
        <p:nvCxnSpPr>
          <p:cNvPr id="10" name="Straight Connector 9"/>
          <p:cNvCxnSpPr/>
          <p:nvPr/>
        </p:nvCxnSpPr>
        <p:spPr>
          <a:xfrm>
            <a:off x="658176" y="1196752"/>
            <a:ext cx="7772400" cy="0"/>
          </a:xfrm>
          <a:prstGeom prst="line">
            <a:avLst/>
          </a:prstGeom>
          <a:ln w="38100"/>
        </p:spPr>
        <p:style>
          <a:lnRef idx="1">
            <a:schemeClr val="accent1"/>
          </a:lnRef>
          <a:fillRef idx="0">
            <a:schemeClr val="accent1"/>
          </a:fillRef>
          <a:effectRef idx="0">
            <a:schemeClr val="accent1"/>
          </a:effectRef>
          <a:fontRef idx="minor">
            <a:schemeClr val="tx1"/>
          </a:fontRef>
        </p:style>
      </p:cxnSp>
      <p:graphicFrame>
        <p:nvGraphicFramePr>
          <p:cNvPr id="12" name="Chart 11"/>
          <p:cNvGraphicFramePr>
            <a:graphicFrameLocks/>
          </p:cNvGraphicFramePr>
          <p:nvPr>
            <p:extLst>
              <p:ext uri="{D42A27DB-BD31-4B8C-83A1-F6EECF244321}">
                <p14:modId xmlns:p14="http://schemas.microsoft.com/office/powerpoint/2010/main" val="3498994715"/>
              </p:ext>
            </p:extLst>
          </p:nvPr>
        </p:nvGraphicFramePr>
        <p:xfrm>
          <a:off x="4355976" y="3068960"/>
          <a:ext cx="4434157" cy="314047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044860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3039" y="2276872"/>
            <a:ext cx="7668852" cy="2800767"/>
          </a:xfrm>
          <a:prstGeom prst="rect">
            <a:avLst/>
          </a:prstGeom>
          <a:noFill/>
        </p:spPr>
        <p:txBody>
          <a:bodyPr wrap="square" rtlCol="0">
            <a:spAutoFit/>
          </a:bodyPr>
          <a:lstStyle/>
          <a:p>
            <a:r>
              <a:rPr lang="en-GB" sz="2800" b="1" dirty="0" smtClean="0">
                <a:solidFill>
                  <a:schemeClr val="accent6"/>
                </a:solidFill>
              </a:rPr>
              <a:t>Where does the cash come from for the two </a:t>
            </a:r>
            <a:r>
              <a:rPr lang="en-GB" sz="2800" b="1" dirty="0" smtClean="0">
                <a:solidFill>
                  <a:schemeClr val="accent6"/>
                </a:solidFill>
              </a:rPr>
              <a:t>sectors?</a:t>
            </a:r>
          </a:p>
          <a:p>
            <a:endParaRPr lang="en-GB" sz="2400" b="1" dirty="0">
              <a:solidFill>
                <a:schemeClr val="accent6"/>
              </a:solidFill>
            </a:endParaRPr>
          </a:p>
          <a:p>
            <a:r>
              <a:rPr lang="en-GB" sz="2400" b="1" dirty="0" smtClean="0"/>
              <a:t>Private</a:t>
            </a:r>
            <a:r>
              <a:rPr lang="en-GB" sz="2400" dirty="0" smtClean="0"/>
              <a:t>: investors’ capital, loans, sale of assets, </a:t>
            </a:r>
            <a:r>
              <a:rPr lang="en-GB" sz="2400" dirty="0" smtClean="0"/>
              <a:t>profits</a:t>
            </a:r>
          </a:p>
          <a:p>
            <a:endParaRPr lang="en-GB" sz="2400" b="1" dirty="0"/>
          </a:p>
          <a:p>
            <a:r>
              <a:rPr lang="en-GB" sz="2400" b="1" dirty="0" smtClean="0"/>
              <a:t>Public</a:t>
            </a:r>
            <a:r>
              <a:rPr lang="en-GB" sz="2400" dirty="0" smtClean="0"/>
              <a:t>: taxes, debt, investment income, sale of assets</a:t>
            </a:r>
          </a:p>
          <a:p>
            <a:endParaRPr lang="en-GB" sz="2400" dirty="0"/>
          </a:p>
        </p:txBody>
      </p:sp>
      <p:sp>
        <p:nvSpPr>
          <p:cNvPr id="6" name="Title 1"/>
          <p:cNvSpPr txBox="1">
            <a:spLocks/>
          </p:cNvSpPr>
          <p:nvPr/>
        </p:nvSpPr>
        <p:spPr>
          <a:xfrm>
            <a:off x="457200" y="274638"/>
            <a:ext cx="8229600" cy="92211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dirty="0" smtClean="0"/>
              <a:t>The Public and Private sector</a:t>
            </a:r>
            <a:endParaRPr lang="en-GB" dirty="0"/>
          </a:p>
        </p:txBody>
      </p:sp>
      <p:cxnSp>
        <p:nvCxnSpPr>
          <p:cNvPr id="7" name="Straight Connector 6"/>
          <p:cNvCxnSpPr/>
          <p:nvPr/>
        </p:nvCxnSpPr>
        <p:spPr>
          <a:xfrm>
            <a:off x="658176" y="1196752"/>
            <a:ext cx="77724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08152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58176" y="260648"/>
            <a:ext cx="3769808" cy="5232202"/>
          </a:xfrm>
          <a:prstGeom prst="rect">
            <a:avLst/>
          </a:prstGeom>
          <a:solidFill>
            <a:schemeClr val="bg1"/>
          </a:solidFill>
          <a:ln>
            <a:noFill/>
          </a:ln>
        </p:spPr>
        <p:txBody>
          <a:bodyPr wrap="square" rtlCol="0">
            <a:spAutoFit/>
          </a:bodyPr>
          <a:lstStyle/>
          <a:p>
            <a:r>
              <a:rPr lang="en-GB" sz="3200" b="1" dirty="0" smtClean="0"/>
              <a:t>Public </a:t>
            </a:r>
            <a:r>
              <a:rPr lang="en-GB" sz="3200" b="1" dirty="0" smtClean="0"/>
              <a:t>sector aims</a:t>
            </a:r>
            <a:endParaRPr lang="en-GB" sz="3200" b="1" dirty="0" smtClean="0"/>
          </a:p>
          <a:p>
            <a:pPr>
              <a:spcAft>
                <a:spcPts val="1200"/>
              </a:spcAft>
            </a:pPr>
            <a:r>
              <a:rPr lang="en-GB" dirty="0" smtClean="0"/>
              <a:t>Government owned and run</a:t>
            </a:r>
          </a:p>
          <a:p>
            <a:pPr marL="285750" indent="-285750">
              <a:spcAft>
                <a:spcPts val="1200"/>
              </a:spcAft>
              <a:buFont typeface="Arial" pitchFamily="34" charset="0"/>
              <a:buChar char="•"/>
            </a:pPr>
            <a:endParaRPr lang="en-GB" sz="2800" dirty="0" smtClean="0"/>
          </a:p>
          <a:p>
            <a:pPr marL="285750" indent="-285750">
              <a:spcAft>
                <a:spcPts val="1200"/>
              </a:spcAft>
              <a:buFont typeface="Arial" pitchFamily="34" charset="0"/>
              <a:buChar char="•"/>
            </a:pPr>
            <a:r>
              <a:rPr lang="en-GB" sz="2800" dirty="0" smtClean="0"/>
              <a:t>Survive</a:t>
            </a:r>
            <a:endParaRPr lang="en-GB" sz="2800" dirty="0" smtClean="0"/>
          </a:p>
          <a:p>
            <a:pPr marL="285750" indent="-285750">
              <a:spcAft>
                <a:spcPts val="1200"/>
              </a:spcAft>
              <a:buFont typeface="Arial" pitchFamily="34" charset="0"/>
              <a:buChar char="•"/>
            </a:pPr>
            <a:r>
              <a:rPr lang="en-GB" sz="2800" dirty="0" smtClean="0"/>
              <a:t>Quality</a:t>
            </a:r>
          </a:p>
          <a:p>
            <a:pPr marL="285750" indent="-285750">
              <a:spcAft>
                <a:spcPts val="1200"/>
              </a:spcAft>
              <a:buFont typeface="Arial" pitchFamily="34" charset="0"/>
              <a:buChar char="•"/>
            </a:pPr>
            <a:r>
              <a:rPr lang="en-GB" sz="2800" dirty="0" smtClean="0"/>
              <a:t>Value for money</a:t>
            </a:r>
          </a:p>
          <a:p>
            <a:pPr marL="285750" indent="-285750">
              <a:spcAft>
                <a:spcPts val="1200"/>
              </a:spcAft>
              <a:buFont typeface="Arial" pitchFamily="34" charset="0"/>
              <a:buChar char="•"/>
            </a:pPr>
            <a:r>
              <a:rPr lang="en-GB" sz="2800" dirty="0" smtClean="0"/>
              <a:t>Meet customers’ needs</a:t>
            </a:r>
          </a:p>
          <a:p>
            <a:pPr marL="285750" indent="-285750">
              <a:spcAft>
                <a:spcPts val="1200"/>
              </a:spcAft>
              <a:buFont typeface="Arial" pitchFamily="34" charset="0"/>
              <a:buChar char="•"/>
            </a:pPr>
            <a:r>
              <a:rPr lang="en-GB" sz="2800" b="1" dirty="0" smtClean="0"/>
              <a:t>Do not waste tax payers’ cash</a:t>
            </a:r>
            <a:endParaRPr lang="en-GB" sz="2800" b="1" dirty="0"/>
          </a:p>
        </p:txBody>
      </p:sp>
      <p:sp>
        <p:nvSpPr>
          <p:cNvPr id="7" name="TextBox 6"/>
          <p:cNvSpPr txBox="1"/>
          <p:nvPr/>
        </p:nvSpPr>
        <p:spPr>
          <a:xfrm>
            <a:off x="4992216" y="260648"/>
            <a:ext cx="3828256" cy="4801314"/>
          </a:xfrm>
          <a:prstGeom prst="rect">
            <a:avLst/>
          </a:prstGeom>
          <a:solidFill>
            <a:schemeClr val="bg1"/>
          </a:solidFill>
          <a:ln>
            <a:noFill/>
          </a:ln>
        </p:spPr>
        <p:txBody>
          <a:bodyPr wrap="square" rtlCol="0">
            <a:spAutoFit/>
          </a:bodyPr>
          <a:lstStyle/>
          <a:p>
            <a:r>
              <a:rPr lang="en-GB" sz="3200" b="1" dirty="0" smtClean="0"/>
              <a:t>Private </a:t>
            </a:r>
            <a:r>
              <a:rPr lang="en-GB" sz="3200" b="1" dirty="0" smtClean="0"/>
              <a:t>sector aims</a:t>
            </a:r>
            <a:endParaRPr lang="en-GB" sz="3200" b="1" dirty="0" smtClean="0"/>
          </a:p>
          <a:p>
            <a:pPr>
              <a:spcAft>
                <a:spcPts val="1200"/>
              </a:spcAft>
            </a:pPr>
            <a:r>
              <a:rPr lang="en-GB" dirty="0" smtClean="0"/>
              <a:t>Owned by individuals</a:t>
            </a:r>
            <a:endParaRPr lang="en-GB" dirty="0"/>
          </a:p>
          <a:p>
            <a:pPr>
              <a:spcAft>
                <a:spcPts val="1200"/>
              </a:spcAft>
            </a:pPr>
            <a:endParaRPr lang="en-GB" sz="2800" dirty="0" smtClean="0"/>
          </a:p>
          <a:p>
            <a:pPr marL="285750" indent="-285750">
              <a:spcAft>
                <a:spcPts val="1200"/>
              </a:spcAft>
              <a:buFont typeface="Arial" pitchFamily="34" charset="0"/>
              <a:buChar char="•"/>
            </a:pPr>
            <a:r>
              <a:rPr lang="en-GB" sz="2800" dirty="0" smtClean="0"/>
              <a:t>Survive</a:t>
            </a:r>
            <a:endParaRPr lang="en-GB" sz="2800" dirty="0" smtClean="0"/>
          </a:p>
          <a:p>
            <a:pPr marL="285750" indent="-285750">
              <a:spcAft>
                <a:spcPts val="1200"/>
              </a:spcAft>
              <a:buFont typeface="Arial" pitchFamily="34" charset="0"/>
              <a:buChar char="•"/>
            </a:pPr>
            <a:r>
              <a:rPr lang="en-GB" sz="2800" dirty="0" smtClean="0"/>
              <a:t>Quality</a:t>
            </a:r>
          </a:p>
          <a:p>
            <a:pPr marL="285750" indent="-285750">
              <a:spcAft>
                <a:spcPts val="1200"/>
              </a:spcAft>
              <a:buFont typeface="Arial" pitchFamily="34" charset="0"/>
              <a:buChar char="•"/>
            </a:pPr>
            <a:r>
              <a:rPr lang="en-GB" sz="2800" b="1" dirty="0" smtClean="0"/>
              <a:t>Profit</a:t>
            </a:r>
            <a:r>
              <a:rPr lang="en-GB" sz="2800" dirty="0" smtClean="0"/>
              <a:t> </a:t>
            </a:r>
          </a:p>
          <a:p>
            <a:pPr marL="285750" indent="-285750">
              <a:spcAft>
                <a:spcPts val="1200"/>
              </a:spcAft>
              <a:buFont typeface="Arial" pitchFamily="34" charset="0"/>
              <a:buChar char="•"/>
            </a:pPr>
            <a:r>
              <a:rPr lang="en-GB" sz="2800" dirty="0" smtClean="0"/>
              <a:t>Grow</a:t>
            </a:r>
          </a:p>
          <a:p>
            <a:pPr marL="285750" indent="-285750">
              <a:spcAft>
                <a:spcPts val="1200"/>
              </a:spcAft>
              <a:buFont typeface="Arial" pitchFamily="34" charset="0"/>
              <a:buChar char="•"/>
            </a:pPr>
            <a:r>
              <a:rPr lang="en-GB" sz="2800" dirty="0" smtClean="0"/>
              <a:t>Meet customers’ needs</a:t>
            </a:r>
          </a:p>
        </p:txBody>
      </p:sp>
      <p:cxnSp>
        <p:nvCxnSpPr>
          <p:cNvPr id="8" name="Straight Connector 7"/>
          <p:cNvCxnSpPr/>
          <p:nvPr/>
        </p:nvCxnSpPr>
        <p:spPr>
          <a:xfrm>
            <a:off x="658176" y="1196752"/>
            <a:ext cx="77724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67043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50189" y="1628800"/>
            <a:ext cx="4438114" cy="3046988"/>
          </a:xfrm>
          <a:prstGeom prst="rect">
            <a:avLst/>
          </a:prstGeom>
          <a:noFill/>
        </p:spPr>
        <p:txBody>
          <a:bodyPr wrap="square" rtlCol="0">
            <a:spAutoFit/>
          </a:bodyPr>
          <a:lstStyle/>
          <a:p>
            <a:endParaRPr lang="en-GB" sz="2400" dirty="0"/>
          </a:p>
          <a:p>
            <a:r>
              <a:rPr lang="en-GB" sz="2400" dirty="0" smtClean="0"/>
              <a:t>What does the Public sector</a:t>
            </a:r>
          </a:p>
          <a:p>
            <a:pPr>
              <a:tabLst>
                <a:tab pos="269875" algn="l"/>
              </a:tabLst>
            </a:pPr>
            <a:r>
              <a:rPr lang="en-GB" sz="2400" dirty="0" smtClean="0"/>
              <a:t>spend </a:t>
            </a:r>
            <a:r>
              <a:rPr lang="en-GB" sz="2400" dirty="0" smtClean="0"/>
              <a:t>£700bn on?</a:t>
            </a:r>
          </a:p>
          <a:p>
            <a:pPr>
              <a:tabLst>
                <a:tab pos="355600" algn="l"/>
              </a:tabLst>
            </a:pPr>
            <a:endParaRPr lang="en-GB" sz="2400" dirty="0"/>
          </a:p>
          <a:p>
            <a:pPr>
              <a:tabLst>
                <a:tab pos="355600" algn="l"/>
              </a:tabLst>
            </a:pPr>
            <a:r>
              <a:rPr lang="en-GB" sz="2400" dirty="0" smtClean="0"/>
              <a:t>Why does the Public sector</a:t>
            </a:r>
          </a:p>
          <a:p>
            <a:pPr>
              <a:tabLst>
                <a:tab pos="355600" algn="l"/>
              </a:tabLst>
            </a:pPr>
            <a:r>
              <a:rPr lang="en-GB" sz="2400" dirty="0" smtClean="0"/>
              <a:t>provide </a:t>
            </a:r>
            <a:r>
              <a:rPr lang="en-GB" sz="2400" dirty="0" smtClean="0"/>
              <a:t>these services</a:t>
            </a:r>
          </a:p>
          <a:p>
            <a:pPr>
              <a:tabLst>
                <a:tab pos="355600" algn="l"/>
              </a:tabLst>
            </a:pPr>
            <a:r>
              <a:rPr lang="en-GB" sz="2400" dirty="0" smtClean="0"/>
              <a:t>rather </a:t>
            </a:r>
            <a:r>
              <a:rPr lang="en-GB" sz="2400" dirty="0" smtClean="0"/>
              <a:t>than the </a:t>
            </a:r>
            <a:r>
              <a:rPr lang="en-GB" sz="2400" dirty="0" smtClean="0"/>
              <a:t>Private sector</a:t>
            </a:r>
            <a:endParaRPr lang="en-GB" sz="2400" dirty="0" smtClean="0"/>
          </a:p>
          <a:p>
            <a:pPr>
              <a:tabLst>
                <a:tab pos="355600" algn="l"/>
              </a:tabLst>
            </a:pPr>
            <a:r>
              <a:rPr lang="en-GB" sz="2400" dirty="0" smtClean="0"/>
              <a:t>providing </a:t>
            </a:r>
            <a:r>
              <a:rPr lang="en-GB" sz="2400" dirty="0" smtClean="0"/>
              <a:t>some or all of them?</a:t>
            </a:r>
            <a:endParaRPr lang="en-GB" dirty="0"/>
          </a:p>
        </p:txBody>
      </p:sp>
      <p:graphicFrame>
        <p:nvGraphicFramePr>
          <p:cNvPr id="5" name="Chart 4"/>
          <p:cNvGraphicFramePr>
            <a:graphicFrameLocks/>
          </p:cNvGraphicFramePr>
          <p:nvPr>
            <p:extLst>
              <p:ext uri="{D42A27DB-BD31-4B8C-83A1-F6EECF244321}">
                <p14:modId xmlns:p14="http://schemas.microsoft.com/office/powerpoint/2010/main" val="2461421229"/>
              </p:ext>
            </p:extLst>
          </p:nvPr>
        </p:nvGraphicFramePr>
        <p:xfrm>
          <a:off x="4716016" y="2420888"/>
          <a:ext cx="4114800" cy="3744416"/>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1"/>
          <p:cNvSpPr txBox="1">
            <a:spLocks/>
          </p:cNvSpPr>
          <p:nvPr/>
        </p:nvSpPr>
        <p:spPr>
          <a:xfrm>
            <a:off x="457200" y="274638"/>
            <a:ext cx="8229600" cy="92211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dirty="0" smtClean="0"/>
              <a:t>The Public </a:t>
            </a:r>
            <a:r>
              <a:rPr lang="en-GB" dirty="0" smtClean="0"/>
              <a:t>Sector</a:t>
            </a:r>
            <a:endParaRPr lang="en-GB" dirty="0"/>
          </a:p>
        </p:txBody>
      </p:sp>
      <p:cxnSp>
        <p:nvCxnSpPr>
          <p:cNvPr id="7" name="Straight Connector 6"/>
          <p:cNvCxnSpPr/>
          <p:nvPr/>
        </p:nvCxnSpPr>
        <p:spPr>
          <a:xfrm>
            <a:off x="658176" y="1196752"/>
            <a:ext cx="77724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06955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20928" y="2060848"/>
            <a:ext cx="8166847" cy="3170099"/>
          </a:xfrm>
          <a:prstGeom prst="rect">
            <a:avLst/>
          </a:prstGeom>
          <a:noFill/>
        </p:spPr>
        <p:txBody>
          <a:bodyPr wrap="square" rtlCol="0">
            <a:spAutoFit/>
          </a:bodyPr>
          <a:lstStyle/>
          <a:p>
            <a:r>
              <a:rPr lang="en-GB" sz="2400" b="1" dirty="0" smtClean="0">
                <a:solidFill>
                  <a:schemeClr val="accent1"/>
                </a:solidFill>
              </a:rPr>
              <a:t>The government produces goods and services for the benefit of the popu</a:t>
            </a:r>
            <a:r>
              <a:rPr lang="en-GB" sz="2400" b="1" dirty="0" smtClean="0">
                <a:solidFill>
                  <a:schemeClr val="accent1"/>
                </a:solidFill>
              </a:rPr>
              <a:t>lation</a:t>
            </a:r>
          </a:p>
          <a:p>
            <a:endParaRPr lang="en-GB" sz="2400" b="1" dirty="0"/>
          </a:p>
          <a:p>
            <a:r>
              <a:rPr lang="en-GB" sz="2800" b="1" dirty="0" smtClean="0"/>
              <a:t>Public goods </a:t>
            </a:r>
            <a:r>
              <a:rPr lang="en-GB" sz="2800" dirty="0" smtClean="0"/>
              <a:t>are only provided by the state</a:t>
            </a:r>
          </a:p>
          <a:p>
            <a:r>
              <a:rPr lang="en-GB" sz="2800" b="1" dirty="0" smtClean="0"/>
              <a:t>Merit goods </a:t>
            </a:r>
            <a:r>
              <a:rPr lang="en-GB" sz="2800" dirty="0" smtClean="0"/>
              <a:t>are also provided by the private sector</a:t>
            </a:r>
          </a:p>
          <a:p>
            <a:endParaRPr lang="en-GB" sz="2400" dirty="0"/>
          </a:p>
          <a:p>
            <a:endParaRPr lang="en-GB" sz="2400" b="1" dirty="0">
              <a:solidFill>
                <a:schemeClr val="tx2">
                  <a:lumMod val="60000"/>
                  <a:lumOff val="40000"/>
                </a:schemeClr>
              </a:solidFill>
            </a:endParaRPr>
          </a:p>
          <a:p>
            <a:endParaRPr lang="en-GB" sz="2400" b="1" dirty="0">
              <a:solidFill>
                <a:schemeClr val="tx2">
                  <a:lumMod val="60000"/>
                  <a:lumOff val="40000"/>
                </a:schemeClr>
              </a:solidFill>
            </a:endParaRPr>
          </a:p>
        </p:txBody>
      </p:sp>
      <p:sp>
        <p:nvSpPr>
          <p:cNvPr id="6" name="Title 1"/>
          <p:cNvSpPr txBox="1">
            <a:spLocks/>
          </p:cNvSpPr>
          <p:nvPr/>
        </p:nvSpPr>
        <p:spPr>
          <a:xfrm>
            <a:off x="200975" y="476672"/>
            <a:ext cx="8686800" cy="92211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b="1" dirty="0"/>
              <a:t>Public and Merit </a:t>
            </a:r>
            <a:r>
              <a:rPr lang="en-GB" sz="3600" dirty="0" smtClean="0"/>
              <a:t>goods and services</a:t>
            </a:r>
            <a:endParaRPr lang="en-GB" sz="3600" dirty="0"/>
          </a:p>
        </p:txBody>
      </p:sp>
      <p:cxnSp>
        <p:nvCxnSpPr>
          <p:cNvPr id="7" name="Straight Connector 6"/>
          <p:cNvCxnSpPr/>
          <p:nvPr/>
        </p:nvCxnSpPr>
        <p:spPr>
          <a:xfrm>
            <a:off x="658176" y="1196752"/>
            <a:ext cx="77724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58438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3411" y="1844824"/>
            <a:ext cx="8166847" cy="4893647"/>
          </a:xfrm>
          <a:prstGeom prst="rect">
            <a:avLst/>
          </a:prstGeom>
          <a:noFill/>
        </p:spPr>
        <p:txBody>
          <a:bodyPr wrap="square" rtlCol="0">
            <a:spAutoFit/>
          </a:bodyPr>
          <a:lstStyle/>
          <a:p>
            <a:r>
              <a:rPr lang="en-GB" sz="2400" b="1" dirty="0"/>
              <a:t>The </a:t>
            </a:r>
            <a:r>
              <a:rPr lang="en-GB" sz="2400" b="1" dirty="0">
                <a:solidFill>
                  <a:schemeClr val="accent6">
                    <a:lumMod val="75000"/>
                  </a:schemeClr>
                </a:solidFill>
              </a:rPr>
              <a:t>“no-rationing” </a:t>
            </a:r>
            <a:r>
              <a:rPr lang="en-GB" sz="2400" b="1" dirty="0" smtClean="0"/>
              <a:t>effect</a:t>
            </a:r>
          </a:p>
          <a:p>
            <a:r>
              <a:rPr lang="en-GB" sz="2400" dirty="0"/>
              <a:t>O</a:t>
            </a:r>
            <a:r>
              <a:rPr lang="en-GB" sz="2400" dirty="0" smtClean="0"/>
              <a:t>nce </a:t>
            </a:r>
            <a:r>
              <a:rPr lang="en-GB" sz="2400" dirty="0" smtClean="0"/>
              <a:t>produced they can be consumed by many others at no additional </a:t>
            </a:r>
            <a:r>
              <a:rPr lang="en-GB" sz="2400" dirty="0" smtClean="0"/>
              <a:t>cost</a:t>
            </a:r>
            <a:endParaRPr lang="en-GB" sz="2400" dirty="0"/>
          </a:p>
          <a:p>
            <a:endParaRPr lang="en-GB" sz="2400" b="1" dirty="0" smtClean="0"/>
          </a:p>
          <a:p>
            <a:r>
              <a:rPr lang="en-GB" sz="2400" b="1" dirty="0" smtClean="0"/>
              <a:t>The </a:t>
            </a:r>
            <a:r>
              <a:rPr lang="en-GB" sz="2400" b="1" dirty="0">
                <a:solidFill>
                  <a:schemeClr val="accent6">
                    <a:lumMod val="75000"/>
                  </a:schemeClr>
                </a:solidFill>
              </a:rPr>
              <a:t>“no-rivalry” </a:t>
            </a:r>
            <a:r>
              <a:rPr lang="en-GB" sz="2400" b="1" dirty="0"/>
              <a:t>effect</a:t>
            </a:r>
          </a:p>
          <a:p>
            <a:r>
              <a:rPr lang="en-GB" sz="2400" dirty="0"/>
              <a:t>C</a:t>
            </a:r>
            <a:r>
              <a:rPr lang="en-GB" sz="2400" dirty="0" smtClean="0"/>
              <a:t>onsumers </a:t>
            </a:r>
            <a:r>
              <a:rPr lang="en-GB" sz="2400" dirty="0" smtClean="0"/>
              <a:t>cannot be excluded from consuming the public good once it is </a:t>
            </a:r>
            <a:r>
              <a:rPr lang="en-GB" sz="2400" dirty="0" smtClean="0"/>
              <a:t>produced </a:t>
            </a:r>
            <a:endParaRPr lang="en-GB" sz="2400" b="1" dirty="0"/>
          </a:p>
          <a:p>
            <a:endParaRPr lang="en-GB" sz="2400" b="1" dirty="0" smtClean="0"/>
          </a:p>
          <a:p>
            <a:r>
              <a:rPr lang="en-GB" sz="2400" b="1" dirty="0" err="1" smtClean="0"/>
              <a:t>eg</a:t>
            </a:r>
            <a:r>
              <a:rPr lang="en-GB" sz="2400" b="1" dirty="0" smtClean="0"/>
              <a:t>: </a:t>
            </a:r>
            <a:r>
              <a:rPr lang="en-GB" sz="2400" b="1" dirty="0" smtClean="0">
                <a:solidFill>
                  <a:schemeClr val="accent6">
                    <a:lumMod val="75000"/>
                  </a:schemeClr>
                </a:solidFill>
              </a:rPr>
              <a:t>street lighting, police, defence</a:t>
            </a:r>
          </a:p>
          <a:p>
            <a:endParaRPr lang="en-GB" sz="2400" dirty="0"/>
          </a:p>
          <a:p>
            <a:r>
              <a:rPr lang="en-GB" sz="2400" b="1" dirty="0">
                <a:solidFill>
                  <a:schemeClr val="accent1"/>
                </a:solidFill>
              </a:rPr>
              <a:t>T</a:t>
            </a:r>
            <a:r>
              <a:rPr lang="en-GB" sz="2400" b="1" dirty="0" smtClean="0">
                <a:solidFill>
                  <a:schemeClr val="accent1"/>
                </a:solidFill>
              </a:rPr>
              <a:t>here is a benefit to society from the production of these goods and services, so they are financed by taxation and “free”</a:t>
            </a:r>
          </a:p>
          <a:p>
            <a:endParaRPr lang="en-GB" sz="2400" b="1" dirty="0" smtClean="0">
              <a:solidFill>
                <a:schemeClr val="tx2">
                  <a:lumMod val="60000"/>
                  <a:lumOff val="40000"/>
                </a:schemeClr>
              </a:solidFill>
            </a:endParaRPr>
          </a:p>
        </p:txBody>
      </p:sp>
      <p:sp>
        <p:nvSpPr>
          <p:cNvPr id="6" name="Title 1"/>
          <p:cNvSpPr txBox="1">
            <a:spLocks/>
          </p:cNvSpPr>
          <p:nvPr/>
        </p:nvSpPr>
        <p:spPr>
          <a:xfrm>
            <a:off x="457200" y="274638"/>
            <a:ext cx="8229600" cy="92211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b="1" dirty="0" smtClean="0"/>
              <a:t>Public</a:t>
            </a:r>
            <a:r>
              <a:rPr lang="en-GB" dirty="0" smtClean="0"/>
              <a:t> </a:t>
            </a:r>
            <a:r>
              <a:rPr lang="en-GB" dirty="0" smtClean="0"/>
              <a:t>goods and services</a:t>
            </a:r>
            <a:endParaRPr lang="en-GB" dirty="0"/>
          </a:p>
        </p:txBody>
      </p:sp>
      <p:cxnSp>
        <p:nvCxnSpPr>
          <p:cNvPr id="7" name="Straight Connector 6"/>
          <p:cNvCxnSpPr/>
          <p:nvPr/>
        </p:nvCxnSpPr>
        <p:spPr>
          <a:xfrm>
            <a:off x="658176" y="1196752"/>
            <a:ext cx="77724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71241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91580" y="1412776"/>
            <a:ext cx="7638996" cy="5016758"/>
          </a:xfrm>
          <a:prstGeom prst="rect">
            <a:avLst/>
          </a:prstGeom>
          <a:noFill/>
        </p:spPr>
        <p:txBody>
          <a:bodyPr wrap="square" rtlCol="0">
            <a:spAutoFit/>
          </a:bodyPr>
          <a:lstStyle/>
          <a:p>
            <a:r>
              <a:rPr lang="en-GB" sz="2800" b="1" dirty="0" smtClean="0">
                <a:solidFill>
                  <a:schemeClr val="accent1"/>
                </a:solidFill>
              </a:rPr>
              <a:t>A good or service that society deems </a:t>
            </a:r>
            <a:r>
              <a:rPr lang="en-GB" sz="2800" b="1" dirty="0">
                <a:solidFill>
                  <a:schemeClr val="accent1"/>
                </a:solidFill>
              </a:rPr>
              <a:t> </a:t>
            </a:r>
            <a:r>
              <a:rPr lang="en-GB" sz="2800" b="1" dirty="0" smtClean="0">
                <a:solidFill>
                  <a:schemeClr val="accent1"/>
                </a:solidFill>
              </a:rPr>
              <a:t>is ‘good’ for people irrespective of their ability to pay, but is under provided by the market</a:t>
            </a:r>
          </a:p>
          <a:p>
            <a:endParaRPr lang="en-GB" sz="2800" b="1" dirty="0">
              <a:solidFill>
                <a:schemeClr val="accent1"/>
              </a:solidFill>
            </a:endParaRPr>
          </a:p>
          <a:p>
            <a:r>
              <a:rPr lang="en-GB" sz="2800" b="1" dirty="0" smtClean="0">
                <a:solidFill>
                  <a:schemeClr val="accent1"/>
                </a:solidFill>
              </a:rPr>
              <a:t>Eg: Education, health care, welfare, road safety</a:t>
            </a:r>
          </a:p>
          <a:p>
            <a:endParaRPr lang="en-GB" sz="2400" dirty="0"/>
          </a:p>
          <a:p>
            <a:r>
              <a:rPr lang="en-GB" sz="2400" b="1" dirty="0" smtClean="0"/>
              <a:t>For example, the more society educates its people (on average) they are healthier, happier, live longer and contribute more</a:t>
            </a:r>
          </a:p>
          <a:p>
            <a:pPr marL="285750" indent="-285750">
              <a:buFont typeface="Arial" pitchFamily="34" charset="0"/>
              <a:buChar char="•"/>
            </a:pPr>
            <a:endParaRPr lang="en-GB" sz="2400" dirty="0" smtClean="0"/>
          </a:p>
          <a:p>
            <a:r>
              <a:rPr lang="en-GB" dirty="0" smtClean="0"/>
              <a:t>Demerit goods are goods and services that society believes when ‘over consumed’ are ‘bad’ for </a:t>
            </a:r>
            <a:r>
              <a:rPr lang="en-GB" dirty="0" smtClean="0"/>
              <a:t>individuals. (tobacco</a:t>
            </a:r>
            <a:r>
              <a:rPr lang="en-GB" dirty="0" smtClean="0"/>
              <a:t>, alcohol, recreational </a:t>
            </a:r>
            <a:r>
              <a:rPr lang="en-GB" dirty="0" smtClean="0"/>
              <a:t>drugs</a:t>
            </a:r>
            <a:r>
              <a:rPr lang="en-GB" dirty="0"/>
              <a:t>)</a:t>
            </a:r>
            <a:endParaRPr lang="en-GB" dirty="0" smtClean="0"/>
          </a:p>
          <a:p>
            <a:pPr>
              <a:tabLst>
                <a:tab pos="263525" algn="l"/>
              </a:tabLst>
            </a:pPr>
            <a:endParaRPr lang="en-GB" sz="2400" dirty="0" smtClean="0"/>
          </a:p>
        </p:txBody>
      </p:sp>
      <p:sp>
        <p:nvSpPr>
          <p:cNvPr id="6" name="Title 1"/>
          <p:cNvSpPr txBox="1">
            <a:spLocks/>
          </p:cNvSpPr>
          <p:nvPr/>
        </p:nvSpPr>
        <p:spPr>
          <a:xfrm>
            <a:off x="457200" y="274638"/>
            <a:ext cx="8229600" cy="92211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dirty="0" smtClean="0"/>
              <a:t>Merit goods &amp; services</a:t>
            </a:r>
            <a:endParaRPr lang="en-GB" dirty="0"/>
          </a:p>
        </p:txBody>
      </p:sp>
      <p:cxnSp>
        <p:nvCxnSpPr>
          <p:cNvPr id="7" name="Straight Connector 6"/>
          <p:cNvCxnSpPr/>
          <p:nvPr/>
        </p:nvCxnSpPr>
        <p:spPr>
          <a:xfrm>
            <a:off x="658176" y="1196752"/>
            <a:ext cx="77724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58906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50FD9C82C27343B0FF0DDB522586CE" ma:contentTypeVersion="1" ma:contentTypeDescription="Create a new document." ma:contentTypeScope="" ma:versionID="8a41fbb90c1d8aef20dd7e9b54020906">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9BE46F4E-9ECE-413C-AAE4-2CA4DF2AD1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39D1E9E-C6D6-4562-B05F-360D4C03F929}">
  <ds:schemaRefs>
    <ds:schemaRef ds:uri="http://schemas.microsoft.com/sharepoint/v3/contenttype/forms"/>
  </ds:schemaRefs>
</ds:datastoreItem>
</file>

<file path=customXml/itemProps3.xml><?xml version="1.0" encoding="utf-8"?>
<ds:datastoreItem xmlns:ds="http://schemas.openxmlformats.org/officeDocument/2006/customXml" ds:itemID="{B6C9A37B-19DA-4B46-A68D-3E06DAC2D0FD}">
  <ds:schemaRefs>
    <ds:schemaRef ds:uri="http://purl.org/dc/dcmitype/"/>
    <ds:schemaRef ds:uri="http://schemas.microsoft.com/office/2006/metadata/properties"/>
    <ds:schemaRef ds:uri="http://schemas.openxmlformats.org/package/2006/metadata/core-properties"/>
    <ds:schemaRef ds:uri="http://schemas.microsoft.com/office/2006/documentManagement/types"/>
    <ds:schemaRef ds:uri="http://purl.org/dc/elements/1.1/"/>
    <ds:schemaRef ds:uri="http://schemas.microsoft.com/office/infopath/2007/PartnerControls"/>
    <ds:schemaRef ds:uri="http://schemas.microsoft.com/sharepoint/v3"/>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145</TotalTime>
  <Words>1465</Words>
  <Application>Microsoft Office PowerPoint</Application>
  <PresentationFormat>On-screen Show (4:3)</PresentationFormat>
  <Paragraphs>178</Paragraphs>
  <Slides>15</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Business Structure (1) The Public &amp; Private Sectors</vt:lpstr>
      <vt:lpstr>Businesses are often referred to as organisations.  An organisation is a body that is set up to meet needs.  Business organisations satisfy needs by providing people with goods and services.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Homework  Learn this information and summarise the key points on a single side of A4  Be prepared to be tested next lesson </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Public Sector</dc:title>
  <dc:creator>Anne E Lomas</dc:creator>
  <cp:lastModifiedBy>Ailsa W Waters</cp:lastModifiedBy>
  <cp:revision>22</cp:revision>
  <dcterms:created xsi:type="dcterms:W3CDTF">2012-09-14T10:42:54Z</dcterms:created>
  <dcterms:modified xsi:type="dcterms:W3CDTF">2019-09-17T15:57:30Z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0x010100CB50FD9C82C27343B0FF0DDB522586CE</vt:lpwstr>
  </property>
</Properties>
</file>