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337" r:id="rId6"/>
    <p:sldId id="338" r:id="rId7"/>
    <p:sldId id="257" r:id="rId8"/>
    <p:sldId id="258" r:id="rId9"/>
    <p:sldId id="324" r:id="rId10"/>
    <p:sldId id="325" r:id="rId11"/>
    <p:sldId id="346" r:id="rId12"/>
    <p:sldId id="326" r:id="rId13"/>
    <p:sldId id="327" r:id="rId14"/>
    <p:sldId id="333" r:id="rId15"/>
    <p:sldId id="340" r:id="rId16"/>
    <p:sldId id="332" r:id="rId17"/>
    <p:sldId id="312" r:id="rId18"/>
    <p:sldId id="334" r:id="rId19"/>
    <p:sldId id="341" r:id="rId20"/>
    <p:sldId id="342" r:id="rId21"/>
    <p:sldId id="343" r:id="rId22"/>
    <p:sldId id="344" r:id="rId23"/>
    <p:sldId id="345" r:id="rId24"/>
    <p:sldId id="335" r:id="rId25"/>
    <p:sldId id="33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C59A-81AE-4DA1-8ED2-BCF5DE78A6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FA5EE9E-156F-4B4D-AE76-F13E2B4687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8EDFC-5179-4E7E-AB82-0DE0F459F76D}"/>
              </a:ext>
            </a:extLst>
          </p:cNvPr>
          <p:cNvSpPr>
            <a:spLocks noGrp="1"/>
          </p:cNvSpPr>
          <p:nvPr>
            <p:ph type="dt" sz="half" idx="10"/>
          </p:nvPr>
        </p:nvSpPr>
        <p:spPr/>
        <p:txBody>
          <a:bodyPr/>
          <a:lstStyle/>
          <a:p>
            <a:fld id="{A8E56EBB-FE3B-4045-8AE9-4515F383C698}" type="datetimeFigureOut">
              <a:rPr lang="en-GB" smtClean="0"/>
              <a:t>19/10/2019</a:t>
            </a:fld>
            <a:endParaRPr lang="en-GB"/>
          </a:p>
        </p:txBody>
      </p:sp>
      <p:sp>
        <p:nvSpPr>
          <p:cNvPr id="5" name="Footer Placeholder 4">
            <a:extLst>
              <a:ext uri="{FF2B5EF4-FFF2-40B4-BE49-F238E27FC236}">
                <a16:creationId xmlns:a16="http://schemas.microsoft.com/office/drawing/2014/main" id="{A1821E05-0DB1-4563-B419-B2F69452B0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EA0D1B-CA12-410E-8906-24C4C11AB43F}"/>
              </a:ext>
            </a:extLst>
          </p:cNvPr>
          <p:cNvSpPr>
            <a:spLocks noGrp="1"/>
          </p:cNvSpPr>
          <p:nvPr>
            <p:ph type="sldNum" sz="quarter" idx="12"/>
          </p:nvPr>
        </p:nvSpPr>
        <p:spPr/>
        <p:txBody>
          <a:bodyPr/>
          <a:lstStyle/>
          <a:p>
            <a:fld id="{3A6C5EAF-4A72-421E-8CDB-A777C12FF14B}" type="slidenum">
              <a:rPr lang="en-GB" smtClean="0"/>
              <a:t>‹#›</a:t>
            </a:fld>
            <a:endParaRPr lang="en-GB"/>
          </a:p>
        </p:txBody>
      </p:sp>
    </p:spTree>
    <p:extLst>
      <p:ext uri="{BB962C8B-B14F-4D97-AF65-F5344CB8AC3E}">
        <p14:creationId xmlns:p14="http://schemas.microsoft.com/office/powerpoint/2010/main" val="1802592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05030-3B44-4C28-8D8D-360CE0DC7CC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E95EB0-1A65-4194-9C91-125C94486C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776A96-20DB-492A-9FB9-5A5B61134D32}"/>
              </a:ext>
            </a:extLst>
          </p:cNvPr>
          <p:cNvSpPr>
            <a:spLocks noGrp="1"/>
          </p:cNvSpPr>
          <p:nvPr>
            <p:ph type="dt" sz="half" idx="10"/>
          </p:nvPr>
        </p:nvSpPr>
        <p:spPr/>
        <p:txBody>
          <a:bodyPr/>
          <a:lstStyle/>
          <a:p>
            <a:fld id="{A8E56EBB-FE3B-4045-8AE9-4515F383C698}" type="datetimeFigureOut">
              <a:rPr lang="en-GB" smtClean="0"/>
              <a:t>19/10/2019</a:t>
            </a:fld>
            <a:endParaRPr lang="en-GB"/>
          </a:p>
        </p:txBody>
      </p:sp>
      <p:sp>
        <p:nvSpPr>
          <p:cNvPr id="5" name="Footer Placeholder 4">
            <a:extLst>
              <a:ext uri="{FF2B5EF4-FFF2-40B4-BE49-F238E27FC236}">
                <a16:creationId xmlns:a16="http://schemas.microsoft.com/office/drawing/2014/main" id="{DD4E3E48-4F01-45D6-8C3D-F7DD8FE287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2BB62C-DD38-4090-9438-1317882670BA}"/>
              </a:ext>
            </a:extLst>
          </p:cNvPr>
          <p:cNvSpPr>
            <a:spLocks noGrp="1"/>
          </p:cNvSpPr>
          <p:nvPr>
            <p:ph type="sldNum" sz="quarter" idx="12"/>
          </p:nvPr>
        </p:nvSpPr>
        <p:spPr/>
        <p:txBody>
          <a:bodyPr/>
          <a:lstStyle/>
          <a:p>
            <a:fld id="{3A6C5EAF-4A72-421E-8CDB-A777C12FF14B}" type="slidenum">
              <a:rPr lang="en-GB" smtClean="0"/>
              <a:t>‹#›</a:t>
            </a:fld>
            <a:endParaRPr lang="en-GB"/>
          </a:p>
        </p:txBody>
      </p:sp>
    </p:spTree>
    <p:extLst>
      <p:ext uri="{BB962C8B-B14F-4D97-AF65-F5344CB8AC3E}">
        <p14:creationId xmlns:p14="http://schemas.microsoft.com/office/powerpoint/2010/main" val="1125631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C5056D-76B9-474E-8B6D-AB4C3919143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7A5004-0432-451C-B163-75310715BD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22E3D9-A5DE-4BFB-8F68-CF3249D05769}"/>
              </a:ext>
            </a:extLst>
          </p:cNvPr>
          <p:cNvSpPr>
            <a:spLocks noGrp="1"/>
          </p:cNvSpPr>
          <p:nvPr>
            <p:ph type="dt" sz="half" idx="10"/>
          </p:nvPr>
        </p:nvSpPr>
        <p:spPr/>
        <p:txBody>
          <a:bodyPr/>
          <a:lstStyle/>
          <a:p>
            <a:fld id="{A8E56EBB-FE3B-4045-8AE9-4515F383C698}" type="datetimeFigureOut">
              <a:rPr lang="en-GB" smtClean="0"/>
              <a:t>19/10/2019</a:t>
            </a:fld>
            <a:endParaRPr lang="en-GB"/>
          </a:p>
        </p:txBody>
      </p:sp>
      <p:sp>
        <p:nvSpPr>
          <p:cNvPr id="5" name="Footer Placeholder 4">
            <a:extLst>
              <a:ext uri="{FF2B5EF4-FFF2-40B4-BE49-F238E27FC236}">
                <a16:creationId xmlns:a16="http://schemas.microsoft.com/office/drawing/2014/main" id="{38675E09-F010-4D10-A839-5C533BD1AA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00E16F-8B15-47A9-92CD-C3CF645D691A}"/>
              </a:ext>
            </a:extLst>
          </p:cNvPr>
          <p:cNvSpPr>
            <a:spLocks noGrp="1"/>
          </p:cNvSpPr>
          <p:nvPr>
            <p:ph type="sldNum" sz="quarter" idx="12"/>
          </p:nvPr>
        </p:nvSpPr>
        <p:spPr/>
        <p:txBody>
          <a:bodyPr/>
          <a:lstStyle/>
          <a:p>
            <a:fld id="{3A6C5EAF-4A72-421E-8CDB-A777C12FF14B}" type="slidenum">
              <a:rPr lang="en-GB" smtClean="0"/>
              <a:t>‹#›</a:t>
            </a:fld>
            <a:endParaRPr lang="en-GB"/>
          </a:p>
        </p:txBody>
      </p:sp>
    </p:spTree>
    <p:extLst>
      <p:ext uri="{BB962C8B-B14F-4D97-AF65-F5344CB8AC3E}">
        <p14:creationId xmlns:p14="http://schemas.microsoft.com/office/powerpoint/2010/main" val="550589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4A54B-8FE6-4D9F-B393-A151B132CAB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E000FF2-EBB5-4A18-8E79-9FE33CCD05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EA9EB7-6A29-4A56-9E6A-4CAC195021FA}"/>
              </a:ext>
            </a:extLst>
          </p:cNvPr>
          <p:cNvSpPr>
            <a:spLocks noGrp="1"/>
          </p:cNvSpPr>
          <p:nvPr>
            <p:ph type="dt" sz="half" idx="10"/>
          </p:nvPr>
        </p:nvSpPr>
        <p:spPr/>
        <p:txBody>
          <a:bodyPr/>
          <a:lstStyle/>
          <a:p>
            <a:fld id="{A8E56EBB-FE3B-4045-8AE9-4515F383C698}" type="datetimeFigureOut">
              <a:rPr lang="en-GB" smtClean="0"/>
              <a:t>19/10/2019</a:t>
            </a:fld>
            <a:endParaRPr lang="en-GB"/>
          </a:p>
        </p:txBody>
      </p:sp>
      <p:sp>
        <p:nvSpPr>
          <p:cNvPr id="5" name="Footer Placeholder 4">
            <a:extLst>
              <a:ext uri="{FF2B5EF4-FFF2-40B4-BE49-F238E27FC236}">
                <a16:creationId xmlns:a16="http://schemas.microsoft.com/office/drawing/2014/main" id="{2C3BF7B2-1B7B-4D53-837D-C16F30E8A8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4DAAF0-34EB-441B-96A1-DE912CBDDAAE}"/>
              </a:ext>
            </a:extLst>
          </p:cNvPr>
          <p:cNvSpPr>
            <a:spLocks noGrp="1"/>
          </p:cNvSpPr>
          <p:nvPr>
            <p:ph type="sldNum" sz="quarter" idx="12"/>
          </p:nvPr>
        </p:nvSpPr>
        <p:spPr/>
        <p:txBody>
          <a:bodyPr/>
          <a:lstStyle/>
          <a:p>
            <a:fld id="{3A6C5EAF-4A72-421E-8CDB-A777C12FF14B}" type="slidenum">
              <a:rPr lang="en-GB" smtClean="0"/>
              <a:t>‹#›</a:t>
            </a:fld>
            <a:endParaRPr lang="en-GB"/>
          </a:p>
        </p:txBody>
      </p:sp>
    </p:spTree>
    <p:extLst>
      <p:ext uri="{BB962C8B-B14F-4D97-AF65-F5344CB8AC3E}">
        <p14:creationId xmlns:p14="http://schemas.microsoft.com/office/powerpoint/2010/main" val="1149731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C4E5A-5056-4568-B679-0D9531FDEA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947461D-A40E-4C86-87B6-0A05451DA4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93C9FF-EB17-4BBE-9586-F815720F52D8}"/>
              </a:ext>
            </a:extLst>
          </p:cNvPr>
          <p:cNvSpPr>
            <a:spLocks noGrp="1"/>
          </p:cNvSpPr>
          <p:nvPr>
            <p:ph type="dt" sz="half" idx="10"/>
          </p:nvPr>
        </p:nvSpPr>
        <p:spPr/>
        <p:txBody>
          <a:bodyPr/>
          <a:lstStyle/>
          <a:p>
            <a:fld id="{A8E56EBB-FE3B-4045-8AE9-4515F383C698}" type="datetimeFigureOut">
              <a:rPr lang="en-GB" smtClean="0"/>
              <a:t>19/10/2019</a:t>
            </a:fld>
            <a:endParaRPr lang="en-GB"/>
          </a:p>
        </p:txBody>
      </p:sp>
      <p:sp>
        <p:nvSpPr>
          <p:cNvPr id="5" name="Footer Placeholder 4">
            <a:extLst>
              <a:ext uri="{FF2B5EF4-FFF2-40B4-BE49-F238E27FC236}">
                <a16:creationId xmlns:a16="http://schemas.microsoft.com/office/drawing/2014/main" id="{7D9B529E-65F1-4D85-AA25-07D16847AB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38C7F3-0D0C-4765-988C-DFCBDE3EBCA8}"/>
              </a:ext>
            </a:extLst>
          </p:cNvPr>
          <p:cNvSpPr>
            <a:spLocks noGrp="1"/>
          </p:cNvSpPr>
          <p:nvPr>
            <p:ph type="sldNum" sz="quarter" idx="12"/>
          </p:nvPr>
        </p:nvSpPr>
        <p:spPr/>
        <p:txBody>
          <a:bodyPr/>
          <a:lstStyle/>
          <a:p>
            <a:fld id="{3A6C5EAF-4A72-421E-8CDB-A777C12FF14B}" type="slidenum">
              <a:rPr lang="en-GB" smtClean="0"/>
              <a:t>‹#›</a:t>
            </a:fld>
            <a:endParaRPr lang="en-GB"/>
          </a:p>
        </p:txBody>
      </p:sp>
    </p:spTree>
    <p:extLst>
      <p:ext uri="{BB962C8B-B14F-4D97-AF65-F5344CB8AC3E}">
        <p14:creationId xmlns:p14="http://schemas.microsoft.com/office/powerpoint/2010/main" val="167519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3947-3A86-4050-8F12-34088C6161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F9FF8E-34F9-4821-8B21-232B84ACFE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7FAD737-0C1E-4DBF-8429-2B8038839F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9A2322E-1349-44F1-855D-70B6942703DB}"/>
              </a:ext>
            </a:extLst>
          </p:cNvPr>
          <p:cNvSpPr>
            <a:spLocks noGrp="1"/>
          </p:cNvSpPr>
          <p:nvPr>
            <p:ph type="dt" sz="half" idx="10"/>
          </p:nvPr>
        </p:nvSpPr>
        <p:spPr/>
        <p:txBody>
          <a:bodyPr/>
          <a:lstStyle/>
          <a:p>
            <a:fld id="{A8E56EBB-FE3B-4045-8AE9-4515F383C698}" type="datetimeFigureOut">
              <a:rPr lang="en-GB" smtClean="0"/>
              <a:t>19/10/2019</a:t>
            </a:fld>
            <a:endParaRPr lang="en-GB"/>
          </a:p>
        </p:txBody>
      </p:sp>
      <p:sp>
        <p:nvSpPr>
          <p:cNvPr id="6" name="Footer Placeholder 5">
            <a:extLst>
              <a:ext uri="{FF2B5EF4-FFF2-40B4-BE49-F238E27FC236}">
                <a16:creationId xmlns:a16="http://schemas.microsoft.com/office/drawing/2014/main" id="{F807334B-FAC3-40A3-9C84-70042A8AA8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19455E-71B1-4315-9282-CDA5C85FD1FE}"/>
              </a:ext>
            </a:extLst>
          </p:cNvPr>
          <p:cNvSpPr>
            <a:spLocks noGrp="1"/>
          </p:cNvSpPr>
          <p:nvPr>
            <p:ph type="sldNum" sz="quarter" idx="12"/>
          </p:nvPr>
        </p:nvSpPr>
        <p:spPr/>
        <p:txBody>
          <a:bodyPr/>
          <a:lstStyle/>
          <a:p>
            <a:fld id="{3A6C5EAF-4A72-421E-8CDB-A777C12FF14B}" type="slidenum">
              <a:rPr lang="en-GB" smtClean="0"/>
              <a:t>‹#›</a:t>
            </a:fld>
            <a:endParaRPr lang="en-GB"/>
          </a:p>
        </p:txBody>
      </p:sp>
    </p:spTree>
    <p:extLst>
      <p:ext uri="{BB962C8B-B14F-4D97-AF65-F5344CB8AC3E}">
        <p14:creationId xmlns:p14="http://schemas.microsoft.com/office/powerpoint/2010/main" val="3251478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87C18-F26A-424B-A4B2-7D74E0B99DD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5444CD5-BB33-4747-9BC3-A24268C35D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56F068-FEAF-4A57-ADE7-CA13A1DFF3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B5BB4AB-5B48-4E7C-A4D4-42FA07E14E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38D7E1-7ADB-4E9A-9011-7542EA45D8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FAE6006-53BB-4BD9-83D0-84900AE78602}"/>
              </a:ext>
            </a:extLst>
          </p:cNvPr>
          <p:cNvSpPr>
            <a:spLocks noGrp="1"/>
          </p:cNvSpPr>
          <p:nvPr>
            <p:ph type="dt" sz="half" idx="10"/>
          </p:nvPr>
        </p:nvSpPr>
        <p:spPr/>
        <p:txBody>
          <a:bodyPr/>
          <a:lstStyle/>
          <a:p>
            <a:fld id="{A8E56EBB-FE3B-4045-8AE9-4515F383C698}" type="datetimeFigureOut">
              <a:rPr lang="en-GB" smtClean="0"/>
              <a:t>19/10/2019</a:t>
            </a:fld>
            <a:endParaRPr lang="en-GB"/>
          </a:p>
        </p:txBody>
      </p:sp>
      <p:sp>
        <p:nvSpPr>
          <p:cNvPr id="8" name="Footer Placeholder 7">
            <a:extLst>
              <a:ext uri="{FF2B5EF4-FFF2-40B4-BE49-F238E27FC236}">
                <a16:creationId xmlns:a16="http://schemas.microsoft.com/office/drawing/2014/main" id="{D4AD7C56-EA50-447B-A473-6082BE00F2F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C68CA7C-419C-413F-A8E3-423CE230C7F6}"/>
              </a:ext>
            </a:extLst>
          </p:cNvPr>
          <p:cNvSpPr>
            <a:spLocks noGrp="1"/>
          </p:cNvSpPr>
          <p:nvPr>
            <p:ph type="sldNum" sz="quarter" idx="12"/>
          </p:nvPr>
        </p:nvSpPr>
        <p:spPr/>
        <p:txBody>
          <a:bodyPr/>
          <a:lstStyle/>
          <a:p>
            <a:fld id="{3A6C5EAF-4A72-421E-8CDB-A777C12FF14B}" type="slidenum">
              <a:rPr lang="en-GB" smtClean="0"/>
              <a:t>‹#›</a:t>
            </a:fld>
            <a:endParaRPr lang="en-GB"/>
          </a:p>
        </p:txBody>
      </p:sp>
    </p:spTree>
    <p:extLst>
      <p:ext uri="{BB962C8B-B14F-4D97-AF65-F5344CB8AC3E}">
        <p14:creationId xmlns:p14="http://schemas.microsoft.com/office/powerpoint/2010/main" val="43157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1B9BA-5FF4-4CC4-A23B-BD2E42997B6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4580D26-36A2-47DF-A58A-D814A2871CC2}"/>
              </a:ext>
            </a:extLst>
          </p:cNvPr>
          <p:cNvSpPr>
            <a:spLocks noGrp="1"/>
          </p:cNvSpPr>
          <p:nvPr>
            <p:ph type="dt" sz="half" idx="10"/>
          </p:nvPr>
        </p:nvSpPr>
        <p:spPr/>
        <p:txBody>
          <a:bodyPr/>
          <a:lstStyle/>
          <a:p>
            <a:fld id="{A8E56EBB-FE3B-4045-8AE9-4515F383C698}" type="datetimeFigureOut">
              <a:rPr lang="en-GB" smtClean="0"/>
              <a:t>19/10/2019</a:t>
            </a:fld>
            <a:endParaRPr lang="en-GB"/>
          </a:p>
        </p:txBody>
      </p:sp>
      <p:sp>
        <p:nvSpPr>
          <p:cNvPr id="4" name="Footer Placeholder 3">
            <a:extLst>
              <a:ext uri="{FF2B5EF4-FFF2-40B4-BE49-F238E27FC236}">
                <a16:creationId xmlns:a16="http://schemas.microsoft.com/office/drawing/2014/main" id="{3C526838-180E-48E5-BB9B-76A12B76115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12B9AC-0E60-44A5-8B18-1DD638375095}"/>
              </a:ext>
            </a:extLst>
          </p:cNvPr>
          <p:cNvSpPr>
            <a:spLocks noGrp="1"/>
          </p:cNvSpPr>
          <p:nvPr>
            <p:ph type="sldNum" sz="quarter" idx="12"/>
          </p:nvPr>
        </p:nvSpPr>
        <p:spPr/>
        <p:txBody>
          <a:bodyPr/>
          <a:lstStyle/>
          <a:p>
            <a:fld id="{3A6C5EAF-4A72-421E-8CDB-A777C12FF14B}" type="slidenum">
              <a:rPr lang="en-GB" smtClean="0"/>
              <a:t>‹#›</a:t>
            </a:fld>
            <a:endParaRPr lang="en-GB"/>
          </a:p>
        </p:txBody>
      </p:sp>
    </p:spTree>
    <p:extLst>
      <p:ext uri="{BB962C8B-B14F-4D97-AF65-F5344CB8AC3E}">
        <p14:creationId xmlns:p14="http://schemas.microsoft.com/office/powerpoint/2010/main" val="83182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BC2ABC-5F69-487F-AB7A-C3DF541A91C3}"/>
              </a:ext>
            </a:extLst>
          </p:cNvPr>
          <p:cNvSpPr>
            <a:spLocks noGrp="1"/>
          </p:cNvSpPr>
          <p:nvPr>
            <p:ph type="dt" sz="half" idx="10"/>
          </p:nvPr>
        </p:nvSpPr>
        <p:spPr/>
        <p:txBody>
          <a:bodyPr/>
          <a:lstStyle/>
          <a:p>
            <a:fld id="{A8E56EBB-FE3B-4045-8AE9-4515F383C698}" type="datetimeFigureOut">
              <a:rPr lang="en-GB" smtClean="0"/>
              <a:t>19/10/2019</a:t>
            </a:fld>
            <a:endParaRPr lang="en-GB"/>
          </a:p>
        </p:txBody>
      </p:sp>
      <p:sp>
        <p:nvSpPr>
          <p:cNvPr id="3" name="Footer Placeholder 2">
            <a:extLst>
              <a:ext uri="{FF2B5EF4-FFF2-40B4-BE49-F238E27FC236}">
                <a16:creationId xmlns:a16="http://schemas.microsoft.com/office/drawing/2014/main" id="{62C86FAE-EC7A-4EF1-9714-F9749257371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DAC8391-42A8-4E55-9E4D-1908E6A9E548}"/>
              </a:ext>
            </a:extLst>
          </p:cNvPr>
          <p:cNvSpPr>
            <a:spLocks noGrp="1"/>
          </p:cNvSpPr>
          <p:nvPr>
            <p:ph type="sldNum" sz="quarter" idx="12"/>
          </p:nvPr>
        </p:nvSpPr>
        <p:spPr/>
        <p:txBody>
          <a:bodyPr/>
          <a:lstStyle/>
          <a:p>
            <a:fld id="{3A6C5EAF-4A72-421E-8CDB-A777C12FF14B}" type="slidenum">
              <a:rPr lang="en-GB" smtClean="0"/>
              <a:t>‹#›</a:t>
            </a:fld>
            <a:endParaRPr lang="en-GB"/>
          </a:p>
        </p:txBody>
      </p:sp>
    </p:spTree>
    <p:extLst>
      <p:ext uri="{BB962C8B-B14F-4D97-AF65-F5344CB8AC3E}">
        <p14:creationId xmlns:p14="http://schemas.microsoft.com/office/powerpoint/2010/main" val="341913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DA28D-6CCC-470C-96FC-8CEB196451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05198D2-8502-4C03-8776-EA615DDD67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FD2699A-00D8-425F-9B88-AC980AD59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034EE1-C33F-4948-BE38-CD5DF564581A}"/>
              </a:ext>
            </a:extLst>
          </p:cNvPr>
          <p:cNvSpPr>
            <a:spLocks noGrp="1"/>
          </p:cNvSpPr>
          <p:nvPr>
            <p:ph type="dt" sz="half" idx="10"/>
          </p:nvPr>
        </p:nvSpPr>
        <p:spPr/>
        <p:txBody>
          <a:bodyPr/>
          <a:lstStyle/>
          <a:p>
            <a:fld id="{A8E56EBB-FE3B-4045-8AE9-4515F383C698}" type="datetimeFigureOut">
              <a:rPr lang="en-GB" smtClean="0"/>
              <a:t>19/10/2019</a:t>
            </a:fld>
            <a:endParaRPr lang="en-GB"/>
          </a:p>
        </p:txBody>
      </p:sp>
      <p:sp>
        <p:nvSpPr>
          <p:cNvPr id="6" name="Footer Placeholder 5">
            <a:extLst>
              <a:ext uri="{FF2B5EF4-FFF2-40B4-BE49-F238E27FC236}">
                <a16:creationId xmlns:a16="http://schemas.microsoft.com/office/drawing/2014/main" id="{4499049D-8805-47CB-943E-4F95524089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CF63F7-1428-4F4B-BE43-F5C6FC434475}"/>
              </a:ext>
            </a:extLst>
          </p:cNvPr>
          <p:cNvSpPr>
            <a:spLocks noGrp="1"/>
          </p:cNvSpPr>
          <p:nvPr>
            <p:ph type="sldNum" sz="quarter" idx="12"/>
          </p:nvPr>
        </p:nvSpPr>
        <p:spPr/>
        <p:txBody>
          <a:bodyPr/>
          <a:lstStyle/>
          <a:p>
            <a:fld id="{3A6C5EAF-4A72-421E-8CDB-A777C12FF14B}" type="slidenum">
              <a:rPr lang="en-GB" smtClean="0"/>
              <a:t>‹#›</a:t>
            </a:fld>
            <a:endParaRPr lang="en-GB"/>
          </a:p>
        </p:txBody>
      </p:sp>
    </p:spTree>
    <p:extLst>
      <p:ext uri="{BB962C8B-B14F-4D97-AF65-F5344CB8AC3E}">
        <p14:creationId xmlns:p14="http://schemas.microsoft.com/office/powerpoint/2010/main" val="3005166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FCFB3-D1C7-4E5B-89F2-B45128B12C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AA33284-736D-40DD-BE20-C891F1FA64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9DF3E2-24B0-4274-9F00-D9E2B42F53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62357F-0AAB-48BF-9FDF-9BB298958908}"/>
              </a:ext>
            </a:extLst>
          </p:cNvPr>
          <p:cNvSpPr>
            <a:spLocks noGrp="1"/>
          </p:cNvSpPr>
          <p:nvPr>
            <p:ph type="dt" sz="half" idx="10"/>
          </p:nvPr>
        </p:nvSpPr>
        <p:spPr/>
        <p:txBody>
          <a:bodyPr/>
          <a:lstStyle/>
          <a:p>
            <a:fld id="{A8E56EBB-FE3B-4045-8AE9-4515F383C698}" type="datetimeFigureOut">
              <a:rPr lang="en-GB" smtClean="0"/>
              <a:t>19/10/2019</a:t>
            </a:fld>
            <a:endParaRPr lang="en-GB"/>
          </a:p>
        </p:txBody>
      </p:sp>
      <p:sp>
        <p:nvSpPr>
          <p:cNvPr id="6" name="Footer Placeholder 5">
            <a:extLst>
              <a:ext uri="{FF2B5EF4-FFF2-40B4-BE49-F238E27FC236}">
                <a16:creationId xmlns:a16="http://schemas.microsoft.com/office/drawing/2014/main" id="{C81FD070-848F-404C-94B2-A2CD537282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7BB451-7658-4E93-9FAE-B97706D7440D}"/>
              </a:ext>
            </a:extLst>
          </p:cNvPr>
          <p:cNvSpPr>
            <a:spLocks noGrp="1"/>
          </p:cNvSpPr>
          <p:nvPr>
            <p:ph type="sldNum" sz="quarter" idx="12"/>
          </p:nvPr>
        </p:nvSpPr>
        <p:spPr/>
        <p:txBody>
          <a:bodyPr/>
          <a:lstStyle/>
          <a:p>
            <a:fld id="{3A6C5EAF-4A72-421E-8CDB-A777C12FF14B}" type="slidenum">
              <a:rPr lang="en-GB" smtClean="0"/>
              <a:t>‹#›</a:t>
            </a:fld>
            <a:endParaRPr lang="en-GB"/>
          </a:p>
        </p:txBody>
      </p:sp>
    </p:spTree>
    <p:extLst>
      <p:ext uri="{BB962C8B-B14F-4D97-AF65-F5344CB8AC3E}">
        <p14:creationId xmlns:p14="http://schemas.microsoft.com/office/powerpoint/2010/main" val="252104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295348-945C-4667-B36D-8A6D4894C3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CFFD89-556A-448D-96A8-F781F047C5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706F88-D59C-4B83-B05C-DEA989B041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56EBB-FE3B-4045-8AE9-4515F383C698}" type="datetimeFigureOut">
              <a:rPr lang="en-GB" smtClean="0"/>
              <a:t>19/10/2019</a:t>
            </a:fld>
            <a:endParaRPr lang="en-GB"/>
          </a:p>
        </p:txBody>
      </p:sp>
      <p:sp>
        <p:nvSpPr>
          <p:cNvPr id="5" name="Footer Placeholder 4">
            <a:extLst>
              <a:ext uri="{FF2B5EF4-FFF2-40B4-BE49-F238E27FC236}">
                <a16:creationId xmlns:a16="http://schemas.microsoft.com/office/drawing/2014/main" id="{CE404B6D-B99A-4047-9E89-55F586D467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DD23568-B37F-431F-9AC0-593596B337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6C5EAF-4A72-421E-8CDB-A777C12FF14B}" type="slidenum">
              <a:rPr lang="en-GB" smtClean="0"/>
              <a:t>‹#›</a:t>
            </a:fld>
            <a:endParaRPr lang="en-GB"/>
          </a:p>
        </p:txBody>
      </p:sp>
    </p:spTree>
    <p:extLst>
      <p:ext uri="{BB962C8B-B14F-4D97-AF65-F5344CB8AC3E}">
        <p14:creationId xmlns:p14="http://schemas.microsoft.com/office/powerpoint/2010/main" val="498063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http://geographyfieldwork.com/Spearm5.gif" TargetMode="External"/><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onservancy.co.uk/page/people-and-environment" TargetMode="External"/><Relationship Id="rId2" Type="http://schemas.openxmlformats.org/officeDocument/2006/relationships/hyperlink" Target="https://www.conservancy.co.uk/page/east-head" TargetMode="External"/><Relationship Id="rId1" Type="http://schemas.openxmlformats.org/officeDocument/2006/relationships/slideLayout" Target="../slideLayouts/slideLayout2.xml"/><Relationship Id="rId4" Type="http://schemas.openxmlformats.org/officeDocument/2006/relationships/hyperlink" Target="https://www.conservancy.co.uk/page/sea-defence"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maps.nls.u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www.rgs.org/schools/teaching-resources/sampling-techniques/" TargetMode="Externa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F7383-32EF-46EF-B227-890A2715DF8C}"/>
              </a:ext>
            </a:extLst>
          </p:cNvPr>
          <p:cNvSpPr>
            <a:spLocks noGrp="1"/>
          </p:cNvSpPr>
          <p:nvPr>
            <p:ph type="ctrTitle"/>
          </p:nvPr>
        </p:nvSpPr>
        <p:spPr>
          <a:xfrm>
            <a:off x="1369255" y="0"/>
            <a:ext cx="9144000" cy="2387600"/>
          </a:xfrm>
        </p:spPr>
        <p:txBody>
          <a:bodyPr>
            <a:normAutofit/>
          </a:bodyPr>
          <a:lstStyle/>
          <a:p>
            <a:br>
              <a:rPr lang="en-GB" sz="4000" dirty="0"/>
            </a:br>
            <a:r>
              <a:rPr lang="en-GB" sz="4000" dirty="0"/>
              <a:t>Preparatory work</a:t>
            </a:r>
            <a:br>
              <a:rPr lang="en-GB" sz="4000" dirty="0"/>
            </a:br>
            <a:r>
              <a:rPr lang="en-GB" sz="4000" dirty="0"/>
              <a:t>Fieldtrip 1 – East Head, The </a:t>
            </a:r>
            <a:r>
              <a:rPr lang="en-GB" sz="4000" dirty="0" err="1"/>
              <a:t>Witterings</a:t>
            </a:r>
            <a:br>
              <a:rPr lang="en-GB" sz="4000" dirty="0"/>
            </a:br>
            <a:endParaRPr lang="en-GB" sz="4000" dirty="0"/>
          </a:p>
        </p:txBody>
      </p:sp>
      <p:sp>
        <p:nvSpPr>
          <p:cNvPr id="3" name="Subtitle 2">
            <a:extLst>
              <a:ext uri="{FF2B5EF4-FFF2-40B4-BE49-F238E27FC236}">
                <a16:creationId xmlns:a16="http://schemas.microsoft.com/office/drawing/2014/main" id="{2B4650C6-D692-4729-A206-E6B6699EB417}"/>
              </a:ext>
            </a:extLst>
          </p:cNvPr>
          <p:cNvSpPr>
            <a:spLocks noGrp="1"/>
          </p:cNvSpPr>
          <p:nvPr>
            <p:ph type="subTitle" idx="1"/>
          </p:nvPr>
        </p:nvSpPr>
        <p:spPr>
          <a:xfrm>
            <a:off x="1524000" y="2715065"/>
            <a:ext cx="9144000" cy="2542735"/>
          </a:xfrm>
        </p:spPr>
        <p:txBody>
          <a:bodyPr>
            <a:normAutofit fontScale="77500" lnSpcReduction="20000"/>
          </a:bodyPr>
          <a:lstStyle/>
          <a:p>
            <a:r>
              <a:rPr lang="en-GB" dirty="0"/>
              <a:t>Aims</a:t>
            </a:r>
          </a:p>
          <a:p>
            <a:r>
              <a:rPr lang="en-GB" dirty="0"/>
              <a:t>To conduct research on the location, physical features and processes occurring at West Wittering</a:t>
            </a:r>
          </a:p>
          <a:p>
            <a:r>
              <a:rPr lang="en-GB" dirty="0"/>
              <a:t>To identify different sampling strategies and be able to apply and justify their use for different data collection techniques</a:t>
            </a:r>
          </a:p>
          <a:p>
            <a:r>
              <a:rPr lang="en-GB" dirty="0"/>
              <a:t>To be able to complete a risk assessment</a:t>
            </a:r>
          </a:p>
          <a:p>
            <a:r>
              <a:rPr lang="en-GB" dirty="0"/>
              <a:t>To understand how spearman’s rank and standard deviation can be used to analyse data</a:t>
            </a:r>
          </a:p>
          <a:p>
            <a:r>
              <a:rPr lang="en-GB" dirty="0"/>
              <a:t>To practise presenting data in a variety of ways and how to critically analyse it</a:t>
            </a:r>
          </a:p>
        </p:txBody>
      </p:sp>
    </p:spTree>
    <p:extLst>
      <p:ext uri="{BB962C8B-B14F-4D97-AF65-F5344CB8AC3E}">
        <p14:creationId xmlns:p14="http://schemas.microsoft.com/office/powerpoint/2010/main" val="178574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75F35-B040-402F-800F-84874437E9FB}"/>
              </a:ext>
            </a:extLst>
          </p:cNvPr>
          <p:cNvSpPr>
            <a:spLocks noGrp="1"/>
          </p:cNvSpPr>
          <p:nvPr>
            <p:ph type="title"/>
          </p:nvPr>
        </p:nvSpPr>
        <p:spPr>
          <a:xfrm>
            <a:off x="0" y="49488"/>
            <a:ext cx="10515600" cy="1325563"/>
          </a:xfrm>
        </p:spPr>
        <p:txBody>
          <a:bodyPr/>
          <a:lstStyle/>
          <a:p>
            <a:r>
              <a:rPr lang="en-GB" dirty="0"/>
              <a:t>Spearman’s rank correlation</a:t>
            </a:r>
          </a:p>
        </p:txBody>
      </p:sp>
      <p:sp>
        <p:nvSpPr>
          <p:cNvPr id="3" name="Content Placeholder 2">
            <a:extLst>
              <a:ext uri="{FF2B5EF4-FFF2-40B4-BE49-F238E27FC236}">
                <a16:creationId xmlns:a16="http://schemas.microsoft.com/office/drawing/2014/main" id="{24A046A3-5EE6-489B-9237-277418ED0D39}"/>
              </a:ext>
            </a:extLst>
          </p:cNvPr>
          <p:cNvSpPr>
            <a:spLocks noGrp="1"/>
          </p:cNvSpPr>
          <p:nvPr>
            <p:ph idx="1"/>
          </p:nvPr>
        </p:nvSpPr>
        <p:spPr>
          <a:xfrm>
            <a:off x="414131" y="1375051"/>
            <a:ext cx="5329514" cy="4351338"/>
          </a:xfrm>
        </p:spPr>
        <p:txBody>
          <a:bodyPr>
            <a:normAutofit/>
          </a:bodyPr>
          <a:lstStyle/>
          <a:p>
            <a:pPr marL="0" indent="0">
              <a:buNone/>
            </a:pPr>
            <a:r>
              <a:rPr lang="en-GB" sz="2100" b="1" dirty="0">
                <a:solidFill>
                  <a:schemeClr val="accent1">
                    <a:lumMod val="75000"/>
                  </a:schemeClr>
                </a:solidFill>
              </a:rPr>
              <a:t>The Spearman's Rank Correlation Coefficient is used to discover the strength of a link between two sets of data.</a:t>
            </a:r>
          </a:p>
          <a:p>
            <a:pPr marL="0" indent="0">
              <a:buNone/>
            </a:pPr>
            <a:endParaRPr lang="en-GB" sz="2100" b="1" dirty="0">
              <a:solidFill>
                <a:schemeClr val="accent1">
                  <a:lumMod val="75000"/>
                </a:schemeClr>
              </a:solidFill>
            </a:endParaRPr>
          </a:p>
          <a:p>
            <a:pPr marL="0" indent="0">
              <a:buNone/>
            </a:pPr>
            <a:r>
              <a:rPr lang="en-GB" sz="2100" b="1" dirty="0">
                <a:solidFill>
                  <a:schemeClr val="accent1">
                    <a:lumMod val="75000"/>
                  </a:schemeClr>
                </a:solidFill>
              </a:rPr>
              <a:t>If your data can be incorporated into a </a:t>
            </a:r>
            <a:r>
              <a:rPr lang="en-GB" sz="2100" b="1" dirty="0" err="1">
                <a:solidFill>
                  <a:schemeClr val="accent1">
                    <a:lumMod val="75000"/>
                  </a:schemeClr>
                </a:solidFill>
              </a:rPr>
              <a:t>scattergraph</a:t>
            </a:r>
            <a:r>
              <a:rPr lang="en-GB" sz="2100" b="1" dirty="0">
                <a:solidFill>
                  <a:schemeClr val="accent1">
                    <a:lumMod val="75000"/>
                  </a:schemeClr>
                </a:solidFill>
              </a:rPr>
              <a:t> you could conduct a Spearman’s Rank test to see how related they are. </a:t>
            </a:r>
            <a:endParaRPr lang="en-GB" dirty="0"/>
          </a:p>
        </p:txBody>
      </p:sp>
      <p:pic>
        <p:nvPicPr>
          <p:cNvPr id="1026" name="Picture 2" descr="Image result for geography scatter graph images">
            <a:extLst>
              <a:ext uri="{FF2B5EF4-FFF2-40B4-BE49-F238E27FC236}">
                <a16:creationId xmlns:a16="http://schemas.microsoft.com/office/drawing/2014/main" id="{CB4E40E7-4D65-45DF-8CE1-2734C510F5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9721" y="454715"/>
            <a:ext cx="5329514" cy="546876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90D2DA4-7CA1-4BF6-A15F-6BEABF7AEAAD}"/>
              </a:ext>
            </a:extLst>
          </p:cNvPr>
          <p:cNvSpPr txBox="1"/>
          <p:nvPr/>
        </p:nvSpPr>
        <p:spPr>
          <a:xfrm>
            <a:off x="599050" y="4332849"/>
            <a:ext cx="3142956" cy="1754326"/>
          </a:xfrm>
          <a:prstGeom prst="rect">
            <a:avLst/>
          </a:prstGeom>
          <a:noFill/>
          <a:ln>
            <a:solidFill>
              <a:schemeClr val="tx1"/>
            </a:solidFill>
          </a:ln>
        </p:spPr>
        <p:txBody>
          <a:bodyPr wrap="square" rtlCol="0">
            <a:spAutoFit/>
          </a:bodyPr>
          <a:lstStyle/>
          <a:p>
            <a:r>
              <a:rPr lang="en-GB" b="1" dirty="0"/>
              <a:t>At least 8 sets of data are required when conducting Spearman’s rank analysis and so this is something you need to consider before conducting your fieldwork.</a:t>
            </a:r>
          </a:p>
        </p:txBody>
      </p:sp>
    </p:spTree>
    <p:extLst>
      <p:ext uri="{BB962C8B-B14F-4D97-AF65-F5344CB8AC3E}">
        <p14:creationId xmlns:p14="http://schemas.microsoft.com/office/powerpoint/2010/main" val="4222170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645CE9-F187-41E1-A17E-62F6E508212A}"/>
              </a:ext>
            </a:extLst>
          </p:cNvPr>
          <p:cNvSpPr>
            <a:spLocks noGrp="1"/>
          </p:cNvSpPr>
          <p:nvPr>
            <p:ph idx="1"/>
          </p:nvPr>
        </p:nvSpPr>
        <p:spPr>
          <a:xfrm>
            <a:off x="506895" y="248616"/>
            <a:ext cx="5774635" cy="4351338"/>
          </a:xfrm>
        </p:spPr>
        <p:txBody>
          <a:bodyPr/>
          <a:lstStyle/>
          <a:p>
            <a:pPr marL="0" indent="0">
              <a:buNone/>
            </a:pPr>
            <a:r>
              <a:rPr lang="en-GB" b="1" dirty="0">
                <a:solidFill>
                  <a:schemeClr val="accent1">
                    <a:lumMod val="75000"/>
                  </a:schemeClr>
                </a:solidFill>
              </a:rPr>
              <a:t>For example you would expect that the more hours of revision a student does then the higher the exam result. </a:t>
            </a:r>
          </a:p>
          <a:p>
            <a:pPr marL="0" indent="0">
              <a:buNone/>
            </a:pPr>
            <a:endParaRPr lang="en-GB" b="1" dirty="0">
              <a:solidFill>
                <a:schemeClr val="accent1">
                  <a:lumMod val="75000"/>
                </a:schemeClr>
              </a:solidFill>
            </a:endParaRPr>
          </a:p>
          <a:p>
            <a:pPr marL="0" indent="0">
              <a:buNone/>
            </a:pPr>
            <a:r>
              <a:rPr lang="en-GB" b="1" dirty="0">
                <a:solidFill>
                  <a:schemeClr val="accent1">
                    <a:lumMod val="75000"/>
                  </a:schemeClr>
                </a:solidFill>
              </a:rPr>
              <a:t>You could then collect data on both hours studied and result, rank the two sets of data and then conduct the statistical test to see how strong the relationship is.</a:t>
            </a:r>
          </a:p>
          <a:p>
            <a:endParaRPr lang="en-GB" dirty="0"/>
          </a:p>
        </p:txBody>
      </p:sp>
      <p:graphicFrame>
        <p:nvGraphicFramePr>
          <p:cNvPr id="4" name="Table 4">
            <a:extLst>
              <a:ext uri="{FF2B5EF4-FFF2-40B4-BE49-F238E27FC236}">
                <a16:creationId xmlns:a16="http://schemas.microsoft.com/office/drawing/2014/main" id="{1A1F61B1-E86F-4C75-938D-80A2593B91F5}"/>
              </a:ext>
            </a:extLst>
          </p:cNvPr>
          <p:cNvGraphicFramePr>
            <a:graphicFrameLocks noGrp="1"/>
          </p:cNvGraphicFramePr>
          <p:nvPr>
            <p:extLst>
              <p:ext uri="{D42A27DB-BD31-4B8C-83A1-F6EECF244321}">
                <p14:modId xmlns:p14="http://schemas.microsoft.com/office/powerpoint/2010/main" val="1016272104"/>
              </p:ext>
            </p:extLst>
          </p:nvPr>
        </p:nvGraphicFramePr>
        <p:xfrm>
          <a:off x="7659756" y="106017"/>
          <a:ext cx="3891720" cy="6729750"/>
        </p:xfrm>
        <a:graphic>
          <a:graphicData uri="http://schemas.openxmlformats.org/drawingml/2006/table">
            <a:tbl>
              <a:tblPr firstRow="1" bandRow="1">
                <a:tableStyleId>{5C22544A-7EE6-4342-B048-85BDC9FD1C3A}</a:tableStyleId>
              </a:tblPr>
              <a:tblGrid>
                <a:gridCol w="1297240">
                  <a:extLst>
                    <a:ext uri="{9D8B030D-6E8A-4147-A177-3AD203B41FA5}">
                      <a16:colId xmlns:a16="http://schemas.microsoft.com/office/drawing/2014/main" val="3798041103"/>
                    </a:ext>
                  </a:extLst>
                </a:gridCol>
                <a:gridCol w="1297240">
                  <a:extLst>
                    <a:ext uri="{9D8B030D-6E8A-4147-A177-3AD203B41FA5}">
                      <a16:colId xmlns:a16="http://schemas.microsoft.com/office/drawing/2014/main" val="1076046191"/>
                    </a:ext>
                  </a:extLst>
                </a:gridCol>
                <a:gridCol w="1297240">
                  <a:extLst>
                    <a:ext uri="{9D8B030D-6E8A-4147-A177-3AD203B41FA5}">
                      <a16:colId xmlns:a16="http://schemas.microsoft.com/office/drawing/2014/main" val="651063320"/>
                    </a:ext>
                  </a:extLst>
                </a:gridCol>
              </a:tblGrid>
              <a:tr h="297183">
                <a:tc>
                  <a:txBody>
                    <a:bodyPr/>
                    <a:lstStyle/>
                    <a:p>
                      <a:endParaRPr lang="en-GB" dirty="0"/>
                    </a:p>
                  </a:txBody>
                  <a:tcPr/>
                </a:tc>
                <a:tc>
                  <a:txBody>
                    <a:bodyPr/>
                    <a:lstStyle/>
                    <a:p>
                      <a:r>
                        <a:rPr lang="en-GB" dirty="0"/>
                        <a:t>Hours studied</a:t>
                      </a:r>
                    </a:p>
                  </a:txBody>
                  <a:tcPr/>
                </a:tc>
                <a:tc>
                  <a:txBody>
                    <a:bodyPr/>
                    <a:lstStyle/>
                    <a:p>
                      <a:r>
                        <a:rPr lang="en-GB" dirty="0"/>
                        <a:t>% exam result</a:t>
                      </a:r>
                    </a:p>
                  </a:txBody>
                  <a:tcPr/>
                </a:tc>
                <a:extLst>
                  <a:ext uri="{0D108BD9-81ED-4DB2-BD59-A6C34878D82A}">
                    <a16:rowId xmlns:a16="http://schemas.microsoft.com/office/drawing/2014/main" val="3494757143"/>
                  </a:ext>
                </a:extLst>
              </a:tr>
              <a:tr h="608967">
                <a:tc>
                  <a:txBody>
                    <a:bodyPr/>
                    <a:lstStyle/>
                    <a:p>
                      <a:r>
                        <a:rPr lang="en-GB" dirty="0"/>
                        <a:t>Tom</a:t>
                      </a:r>
                    </a:p>
                  </a:txBody>
                  <a:tcPr/>
                </a:tc>
                <a:tc>
                  <a:txBody>
                    <a:bodyPr/>
                    <a:lstStyle/>
                    <a:p>
                      <a:r>
                        <a:rPr lang="en-GB" dirty="0"/>
                        <a:t>10</a:t>
                      </a:r>
                    </a:p>
                  </a:txBody>
                  <a:tcPr/>
                </a:tc>
                <a:tc>
                  <a:txBody>
                    <a:bodyPr/>
                    <a:lstStyle/>
                    <a:p>
                      <a:r>
                        <a:rPr lang="en-GB" dirty="0"/>
                        <a:t>32</a:t>
                      </a:r>
                    </a:p>
                  </a:txBody>
                  <a:tcPr/>
                </a:tc>
                <a:extLst>
                  <a:ext uri="{0D108BD9-81ED-4DB2-BD59-A6C34878D82A}">
                    <a16:rowId xmlns:a16="http://schemas.microsoft.com/office/drawing/2014/main" val="3675330873"/>
                  </a:ext>
                </a:extLst>
              </a:tr>
              <a:tr h="608967">
                <a:tc>
                  <a:txBody>
                    <a:bodyPr/>
                    <a:lstStyle/>
                    <a:p>
                      <a:r>
                        <a:rPr lang="en-GB" dirty="0"/>
                        <a:t>Alice</a:t>
                      </a:r>
                    </a:p>
                  </a:txBody>
                  <a:tcPr/>
                </a:tc>
                <a:tc>
                  <a:txBody>
                    <a:bodyPr/>
                    <a:lstStyle/>
                    <a:p>
                      <a:r>
                        <a:rPr lang="en-GB" dirty="0"/>
                        <a:t>16</a:t>
                      </a:r>
                    </a:p>
                  </a:txBody>
                  <a:tcPr/>
                </a:tc>
                <a:tc>
                  <a:txBody>
                    <a:bodyPr/>
                    <a:lstStyle/>
                    <a:p>
                      <a:r>
                        <a:rPr lang="en-GB" dirty="0"/>
                        <a:t>67</a:t>
                      </a:r>
                    </a:p>
                  </a:txBody>
                  <a:tcPr/>
                </a:tc>
                <a:extLst>
                  <a:ext uri="{0D108BD9-81ED-4DB2-BD59-A6C34878D82A}">
                    <a16:rowId xmlns:a16="http://schemas.microsoft.com/office/drawing/2014/main" val="2441227118"/>
                  </a:ext>
                </a:extLst>
              </a:tr>
              <a:tr h="608967">
                <a:tc>
                  <a:txBody>
                    <a:bodyPr/>
                    <a:lstStyle/>
                    <a:p>
                      <a:r>
                        <a:rPr lang="en-GB" dirty="0"/>
                        <a:t>Mary</a:t>
                      </a:r>
                    </a:p>
                  </a:txBody>
                  <a:tcPr/>
                </a:tc>
                <a:tc>
                  <a:txBody>
                    <a:bodyPr/>
                    <a:lstStyle/>
                    <a:p>
                      <a:r>
                        <a:rPr lang="en-GB" dirty="0"/>
                        <a:t>5</a:t>
                      </a:r>
                    </a:p>
                  </a:txBody>
                  <a:tcPr/>
                </a:tc>
                <a:tc>
                  <a:txBody>
                    <a:bodyPr/>
                    <a:lstStyle/>
                    <a:p>
                      <a:r>
                        <a:rPr lang="en-GB" dirty="0"/>
                        <a:t>52</a:t>
                      </a:r>
                    </a:p>
                  </a:txBody>
                  <a:tcPr/>
                </a:tc>
                <a:extLst>
                  <a:ext uri="{0D108BD9-81ED-4DB2-BD59-A6C34878D82A}">
                    <a16:rowId xmlns:a16="http://schemas.microsoft.com/office/drawing/2014/main" val="4238740705"/>
                  </a:ext>
                </a:extLst>
              </a:tr>
              <a:tr h="608967">
                <a:tc>
                  <a:txBody>
                    <a:bodyPr/>
                    <a:lstStyle/>
                    <a:p>
                      <a:r>
                        <a:rPr lang="en-GB" dirty="0"/>
                        <a:t>Albert</a:t>
                      </a:r>
                    </a:p>
                  </a:txBody>
                  <a:tcPr/>
                </a:tc>
                <a:tc>
                  <a:txBody>
                    <a:bodyPr/>
                    <a:lstStyle/>
                    <a:p>
                      <a:r>
                        <a:rPr lang="en-GB" dirty="0"/>
                        <a:t>19</a:t>
                      </a:r>
                    </a:p>
                  </a:txBody>
                  <a:tcPr/>
                </a:tc>
                <a:tc>
                  <a:txBody>
                    <a:bodyPr/>
                    <a:lstStyle/>
                    <a:p>
                      <a:r>
                        <a:rPr lang="en-GB" dirty="0"/>
                        <a:t>78</a:t>
                      </a:r>
                    </a:p>
                  </a:txBody>
                  <a:tcPr/>
                </a:tc>
                <a:extLst>
                  <a:ext uri="{0D108BD9-81ED-4DB2-BD59-A6C34878D82A}">
                    <a16:rowId xmlns:a16="http://schemas.microsoft.com/office/drawing/2014/main" val="497777832"/>
                  </a:ext>
                </a:extLst>
              </a:tr>
              <a:tr h="608967">
                <a:tc>
                  <a:txBody>
                    <a:bodyPr/>
                    <a:lstStyle/>
                    <a:p>
                      <a:r>
                        <a:rPr lang="en-GB" dirty="0"/>
                        <a:t>Stuart</a:t>
                      </a:r>
                    </a:p>
                  </a:txBody>
                  <a:tcPr/>
                </a:tc>
                <a:tc>
                  <a:txBody>
                    <a:bodyPr/>
                    <a:lstStyle/>
                    <a:p>
                      <a:r>
                        <a:rPr lang="en-GB" dirty="0"/>
                        <a:t>4</a:t>
                      </a:r>
                    </a:p>
                  </a:txBody>
                  <a:tcPr/>
                </a:tc>
                <a:tc>
                  <a:txBody>
                    <a:bodyPr/>
                    <a:lstStyle/>
                    <a:p>
                      <a:r>
                        <a:rPr lang="en-GB" dirty="0"/>
                        <a:t>8</a:t>
                      </a:r>
                    </a:p>
                  </a:txBody>
                  <a:tcPr/>
                </a:tc>
                <a:extLst>
                  <a:ext uri="{0D108BD9-81ED-4DB2-BD59-A6C34878D82A}">
                    <a16:rowId xmlns:a16="http://schemas.microsoft.com/office/drawing/2014/main" val="2610012806"/>
                  </a:ext>
                </a:extLst>
              </a:tr>
              <a:tr h="608967">
                <a:tc>
                  <a:txBody>
                    <a:bodyPr/>
                    <a:lstStyle/>
                    <a:p>
                      <a:r>
                        <a:rPr lang="en-GB" dirty="0"/>
                        <a:t>Victor</a:t>
                      </a:r>
                    </a:p>
                  </a:txBody>
                  <a:tcPr/>
                </a:tc>
                <a:tc>
                  <a:txBody>
                    <a:bodyPr/>
                    <a:lstStyle/>
                    <a:p>
                      <a:r>
                        <a:rPr lang="en-GB" dirty="0"/>
                        <a:t>12</a:t>
                      </a:r>
                    </a:p>
                  </a:txBody>
                  <a:tcPr/>
                </a:tc>
                <a:tc>
                  <a:txBody>
                    <a:bodyPr/>
                    <a:lstStyle/>
                    <a:p>
                      <a:r>
                        <a:rPr lang="en-GB" dirty="0"/>
                        <a:t>56</a:t>
                      </a:r>
                    </a:p>
                  </a:txBody>
                  <a:tcPr/>
                </a:tc>
                <a:extLst>
                  <a:ext uri="{0D108BD9-81ED-4DB2-BD59-A6C34878D82A}">
                    <a16:rowId xmlns:a16="http://schemas.microsoft.com/office/drawing/2014/main" val="563754306"/>
                  </a:ext>
                </a:extLst>
              </a:tr>
              <a:tr h="608967">
                <a:tc>
                  <a:txBody>
                    <a:bodyPr/>
                    <a:lstStyle/>
                    <a:p>
                      <a:r>
                        <a:rPr lang="en-GB" dirty="0"/>
                        <a:t>Leonard</a:t>
                      </a:r>
                    </a:p>
                  </a:txBody>
                  <a:tcPr/>
                </a:tc>
                <a:tc>
                  <a:txBody>
                    <a:bodyPr/>
                    <a:lstStyle/>
                    <a:p>
                      <a:r>
                        <a:rPr lang="en-GB" dirty="0"/>
                        <a:t>20</a:t>
                      </a:r>
                    </a:p>
                  </a:txBody>
                  <a:tcPr/>
                </a:tc>
                <a:tc>
                  <a:txBody>
                    <a:bodyPr/>
                    <a:lstStyle/>
                    <a:p>
                      <a:r>
                        <a:rPr lang="en-GB" dirty="0"/>
                        <a:t>88</a:t>
                      </a:r>
                    </a:p>
                  </a:txBody>
                  <a:tcPr/>
                </a:tc>
                <a:extLst>
                  <a:ext uri="{0D108BD9-81ED-4DB2-BD59-A6C34878D82A}">
                    <a16:rowId xmlns:a16="http://schemas.microsoft.com/office/drawing/2014/main" val="1547319558"/>
                  </a:ext>
                </a:extLst>
              </a:tr>
              <a:tr h="608967">
                <a:tc>
                  <a:txBody>
                    <a:bodyPr/>
                    <a:lstStyle/>
                    <a:p>
                      <a:r>
                        <a:rPr lang="en-GB" dirty="0"/>
                        <a:t>Fiona</a:t>
                      </a:r>
                    </a:p>
                  </a:txBody>
                  <a:tcPr/>
                </a:tc>
                <a:tc>
                  <a:txBody>
                    <a:bodyPr/>
                    <a:lstStyle/>
                    <a:p>
                      <a:r>
                        <a:rPr lang="en-GB" dirty="0"/>
                        <a:t>15</a:t>
                      </a:r>
                    </a:p>
                  </a:txBody>
                  <a:tcPr/>
                </a:tc>
                <a:tc>
                  <a:txBody>
                    <a:bodyPr/>
                    <a:lstStyle/>
                    <a:p>
                      <a:r>
                        <a:rPr lang="en-GB" dirty="0"/>
                        <a:t>60</a:t>
                      </a:r>
                    </a:p>
                  </a:txBody>
                  <a:tcPr/>
                </a:tc>
                <a:extLst>
                  <a:ext uri="{0D108BD9-81ED-4DB2-BD59-A6C34878D82A}">
                    <a16:rowId xmlns:a16="http://schemas.microsoft.com/office/drawing/2014/main" val="3207693671"/>
                  </a:ext>
                </a:extLst>
              </a:tr>
              <a:tr h="608967">
                <a:tc>
                  <a:txBody>
                    <a:bodyPr/>
                    <a:lstStyle/>
                    <a:p>
                      <a:r>
                        <a:rPr lang="en-GB" dirty="0"/>
                        <a:t>Chris</a:t>
                      </a:r>
                    </a:p>
                  </a:txBody>
                  <a:tcPr/>
                </a:tc>
                <a:tc>
                  <a:txBody>
                    <a:bodyPr/>
                    <a:lstStyle/>
                    <a:p>
                      <a:r>
                        <a:rPr lang="en-GB" dirty="0"/>
                        <a:t>16</a:t>
                      </a:r>
                    </a:p>
                  </a:txBody>
                  <a:tcPr/>
                </a:tc>
                <a:tc>
                  <a:txBody>
                    <a:bodyPr/>
                    <a:lstStyle/>
                    <a:p>
                      <a:r>
                        <a:rPr lang="en-GB" dirty="0"/>
                        <a:t>72</a:t>
                      </a:r>
                    </a:p>
                  </a:txBody>
                  <a:tcPr/>
                </a:tc>
                <a:extLst>
                  <a:ext uri="{0D108BD9-81ED-4DB2-BD59-A6C34878D82A}">
                    <a16:rowId xmlns:a16="http://schemas.microsoft.com/office/drawing/2014/main" val="1779240139"/>
                  </a:ext>
                </a:extLst>
              </a:tr>
              <a:tr h="608967">
                <a:tc>
                  <a:txBody>
                    <a:bodyPr/>
                    <a:lstStyle/>
                    <a:p>
                      <a:r>
                        <a:rPr lang="en-GB" dirty="0"/>
                        <a:t>Fred</a:t>
                      </a:r>
                    </a:p>
                  </a:txBody>
                  <a:tcPr/>
                </a:tc>
                <a:tc>
                  <a:txBody>
                    <a:bodyPr/>
                    <a:lstStyle/>
                    <a:p>
                      <a:r>
                        <a:rPr lang="en-GB" dirty="0"/>
                        <a:t>13</a:t>
                      </a:r>
                    </a:p>
                  </a:txBody>
                  <a:tcPr/>
                </a:tc>
                <a:tc>
                  <a:txBody>
                    <a:bodyPr/>
                    <a:lstStyle/>
                    <a:p>
                      <a:r>
                        <a:rPr lang="en-GB" dirty="0"/>
                        <a:t>59</a:t>
                      </a:r>
                    </a:p>
                  </a:txBody>
                  <a:tcPr/>
                </a:tc>
                <a:extLst>
                  <a:ext uri="{0D108BD9-81ED-4DB2-BD59-A6C34878D82A}">
                    <a16:rowId xmlns:a16="http://schemas.microsoft.com/office/drawing/2014/main" val="3374966052"/>
                  </a:ext>
                </a:extLst>
              </a:tr>
            </a:tbl>
          </a:graphicData>
        </a:graphic>
      </p:graphicFrame>
      <p:sp>
        <p:nvSpPr>
          <p:cNvPr id="5" name="TextBox 4">
            <a:extLst>
              <a:ext uri="{FF2B5EF4-FFF2-40B4-BE49-F238E27FC236}">
                <a16:creationId xmlns:a16="http://schemas.microsoft.com/office/drawing/2014/main" id="{72EAD757-5661-43BC-9134-F21E2EE46B2E}"/>
              </a:ext>
            </a:extLst>
          </p:cNvPr>
          <p:cNvSpPr txBox="1"/>
          <p:nvPr/>
        </p:nvSpPr>
        <p:spPr>
          <a:xfrm>
            <a:off x="311428" y="4396271"/>
            <a:ext cx="6384234" cy="1107996"/>
          </a:xfrm>
          <a:prstGeom prst="rect">
            <a:avLst/>
          </a:prstGeom>
          <a:noFill/>
        </p:spPr>
        <p:txBody>
          <a:bodyPr wrap="square" rtlCol="0">
            <a:spAutoFit/>
          </a:bodyPr>
          <a:lstStyle/>
          <a:p>
            <a:r>
              <a:rPr lang="en-GB" sz="2200" b="1" dirty="0">
                <a:solidFill>
                  <a:srgbClr val="FF0000"/>
                </a:solidFill>
              </a:rPr>
              <a:t>Use the guidance document provided to complete a statistical test to see if there is a significant relationship between the two sets of data.</a:t>
            </a:r>
          </a:p>
        </p:txBody>
      </p:sp>
      <p:sp>
        <p:nvSpPr>
          <p:cNvPr id="2" name="TextBox 1"/>
          <p:cNvSpPr txBox="1"/>
          <p:nvPr/>
        </p:nvSpPr>
        <p:spPr>
          <a:xfrm>
            <a:off x="311428" y="5629835"/>
            <a:ext cx="6609325" cy="646331"/>
          </a:xfrm>
          <a:prstGeom prst="rect">
            <a:avLst/>
          </a:prstGeom>
          <a:noFill/>
          <a:ln>
            <a:solidFill>
              <a:schemeClr val="tx1"/>
            </a:solidFill>
          </a:ln>
        </p:spPr>
        <p:txBody>
          <a:bodyPr wrap="square" rtlCol="0">
            <a:spAutoFit/>
          </a:bodyPr>
          <a:lstStyle/>
          <a:p>
            <a:r>
              <a:rPr lang="en-GB" dirty="0"/>
              <a:t>Null hypothesis – there is no significant correlation between the amount of hours studied and exam result</a:t>
            </a:r>
          </a:p>
        </p:txBody>
      </p:sp>
    </p:spTree>
    <p:extLst>
      <p:ext uri="{BB962C8B-B14F-4D97-AF65-F5344CB8AC3E}">
        <p14:creationId xmlns:p14="http://schemas.microsoft.com/office/powerpoint/2010/main" val="2937524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202FC9-FC12-42C4-BF0A-3ECAA303548E}"/>
              </a:ext>
            </a:extLst>
          </p:cNvPr>
          <p:cNvSpPr>
            <a:spLocks noGrp="1"/>
          </p:cNvSpPr>
          <p:nvPr>
            <p:ph idx="1"/>
          </p:nvPr>
        </p:nvSpPr>
        <p:spPr>
          <a:xfrm>
            <a:off x="802341" y="418166"/>
            <a:ext cx="10515600" cy="4351338"/>
          </a:xfrm>
        </p:spPr>
        <p:txBody>
          <a:bodyPr/>
          <a:lstStyle/>
          <a:p>
            <a:pPr marL="0" lvl="0" indent="0" eaLnBrk="0" fontAlgn="base" hangingPunct="0">
              <a:lnSpc>
                <a:spcPct val="100000"/>
              </a:lnSpc>
              <a:spcBef>
                <a:spcPct val="0"/>
              </a:spcBef>
              <a:spcAft>
                <a:spcPct val="0"/>
              </a:spcAft>
              <a:buNone/>
            </a:pPr>
            <a:r>
              <a:rPr lang="en-GB" altLang="en-US" sz="3200" b="1" dirty="0">
                <a:solidFill>
                  <a:srgbClr val="000000"/>
                </a:solidFill>
                <a:latin typeface="Arial" panose="020B0604020202020204" pitchFamily="34" charset="0"/>
                <a:ea typeface="Times New Roman" panose="02020603050405020304" pitchFamily="18" charset="0"/>
                <a:cs typeface="Arial" panose="020B0604020202020204" pitchFamily="34" charset="0"/>
              </a:rPr>
              <a:t>What does this </a:t>
            </a:r>
            <a:r>
              <a:rPr lang="en-GB" altLang="en-US" sz="32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R</a:t>
            </a:r>
            <a:r>
              <a:rPr lang="en-GB" altLang="en-US" sz="3200" b="1" dirty="0">
                <a:solidFill>
                  <a:srgbClr val="000000"/>
                </a:solidFill>
                <a:latin typeface="Arial" panose="020B0604020202020204" pitchFamily="34" charset="0"/>
                <a:ea typeface="Times New Roman" panose="02020603050405020304" pitchFamily="18" charset="0"/>
                <a:cs typeface="Arial" panose="020B0604020202020204" pitchFamily="34" charset="0"/>
              </a:rPr>
              <a:t> value of 0 mean?</a:t>
            </a:r>
            <a:endParaRPr lang="en-GB" altLang="en-US" sz="1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marL="0" lvl="0" indent="0" eaLnBrk="0" fontAlgn="base" hangingPunct="0">
              <a:lnSpc>
                <a:spcPct val="100000"/>
              </a:lnSpc>
              <a:spcBef>
                <a:spcPct val="0"/>
              </a:spcBef>
              <a:spcAft>
                <a:spcPct val="0"/>
              </a:spcAft>
              <a:buNone/>
            </a:pPr>
            <a:r>
              <a:rPr lang="en-GB" altLang="en-US" sz="2000"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The closer </a:t>
            </a:r>
            <a:r>
              <a:rPr lang="en-GB" altLang="en-US" sz="2000" b="1" i="1"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R</a:t>
            </a:r>
            <a:r>
              <a:rPr lang="en-GB" altLang="en-US" sz="2000" b="1"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 </a:t>
            </a:r>
            <a:r>
              <a:rPr lang="en-GB" altLang="en-US" sz="2000"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is to +1 or -1, the stronger the likely correlation. A perfect positive correlation is +1 and a perfect negative correlation is -1. A high </a:t>
            </a:r>
            <a:r>
              <a:rPr lang="en-GB" altLang="en-US" sz="2000" b="1" i="1"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R</a:t>
            </a:r>
            <a:r>
              <a:rPr lang="en-GB" altLang="en-US" sz="2000" b="1"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 </a:t>
            </a:r>
            <a:r>
              <a:rPr lang="en-GB" altLang="en-US" sz="2000"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value suggests a strong correlation and a low value suggests a weak or no correlation.</a:t>
            </a:r>
          </a:p>
          <a:p>
            <a:pPr marL="0" lvl="0" indent="0" eaLnBrk="0" fontAlgn="base" hangingPunct="0">
              <a:lnSpc>
                <a:spcPct val="100000"/>
              </a:lnSpc>
              <a:spcBef>
                <a:spcPct val="0"/>
              </a:spcBef>
              <a:spcAft>
                <a:spcPct val="0"/>
              </a:spcAft>
              <a:buNone/>
            </a:pPr>
            <a:endParaRPr lang="en-GB" altLang="en-US" sz="2000"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endParaRPr>
          </a:p>
          <a:p>
            <a:pPr marL="0" lvl="0" indent="0" eaLnBrk="0" fontAlgn="base" hangingPunct="0">
              <a:lnSpc>
                <a:spcPct val="100000"/>
              </a:lnSpc>
              <a:spcBef>
                <a:spcPct val="0"/>
              </a:spcBef>
              <a:spcAft>
                <a:spcPct val="0"/>
              </a:spcAft>
              <a:buNone/>
            </a:pPr>
            <a:r>
              <a:rPr lang="en-GB" altLang="en-US" sz="2200"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0.05 is 95% confidence level</a:t>
            </a:r>
          </a:p>
          <a:p>
            <a:pPr marL="0" lvl="0" indent="0" eaLnBrk="0" fontAlgn="base" hangingPunct="0">
              <a:lnSpc>
                <a:spcPct val="100000"/>
              </a:lnSpc>
              <a:spcBef>
                <a:spcPct val="0"/>
              </a:spcBef>
              <a:spcAft>
                <a:spcPct val="0"/>
              </a:spcAft>
              <a:buNone/>
            </a:pPr>
            <a:r>
              <a:rPr lang="en-GB" altLang="en-US" sz="2200"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0.01 is 99% confidence level</a:t>
            </a:r>
            <a:endParaRPr lang="en-GB" altLang="en-US" sz="2200" dirty="0">
              <a:solidFill>
                <a:srgbClr val="FF0000"/>
              </a:solidFill>
              <a:latin typeface="Verdana" panose="020B0604030504040204" pitchFamily="34" charset="0"/>
              <a:ea typeface="Times New Roman" panose="02020603050405020304" pitchFamily="18" charset="0"/>
              <a:cs typeface="Times New Roman" panose="02020603050405020304" pitchFamily="18" charset="0"/>
            </a:endParaRPr>
          </a:p>
          <a:p>
            <a:pPr marL="0" indent="0">
              <a:buNone/>
            </a:pPr>
            <a:endParaRPr lang="en-GB" dirty="0"/>
          </a:p>
        </p:txBody>
      </p:sp>
      <p:pic>
        <p:nvPicPr>
          <p:cNvPr id="2049" name="Picture 1" descr="http://geographyfieldwork.com/Spearm5.gif">
            <a:extLst>
              <a:ext uri="{FF2B5EF4-FFF2-40B4-BE49-F238E27FC236}">
                <a16:creationId xmlns:a16="http://schemas.microsoft.com/office/drawing/2014/main" id="{4C5BA4B4-441D-4821-A9D5-7EF3E2B43831}"/>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40920" y="3644891"/>
            <a:ext cx="6274157" cy="11246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6982274" y="2106706"/>
            <a:ext cx="4497088" cy="4186518"/>
          </a:xfrm>
          <a:prstGeom prst="rect">
            <a:avLst/>
          </a:prstGeom>
          <a:noFill/>
          <a:ln>
            <a:noFill/>
          </a:ln>
        </p:spPr>
      </p:pic>
      <p:sp>
        <p:nvSpPr>
          <p:cNvPr id="5" name="TextBox 4"/>
          <p:cNvSpPr txBox="1"/>
          <p:nvPr/>
        </p:nvSpPr>
        <p:spPr>
          <a:xfrm>
            <a:off x="914401" y="4921624"/>
            <a:ext cx="6000676" cy="2031325"/>
          </a:xfrm>
          <a:prstGeom prst="rect">
            <a:avLst/>
          </a:prstGeom>
          <a:noFill/>
        </p:spPr>
        <p:txBody>
          <a:bodyPr wrap="square" rtlCol="0">
            <a:spAutoFit/>
          </a:bodyPr>
          <a:lstStyle/>
          <a:p>
            <a:r>
              <a:rPr lang="en-GB" dirty="0"/>
              <a:t>The Degrees of Freedom is the number of pairs (n)</a:t>
            </a:r>
          </a:p>
          <a:p>
            <a:endParaRPr lang="en-GB" dirty="0"/>
          </a:p>
          <a:p>
            <a:r>
              <a:rPr lang="en-GB" dirty="0"/>
              <a:t>If the significance level is higher than the coefficient at 0.05 then we can be 95% confident that there is a correlation.</a:t>
            </a:r>
          </a:p>
          <a:p>
            <a:r>
              <a:rPr lang="en-GB" dirty="0"/>
              <a:t>If the significance level is higher than the coefficient at 0.01 then we can be 95% confident that there is a correlation.</a:t>
            </a:r>
          </a:p>
          <a:p>
            <a:endParaRPr lang="en-GB" dirty="0"/>
          </a:p>
        </p:txBody>
      </p:sp>
    </p:spTree>
    <p:extLst>
      <p:ext uri="{BB962C8B-B14F-4D97-AF65-F5344CB8AC3E}">
        <p14:creationId xmlns:p14="http://schemas.microsoft.com/office/powerpoint/2010/main" val="1895262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050" y="148371"/>
            <a:ext cx="10515600" cy="667556"/>
          </a:xfrm>
        </p:spPr>
        <p:txBody>
          <a:bodyPr>
            <a:normAutofit fontScale="90000"/>
          </a:bodyPr>
          <a:lstStyle/>
          <a:p>
            <a:r>
              <a:rPr lang="en-GB" dirty="0"/>
              <a:t>Spearman’s Rank Correlation</a:t>
            </a:r>
          </a:p>
        </p:txBody>
      </p:sp>
      <p:sp>
        <p:nvSpPr>
          <p:cNvPr id="3" name="Content Placeholder 2"/>
          <p:cNvSpPr>
            <a:spLocks noGrp="1"/>
          </p:cNvSpPr>
          <p:nvPr>
            <p:ph idx="1"/>
          </p:nvPr>
        </p:nvSpPr>
        <p:spPr>
          <a:xfrm>
            <a:off x="444305" y="815927"/>
            <a:ext cx="11148645" cy="2876700"/>
          </a:xfrm>
        </p:spPr>
        <p:txBody>
          <a:bodyPr>
            <a:normAutofit fontScale="92500" lnSpcReduction="20000"/>
          </a:bodyPr>
          <a:lstStyle/>
          <a:p>
            <a:pPr marL="0" lvl="0" indent="0" eaLnBrk="0" fontAlgn="base" hangingPunct="0">
              <a:lnSpc>
                <a:spcPct val="100000"/>
              </a:lnSpc>
              <a:spcBef>
                <a:spcPct val="0"/>
              </a:spcBef>
              <a:spcAft>
                <a:spcPct val="0"/>
              </a:spcAft>
              <a:buNone/>
              <a:tabLst>
                <a:tab pos="457200" algn="l"/>
              </a:tabLst>
            </a:pPr>
            <a:r>
              <a:rPr lang="en-GB" altLang="en-US" sz="2600" dirty="0">
                <a:solidFill>
                  <a:srgbClr val="000000"/>
                </a:solidFill>
                <a:latin typeface="Arial" panose="020B0604020202020204" pitchFamily="34" charset="0"/>
                <a:ea typeface="Times New Roman" panose="02020603050405020304" pitchFamily="18" charset="0"/>
                <a:cs typeface="Arial" panose="020B0604020202020204" pitchFamily="34" charset="0"/>
              </a:rPr>
              <a:t>On the fieldtrip to the </a:t>
            </a:r>
            <a:r>
              <a:rPr lang="en-GB" altLang="en-US" sz="2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Witterings</a:t>
            </a:r>
            <a:r>
              <a:rPr lang="en-GB" altLang="en-US" sz="2600" dirty="0">
                <a:solidFill>
                  <a:srgbClr val="000000"/>
                </a:solidFill>
                <a:latin typeface="Arial" panose="020B0604020202020204" pitchFamily="34" charset="0"/>
                <a:ea typeface="Times New Roman" panose="02020603050405020304" pitchFamily="18" charset="0"/>
                <a:cs typeface="Arial" panose="020B0604020202020204" pitchFamily="34" charset="0"/>
              </a:rPr>
              <a:t> you will be collecting data that can be used to conduct a spearman’s rank</a:t>
            </a:r>
          </a:p>
          <a:p>
            <a:pPr marL="0" lvl="0" indent="0" eaLnBrk="0" fontAlgn="base" hangingPunct="0">
              <a:lnSpc>
                <a:spcPct val="100000"/>
              </a:lnSpc>
              <a:spcBef>
                <a:spcPct val="0"/>
              </a:spcBef>
              <a:spcAft>
                <a:spcPct val="0"/>
              </a:spcAft>
              <a:buNone/>
              <a:tabLst>
                <a:tab pos="457200" algn="l"/>
              </a:tabLst>
            </a:pPr>
            <a:endParaRPr lang="en-GB" altLang="en-US" sz="2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lvl="0" indent="0" eaLnBrk="0" fontAlgn="base" hangingPunct="0">
              <a:lnSpc>
                <a:spcPct val="100000"/>
              </a:lnSpc>
              <a:spcBef>
                <a:spcPct val="0"/>
              </a:spcBef>
              <a:spcAft>
                <a:spcPct val="0"/>
              </a:spcAft>
              <a:buNone/>
              <a:tabLst>
                <a:tab pos="457200" algn="l"/>
              </a:tabLst>
            </a:pPr>
            <a:r>
              <a:rPr lang="en-GB" altLang="en-US" sz="2600" dirty="0">
                <a:solidFill>
                  <a:srgbClr val="000000"/>
                </a:solidFill>
                <a:latin typeface="Arial" panose="020B0604020202020204" pitchFamily="34" charset="0"/>
                <a:ea typeface="Times New Roman" panose="02020603050405020304" pitchFamily="18" charset="0"/>
                <a:cs typeface="Arial" panose="020B0604020202020204" pitchFamily="34" charset="0"/>
              </a:rPr>
              <a:t>Other possible uses of Spearman’s rank</a:t>
            </a:r>
          </a:p>
          <a:p>
            <a:pPr eaLnBrk="0" fontAlgn="base" hangingPunct="0">
              <a:lnSpc>
                <a:spcPct val="100000"/>
              </a:lnSpc>
              <a:spcBef>
                <a:spcPct val="0"/>
              </a:spcBef>
              <a:spcAft>
                <a:spcPct val="0"/>
              </a:spcAft>
              <a:tabLst>
                <a:tab pos="457200" algn="l"/>
              </a:tabLst>
            </a:pPr>
            <a:r>
              <a:rPr lang="en-GB" altLang="en-US" sz="2600" dirty="0">
                <a:solidFill>
                  <a:srgbClr val="000000"/>
                </a:solidFill>
                <a:latin typeface="Arial" panose="020B0604020202020204" pitchFamily="34" charset="0"/>
                <a:ea typeface="Times New Roman" panose="02020603050405020304" pitchFamily="18" charset="0"/>
                <a:cs typeface="Arial" panose="020B0604020202020204" pitchFamily="34" charset="0"/>
              </a:rPr>
              <a:t>The further away from the CBD the lower the temperature</a:t>
            </a:r>
          </a:p>
          <a:p>
            <a:pPr eaLnBrk="0" fontAlgn="base" hangingPunct="0">
              <a:lnSpc>
                <a:spcPct val="100000"/>
              </a:lnSpc>
              <a:spcBef>
                <a:spcPct val="0"/>
              </a:spcBef>
              <a:spcAft>
                <a:spcPct val="0"/>
              </a:spcAft>
              <a:tabLst>
                <a:tab pos="457200" algn="l"/>
              </a:tabLst>
            </a:pPr>
            <a:r>
              <a:rPr lang="en-GB" altLang="en-US" sz="2600" dirty="0">
                <a:solidFill>
                  <a:srgbClr val="000000"/>
                </a:solidFill>
                <a:latin typeface="Arial" panose="020B0604020202020204" pitchFamily="34" charset="0"/>
                <a:ea typeface="Times New Roman" panose="02020603050405020304" pitchFamily="18" charset="0"/>
                <a:cs typeface="Arial" panose="020B0604020202020204" pitchFamily="34" charset="0"/>
              </a:rPr>
              <a:t>The further up the beach the larger the sediment size</a:t>
            </a:r>
          </a:p>
          <a:p>
            <a:pPr eaLnBrk="0" fontAlgn="base" hangingPunct="0">
              <a:lnSpc>
                <a:spcPct val="100000"/>
              </a:lnSpc>
              <a:spcBef>
                <a:spcPct val="0"/>
              </a:spcBef>
              <a:spcAft>
                <a:spcPct val="0"/>
              </a:spcAft>
              <a:tabLst>
                <a:tab pos="457200" algn="l"/>
              </a:tabLst>
            </a:pPr>
            <a:r>
              <a:rPr lang="en-GB" altLang="en-US" sz="2600" dirty="0">
                <a:solidFill>
                  <a:srgbClr val="000000"/>
                </a:solidFill>
                <a:latin typeface="Arial" panose="020B0604020202020204" pitchFamily="34" charset="0"/>
                <a:ea typeface="Times New Roman" panose="02020603050405020304" pitchFamily="18" charset="0"/>
                <a:cs typeface="Arial" panose="020B0604020202020204" pitchFamily="34" charset="0"/>
              </a:rPr>
              <a:t>The further from the CBD the lower the pedestrian footfall</a:t>
            </a:r>
          </a:p>
          <a:p>
            <a:pPr eaLnBrk="0" fontAlgn="base" hangingPunct="0">
              <a:lnSpc>
                <a:spcPct val="100000"/>
              </a:lnSpc>
              <a:spcBef>
                <a:spcPct val="0"/>
              </a:spcBef>
              <a:spcAft>
                <a:spcPct val="0"/>
              </a:spcAft>
              <a:tabLst>
                <a:tab pos="457200" algn="l"/>
              </a:tabLst>
            </a:pPr>
            <a:r>
              <a:rPr lang="en-GB" altLang="en-US" sz="2600" dirty="0">
                <a:solidFill>
                  <a:srgbClr val="000000"/>
                </a:solidFill>
                <a:latin typeface="Arial" panose="020B0604020202020204" pitchFamily="34" charset="0"/>
                <a:ea typeface="Times New Roman" panose="02020603050405020304" pitchFamily="18" charset="0"/>
                <a:cs typeface="Arial" panose="020B0604020202020204" pitchFamily="34" charset="0"/>
              </a:rPr>
              <a:t>The higher the school performance the higher the house prices</a:t>
            </a:r>
          </a:p>
          <a:p>
            <a:pPr eaLnBrk="0" fontAlgn="base" hangingPunct="0">
              <a:lnSpc>
                <a:spcPct val="100000"/>
              </a:lnSpc>
              <a:spcBef>
                <a:spcPct val="0"/>
              </a:spcBef>
              <a:spcAft>
                <a:spcPct val="0"/>
              </a:spcAft>
              <a:tabLst>
                <a:tab pos="457200" algn="l"/>
              </a:tabLst>
            </a:pPr>
            <a:r>
              <a:rPr lang="en-GB" altLang="en-US" sz="2600" dirty="0">
                <a:solidFill>
                  <a:srgbClr val="000000"/>
                </a:solidFill>
                <a:latin typeface="Arial" panose="020B0604020202020204" pitchFamily="34" charset="0"/>
                <a:ea typeface="Times New Roman" panose="02020603050405020304" pitchFamily="18" charset="0"/>
                <a:cs typeface="Arial" panose="020B0604020202020204" pitchFamily="34" charset="0"/>
              </a:rPr>
              <a:t>The further east you go along the beach the greater the cross sectional area</a:t>
            </a:r>
          </a:p>
          <a:p>
            <a:pPr marL="0" indent="0">
              <a:buNone/>
            </a:pPr>
            <a:endParaRPr lang="en-GB" dirty="0"/>
          </a:p>
        </p:txBody>
      </p:sp>
      <p:pic>
        <p:nvPicPr>
          <p:cNvPr id="1028" name="Picture 4" descr="Related image">
            <a:extLst>
              <a:ext uri="{FF2B5EF4-FFF2-40B4-BE49-F238E27FC236}">
                <a16:creationId xmlns:a16="http://schemas.microsoft.com/office/drawing/2014/main" id="{3C77FE26-6E98-4280-9F0C-159FBBBD84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6233" y="3692627"/>
            <a:ext cx="6274191" cy="3017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175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12164-5519-4436-869B-646C5334E3E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13C1201-E7E3-4686-97FC-334A04A20649}"/>
              </a:ext>
            </a:extLst>
          </p:cNvPr>
          <p:cNvSpPr>
            <a:spLocks noGrp="1"/>
          </p:cNvSpPr>
          <p:nvPr>
            <p:ph idx="1"/>
          </p:nvPr>
        </p:nvSpPr>
        <p:spPr/>
        <p:txBody>
          <a:bodyPr/>
          <a:lstStyle/>
          <a:p>
            <a:endParaRPr lang="en-GB"/>
          </a:p>
        </p:txBody>
      </p:sp>
      <p:pic>
        <p:nvPicPr>
          <p:cNvPr id="2050" name="Picture 2" descr="Image result for mean mode median">
            <a:extLst>
              <a:ext uri="{FF2B5EF4-FFF2-40B4-BE49-F238E27FC236}">
                <a16:creationId xmlns:a16="http://schemas.microsoft.com/office/drawing/2014/main" id="{B6BA24A4-66EB-4362-9B1C-34D53F39DF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01" y="365125"/>
            <a:ext cx="12077071" cy="6274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490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02917-E8BB-4624-A6A8-75A7672882E1}"/>
              </a:ext>
            </a:extLst>
          </p:cNvPr>
          <p:cNvSpPr>
            <a:spLocks noGrp="1"/>
          </p:cNvSpPr>
          <p:nvPr>
            <p:ph idx="1"/>
          </p:nvPr>
        </p:nvSpPr>
        <p:spPr>
          <a:xfrm>
            <a:off x="666750" y="368251"/>
            <a:ext cx="4762500" cy="4184699"/>
          </a:xfrm>
        </p:spPr>
        <p:txBody>
          <a:bodyPr>
            <a:normAutofit/>
          </a:bodyPr>
          <a:lstStyle/>
          <a:p>
            <a:pPr marL="0" indent="0">
              <a:buNone/>
            </a:pPr>
            <a:r>
              <a:rPr lang="en-GB" b="1" u="sng" dirty="0"/>
              <a:t>Standard Deviation</a:t>
            </a:r>
          </a:p>
          <a:p>
            <a:pPr marL="0" indent="0">
              <a:buNone/>
            </a:pPr>
            <a:r>
              <a:rPr lang="en-GB" dirty="0"/>
              <a:t>Standard deviation (SD) is a measure of the degree of dispersion about the mean. </a:t>
            </a:r>
          </a:p>
          <a:p>
            <a:pPr marL="0" indent="0">
              <a:buNone/>
            </a:pPr>
            <a:r>
              <a:rPr lang="en-GB" dirty="0"/>
              <a:t>It is possible that two sets of data can have the same mean but have a very different spread of data. SD will show you the extent of this spread.</a:t>
            </a:r>
          </a:p>
          <a:p>
            <a:pPr marL="0" indent="0">
              <a:buNone/>
            </a:pPr>
            <a:endParaRPr lang="en-GB" dirty="0"/>
          </a:p>
        </p:txBody>
      </p:sp>
      <p:pic>
        <p:nvPicPr>
          <p:cNvPr id="1026" name="Picture 2">
            <a:extLst>
              <a:ext uri="{FF2B5EF4-FFF2-40B4-BE49-F238E27FC236}">
                <a16:creationId xmlns:a16="http://schemas.microsoft.com/office/drawing/2014/main" id="{A74B611C-FEC4-490D-81A9-B72E0CED44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630" r="21677" b="39916"/>
          <a:stretch/>
        </p:blipFill>
        <p:spPr bwMode="auto">
          <a:xfrm>
            <a:off x="7203755" y="368251"/>
            <a:ext cx="3445197" cy="27384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7D4DC8-BB8F-4B13-812A-C93D7D26FAC2}"/>
              </a:ext>
            </a:extLst>
          </p:cNvPr>
          <p:cNvSpPr txBox="1"/>
          <p:nvPr/>
        </p:nvSpPr>
        <p:spPr>
          <a:xfrm>
            <a:off x="6096000" y="4229784"/>
            <a:ext cx="5429250" cy="2462213"/>
          </a:xfrm>
          <a:prstGeom prst="rect">
            <a:avLst/>
          </a:prstGeom>
          <a:noFill/>
          <a:ln>
            <a:solidFill>
              <a:schemeClr val="tx1"/>
            </a:solidFill>
          </a:ln>
        </p:spPr>
        <p:txBody>
          <a:bodyPr wrap="square" rtlCol="0">
            <a:spAutoFit/>
          </a:bodyPr>
          <a:lstStyle/>
          <a:p>
            <a:r>
              <a:rPr lang="en-GB" sz="2200" dirty="0"/>
              <a:t>Annotate the equation above to show what each symbol represents using the key from the exam question.</a:t>
            </a:r>
          </a:p>
          <a:p>
            <a:endParaRPr lang="en-GB" sz="2200" dirty="0"/>
          </a:p>
          <a:p>
            <a:r>
              <a:rPr lang="en-GB" sz="2200" dirty="0"/>
              <a:t>Complete the standard deviation exam question on the spread of social inequality between two areas of a local town.</a:t>
            </a:r>
          </a:p>
        </p:txBody>
      </p:sp>
      <p:pic>
        <p:nvPicPr>
          <p:cNvPr id="2" name="Picture 1">
            <a:extLst>
              <a:ext uri="{FF2B5EF4-FFF2-40B4-BE49-F238E27FC236}">
                <a16:creationId xmlns:a16="http://schemas.microsoft.com/office/drawing/2014/main" id="{2C56A2DB-C6DE-47B8-B952-23D58F04EF13}"/>
              </a:ext>
            </a:extLst>
          </p:cNvPr>
          <p:cNvPicPr>
            <a:picLocks noChangeAspect="1"/>
          </p:cNvPicPr>
          <p:nvPr/>
        </p:nvPicPr>
        <p:blipFill>
          <a:blip r:embed="rId3"/>
          <a:stretch>
            <a:fillRect/>
          </a:stretch>
        </p:blipFill>
        <p:spPr>
          <a:xfrm>
            <a:off x="1196569" y="4366481"/>
            <a:ext cx="3702862" cy="2738437"/>
          </a:xfrm>
          <a:prstGeom prst="rect">
            <a:avLst/>
          </a:prstGeom>
        </p:spPr>
      </p:pic>
    </p:spTree>
    <p:extLst>
      <p:ext uri="{BB962C8B-B14F-4D97-AF65-F5344CB8AC3E}">
        <p14:creationId xmlns:p14="http://schemas.microsoft.com/office/powerpoint/2010/main" val="3163960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E723BD-7431-4F69-A206-910DEF5B862E}"/>
              </a:ext>
            </a:extLst>
          </p:cNvPr>
          <p:cNvPicPr/>
          <p:nvPr/>
        </p:nvPicPr>
        <p:blipFill rotWithShape="1">
          <a:blip r:embed="rId2"/>
          <a:srcRect l="20607" t="24532" r="26877" b="15469"/>
          <a:stretch/>
        </p:blipFill>
        <p:spPr bwMode="auto">
          <a:xfrm>
            <a:off x="-110007" y="108219"/>
            <a:ext cx="5990302" cy="3661923"/>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81A4AACF-A0B4-4953-A8C5-C78988B69F59}"/>
              </a:ext>
            </a:extLst>
          </p:cNvPr>
          <p:cNvSpPr txBox="1"/>
          <p:nvPr/>
        </p:nvSpPr>
        <p:spPr>
          <a:xfrm>
            <a:off x="5643679" y="323557"/>
            <a:ext cx="5990302" cy="6524863"/>
          </a:xfrm>
          <a:prstGeom prst="rect">
            <a:avLst/>
          </a:prstGeom>
          <a:noFill/>
        </p:spPr>
        <p:txBody>
          <a:bodyPr wrap="square" rtlCol="0">
            <a:spAutoFit/>
          </a:bodyPr>
          <a:lstStyle/>
          <a:p>
            <a:r>
              <a:rPr lang="en-GB" sz="2000" dirty="0"/>
              <a:t>A group of students carried out an investigation into social inequality between two areas of their local town. </a:t>
            </a:r>
          </a:p>
          <a:p>
            <a:endParaRPr lang="en-GB" sz="2000" dirty="0"/>
          </a:p>
          <a:p>
            <a:r>
              <a:rPr lang="en-GB" sz="2000" dirty="0"/>
              <a:t>They chose an inner-city area (X) and an outer suburb (Y). Their idea was that there would be a greater amount of social deprivation in the inner-city area than the outer suburb. They conducted both primary and secondary data collection methods. One measure they focused on was level of education. They tested the hypothesis: </a:t>
            </a:r>
          </a:p>
          <a:p>
            <a:endParaRPr lang="en-GB" sz="2000" dirty="0"/>
          </a:p>
          <a:p>
            <a:r>
              <a:rPr lang="en-GB" sz="2000" dirty="0"/>
              <a:t>‘There will be a greater percentage of people educated to degree level in Area Y than in Area X.’ </a:t>
            </a:r>
          </a:p>
          <a:p>
            <a:r>
              <a:rPr lang="en-GB" sz="2000" dirty="0"/>
              <a:t>	</a:t>
            </a:r>
          </a:p>
          <a:p>
            <a:r>
              <a:rPr lang="en-GB" sz="2000" dirty="0"/>
              <a:t>The students used the Office for National Statistics website to collect secondary data. They selected 10 Output Areas in both the inner city and the outer suburb. For each Output Area they recorded the number of residents with qualifications at degree level and converted this to a percentage of all residents. 	</a:t>
            </a:r>
          </a:p>
          <a:p>
            <a:endParaRPr lang="en-GB" dirty="0"/>
          </a:p>
        </p:txBody>
      </p:sp>
    </p:spTree>
    <p:extLst>
      <p:ext uri="{BB962C8B-B14F-4D97-AF65-F5344CB8AC3E}">
        <p14:creationId xmlns:p14="http://schemas.microsoft.com/office/powerpoint/2010/main" val="458215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10002F-C6CD-457B-A8C7-FB3D0B3D50C9}"/>
              </a:ext>
            </a:extLst>
          </p:cNvPr>
          <p:cNvPicPr/>
          <p:nvPr/>
        </p:nvPicPr>
        <p:blipFill rotWithShape="1">
          <a:blip r:embed="rId2"/>
          <a:srcRect l="21272" t="28366" r="24551" b="24926"/>
          <a:stretch/>
        </p:blipFill>
        <p:spPr bwMode="auto">
          <a:xfrm>
            <a:off x="0" y="129321"/>
            <a:ext cx="6194474" cy="3299679"/>
          </a:xfrm>
          <a:prstGeom prst="rect">
            <a:avLst/>
          </a:prstGeom>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FA1E705A-55CD-47C7-A991-13B5DFDDF8ED}"/>
              </a:ext>
            </a:extLst>
          </p:cNvPr>
          <p:cNvPicPr/>
          <p:nvPr/>
        </p:nvPicPr>
        <p:blipFill rotWithShape="1">
          <a:blip r:embed="rId3"/>
          <a:srcRect l="21272" t="16552" r="27709" b="10739"/>
          <a:stretch/>
        </p:blipFill>
        <p:spPr bwMode="auto">
          <a:xfrm>
            <a:off x="5928140" y="0"/>
            <a:ext cx="6156008" cy="4143742"/>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36257201-1260-4593-8B2F-08EAAEDE0AAF}"/>
              </a:ext>
            </a:extLst>
          </p:cNvPr>
          <p:cNvPicPr/>
          <p:nvPr/>
        </p:nvPicPr>
        <p:blipFill rotWithShape="1">
          <a:blip r:embed="rId4"/>
          <a:srcRect l="22103" t="33695" r="33359" b="29655"/>
          <a:stretch/>
        </p:blipFill>
        <p:spPr bwMode="auto">
          <a:xfrm>
            <a:off x="2479248" y="3558321"/>
            <a:ext cx="5224684" cy="29304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2368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02C872-81E3-49DD-B0B0-D2970F40DC38}"/>
              </a:ext>
            </a:extLst>
          </p:cNvPr>
          <p:cNvPicPr/>
          <p:nvPr/>
        </p:nvPicPr>
        <p:blipFill rotWithShape="1">
          <a:blip r:embed="rId2"/>
          <a:srcRect l="11799" t="17734" r="26877" b="5715"/>
          <a:stretch/>
        </p:blipFill>
        <p:spPr bwMode="auto">
          <a:xfrm>
            <a:off x="304800" y="198784"/>
            <a:ext cx="7964557" cy="5168346"/>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C4D0F28D-64BA-4DCD-ABA5-7BE37912A892}"/>
              </a:ext>
            </a:extLst>
          </p:cNvPr>
          <p:cNvSpPr txBox="1"/>
          <p:nvPr/>
        </p:nvSpPr>
        <p:spPr>
          <a:xfrm>
            <a:off x="8733183" y="1431235"/>
            <a:ext cx="2690191" cy="2031325"/>
          </a:xfrm>
          <a:prstGeom prst="rect">
            <a:avLst/>
          </a:prstGeom>
          <a:noFill/>
        </p:spPr>
        <p:txBody>
          <a:bodyPr wrap="square" rtlCol="0">
            <a:spAutoFit/>
          </a:bodyPr>
          <a:lstStyle/>
          <a:p>
            <a:r>
              <a:rPr lang="en-GB" dirty="0"/>
              <a:t>Complete </a:t>
            </a:r>
            <a:r>
              <a:rPr lang="en-GB" b="1" dirty="0"/>
              <a:t>Figure 7 </a:t>
            </a:r>
            <a:r>
              <a:rPr lang="en-GB" dirty="0"/>
              <a:t>and calculate the standard deviation to </a:t>
            </a:r>
            <a:r>
              <a:rPr lang="en-GB" b="1" dirty="0"/>
              <a:t>two </a:t>
            </a:r>
            <a:r>
              <a:rPr lang="en-GB" dirty="0"/>
              <a:t>decimal places. Show your working in the space provided. 	</a:t>
            </a:r>
          </a:p>
          <a:p>
            <a:endParaRPr lang="en-GB" dirty="0"/>
          </a:p>
        </p:txBody>
      </p:sp>
    </p:spTree>
    <p:extLst>
      <p:ext uri="{BB962C8B-B14F-4D97-AF65-F5344CB8AC3E}">
        <p14:creationId xmlns:p14="http://schemas.microsoft.com/office/powerpoint/2010/main" val="2238495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6EE87B-C503-4ED0-9700-82FC16DA64C3}"/>
              </a:ext>
            </a:extLst>
          </p:cNvPr>
          <p:cNvPicPr/>
          <p:nvPr/>
        </p:nvPicPr>
        <p:blipFill rotWithShape="1">
          <a:blip r:embed="rId2"/>
          <a:srcRect l="20940" t="42857" r="26379" b="38522"/>
          <a:stretch/>
        </p:blipFill>
        <p:spPr bwMode="auto">
          <a:xfrm>
            <a:off x="968444" y="796579"/>
            <a:ext cx="4385434" cy="1337021"/>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29B00354-1EAB-4334-A883-4416BC7CAF15}"/>
              </a:ext>
            </a:extLst>
          </p:cNvPr>
          <p:cNvSpPr/>
          <p:nvPr/>
        </p:nvSpPr>
        <p:spPr>
          <a:xfrm>
            <a:off x="968444" y="2782669"/>
            <a:ext cx="6096000" cy="2308324"/>
          </a:xfrm>
          <a:prstGeom prst="rect">
            <a:avLst/>
          </a:prstGeom>
        </p:spPr>
        <p:txBody>
          <a:bodyPr>
            <a:spAutoFit/>
          </a:bodyPr>
          <a:lstStyle/>
          <a:p>
            <a:r>
              <a:rPr lang="en-GB" dirty="0">
                <a:solidFill>
                  <a:srgbClr val="000000"/>
                </a:solidFill>
                <a:latin typeface="Arial" panose="020B0604020202020204" pitchFamily="34" charset="0"/>
              </a:rPr>
              <a:t>Use the standard deviation values to contrast the two data</a:t>
            </a:r>
          </a:p>
          <a:p>
            <a:r>
              <a:rPr lang="en-GB" dirty="0">
                <a:solidFill>
                  <a:srgbClr val="000000"/>
                </a:solidFill>
                <a:latin typeface="Arial" panose="020B0604020202020204" pitchFamily="34" charset="0"/>
              </a:rPr>
              <a:t>sets. 	</a:t>
            </a:r>
          </a:p>
          <a:p>
            <a:endParaRPr lang="en-GB" dirty="0">
              <a:solidFill>
                <a:srgbClr val="000000"/>
              </a:solidFill>
              <a:latin typeface="Arial" panose="020B0604020202020204" pitchFamily="34" charset="0"/>
            </a:endParaRPr>
          </a:p>
          <a:p>
            <a:endParaRPr lang="en-GB" dirty="0">
              <a:solidFill>
                <a:srgbClr val="000000"/>
              </a:solidFill>
              <a:latin typeface="Arial" panose="020B0604020202020204" pitchFamily="34" charset="0"/>
            </a:endParaRPr>
          </a:p>
          <a:p>
            <a:endParaRPr lang="en-GB" dirty="0">
              <a:solidFill>
                <a:srgbClr val="000000"/>
              </a:solidFill>
              <a:latin typeface="Arial" panose="020B0604020202020204" pitchFamily="34" charset="0"/>
            </a:endParaRPr>
          </a:p>
          <a:p>
            <a:r>
              <a:rPr lang="en-GB" dirty="0"/>
              <a:t>Evaluate the usefulness of standard deviation and/or alternative techniques to analyse the data in </a:t>
            </a:r>
            <a:r>
              <a:rPr lang="en-GB" b="1" dirty="0"/>
              <a:t>Figure 4</a:t>
            </a:r>
            <a:r>
              <a:rPr lang="en-GB" dirty="0"/>
              <a:t>. 	</a:t>
            </a:r>
          </a:p>
          <a:p>
            <a:endParaRPr lang="en-GB" dirty="0">
              <a:solidFill>
                <a:srgbClr val="000000"/>
              </a:solidFill>
              <a:latin typeface="Arial" panose="020B0604020202020204" pitchFamily="34" charset="0"/>
            </a:endParaRPr>
          </a:p>
        </p:txBody>
      </p:sp>
      <p:pic>
        <p:nvPicPr>
          <p:cNvPr id="4" name="Picture 3">
            <a:extLst>
              <a:ext uri="{FF2B5EF4-FFF2-40B4-BE49-F238E27FC236}">
                <a16:creationId xmlns:a16="http://schemas.microsoft.com/office/drawing/2014/main" id="{119643BD-3DA0-4317-872F-CA9FD1F116C5}"/>
              </a:ext>
            </a:extLst>
          </p:cNvPr>
          <p:cNvPicPr>
            <a:picLocks noChangeAspect="1"/>
          </p:cNvPicPr>
          <p:nvPr/>
        </p:nvPicPr>
        <p:blipFill>
          <a:blip r:embed="rId3"/>
          <a:stretch>
            <a:fillRect/>
          </a:stretch>
        </p:blipFill>
        <p:spPr>
          <a:xfrm>
            <a:off x="6848622" y="219761"/>
            <a:ext cx="5096698" cy="3773751"/>
          </a:xfrm>
          <a:prstGeom prst="rect">
            <a:avLst/>
          </a:prstGeom>
        </p:spPr>
      </p:pic>
    </p:spTree>
    <p:extLst>
      <p:ext uri="{BB962C8B-B14F-4D97-AF65-F5344CB8AC3E}">
        <p14:creationId xmlns:p14="http://schemas.microsoft.com/office/powerpoint/2010/main" val="926993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B810D-07CC-45D0-BA60-4C6CB4A05D15}"/>
              </a:ext>
            </a:extLst>
          </p:cNvPr>
          <p:cNvSpPr>
            <a:spLocks noGrp="1"/>
          </p:cNvSpPr>
          <p:nvPr>
            <p:ph type="title"/>
          </p:nvPr>
        </p:nvSpPr>
        <p:spPr/>
        <p:txBody>
          <a:bodyPr/>
          <a:lstStyle/>
          <a:p>
            <a:r>
              <a:rPr lang="en-GB" dirty="0"/>
              <a:t>Introduction to the NEA (Non-exam assessment)</a:t>
            </a:r>
          </a:p>
        </p:txBody>
      </p:sp>
      <p:sp>
        <p:nvSpPr>
          <p:cNvPr id="3" name="Content Placeholder 2">
            <a:extLst>
              <a:ext uri="{FF2B5EF4-FFF2-40B4-BE49-F238E27FC236}">
                <a16:creationId xmlns:a16="http://schemas.microsoft.com/office/drawing/2014/main" id="{353D03CD-B67F-4ABA-8AFE-B9EA1C4EF374}"/>
              </a:ext>
            </a:extLst>
          </p:cNvPr>
          <p:cNvSpPr>
            <a:spLocks noGrp="1"/>
          </p:cNvSpPr>
          <p:nvPr>
            <p:ph idx="1"/>
          </p:nvPr>
        </p:nvSpPr>
        <p:spPr/>
        <p:txBody>
          <a:bodyPr>
            <a:normAutofit fontScale="92500" lnSpcReduction="20000"/>
          </a:bodyPr>
          <a:lstStyle/>
          <a:p>
            <a:pPr marL="0" indent="0">
              <a:buNone/>
            </a:pPr>
            <a:r>
              <a:rPr lang="en-GB" dirty="0"/>
              <a:t>The NEA is worth 20% of your overall A level</a:t>
            </a:r>
          </a:p>
          <a:p>
            <a:endParaRPr lang="en-GB" dirty="0"/>
          </a:p>
          <a:p>
            <a:r>
              <a:rPr lang="en-GB" dirty="0"/>
              <a:t>In order to explore the focus of potential investigations and understand the requirements for the write-up </a:t>
            </a:r>
            <a:r>
              <a:rPr lang="en-GB" u="sng" dirty="0"/>
              <a:t>you are required to attend 3 days of fieldwork</a:t>
            </a:r>
            <a:r>
              <a:rPr lang="en-GB" dirty="0"/>
              <a:t> organised by the Geography Department at Godalming College. For each of these field days you will complete some pre-work and some follow-up work. </a:t>
            </a:r>
            <a:r>
              <a:rPr lang="en-GB" u="sng" dirty="0"/>
              <a:t>You will need to keep all this work safe as it will be used as reference material once you start work on your own NEA (</a:t>
            </a:r>
            <a:r>
              <a:rPr lang="en-GB" u="sng" dirty="0" err="1"/>
              <a:t>independednt</a:t>
            </a:r>
            <a:r>
              <a:rPr lang="en-GB" u="sng" dirty="0"/>
              <a:t> Investigations)</a:t>
            </a:r>
          </a:p>
          <a:p>
            <a:endParaRPr lang="en-GB" dirty="0"/>
          </a:p>
          <a:p>
            <a:r>
              <a:rPr lang="en-GB" dirty="0"/>
              <a:t>A further day of fieldwork will be organised by yourselves in order to collect the data required for your own investigations.</a:t>
            </a:r>
          </a:p>
        </p:txBody>
      </p:sp>
    </p:spTree>
    <p:extLst>
      <p:ext uri="{BB962C8B-B14F-4D97-AF65-F5344CB8AC3E}">
        <p14:creationId xmlns:p14="http://schemas.microsoft.com/office/powerpoint/2010/main" val="655091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C09C4D-31C2-4FCC-9CA3-684277B9EFB2}"/>
              </a:ext>
            </a:extLst>
          </p:cNvPr>
          <p:cNvSpPr/>
          <p:nvPr/>
        </p:nvSpPr>
        <p:spPr>
          <a:xfrm>
            <a:off x="450574" y="631568"/>
            <a:ext cx="4386469" cy="6186309"/>
          </a:xfrm>
          <a:prstGeom prst="rect">
            <a:avLst/>
          </a:prstGeom>
        </p:spPr>
        <p:txBody>
          <a:bodyPr wrap="square">
            <a:spAutoFit/>
          </a:bodyPr>
          <a:lstStyle/>
          <a:p>
            <a:r>
              <a:rPr lang="en-GB" dirty="0">
                <a:solidFill>
                  <a:srgbClr val="000000"/>
                </a:solidFill>
                <a:latin typeface="+mj-lt"/>
              </a:rPr>
              <a:t>Allow correct interpretation of an incorrect calculation. </a:t>
            </a:r>
          </a:p>
          <a:p>
            <a:r>
              <a:rPr lang="en-GB" dirty="0">
                <a:solidFill>
                  <a:srgbClr val="000000"/>
                </a:solidFill>
                <a:latin typeface="+mj-lt"/>
              </a:rPr>
              <a:t>• The SD values mean there is more variation from the mean in the % of people with degrees in the outer suburbs (1) this is because there are more extreme values in the Outer Suburbs (1) </a:t>
            </a:r>
          </a:p>
          <a:p>
            <a:r>
              <a:rPr lang="en-GB" dirty="0">
                <a:solidFill>
                  <a:srgbClr val="000000"/>
                </a:solidFill>
                <a:latin typeface="+mj-lt"/>
              </a:rPr>
              <a:t>• The SD value shows there is more clustering of % people with </a:t>
            </a:r>
            <a:r>
              <a:rPr lang="en-GB" dirty="0">
                <a:latin typeface="+mj-lt"/>
              </a:rPr>
              <a:t>degrees around the mean in the Inner City Area. (1) This means that the mean is more typical of the data set in the inner city (1) </a:t>
            </a:r>
          </a:p>
          <a:p>
            <a:r>
              <a:rPr lang="en-GB" dirty="0">
                <a:latin typeface="+mj-lt"/>
              </a:rPr>
              <a:t>• The SD score of Y is higher than area X (1) this means that is more variation in area Y (1) </a:t>
            </a:r>
          </a:p>
          <a:p>
            <a:endParaRPr lang="en-GB" dirty="0">
              <a:latin typeface="+mj-lt"/>
            </a:endParaRPr>
          </a:p>
          <a:p>
            <a:r>
              <a:rPr lang="en-GB" dirty="0">
                <a:latin typeface="+mj-lt"/>
              </a:rPr>
              <a:t>Max 1 if separate accounts or if only one area considered. </a:t>
            </a:r>
          </a:p>
          <a:p>
            <a:r>
              <a:rPr lang="en-GB" dirty="0">
                <a:latin typeface="+mj-lt"/>
              </a:rPr>
              <a:t>No credit for simply restating the SD values without any development. </a:t>
            </a:r>
          </a:p>
          <a:p>
            <a:r>
              <a:rPr lang="en-GB" dirty="0">
                <a:latin typeface="+mj-lt"/>
              </a:rPr>
              <a:t>	</a:t>
            </a:r>
          </a:p>
          <a:p>
            <a:endParaRPr lang="en-GB" dirty="0">
              <a:solidFill>
                <a:srgbClr val="000000"/>
              </a:solidFill>
              <a:latin typeface="Arial" panose="020B0604020202020204" pitchFamily="34" charset="0"/>
            </a:endParaRPr>
          </a:p>
          <a:p>
            <a:r>
              <a:rPr lang="en-GB" dirty="0">
                <a:solidFill>
                  <a:srgbClr val="000000"/>
                </a:solidFill>
                <a:latin typeface="Arial" panose="020B0604020202020204" pitchFamily="34" charset="0"/>
              </a:rPr>
              <a:t>	</a:t>
            </a:r>
          </a:p>
        </p:txBody>
      </p:sp>
      <p:sp>
        <p:nvSpPr>
          <p:cNvPr id="4" name="TextBox 3">
            <a:extLst>
              <a:ext uri="{FF2B5EF4-FFF2-40B4-BE49-F238E27FC236}">
                <a16:creationId xmlns:a16="http://schemas.microsoft.com/office/drawing/2014/main" id="{04567842-F4FF-4595-92B6-89C7D6EDDB0C}"/>
              </a:ext>
            </a:extLst>
          </p:cNvPr>
          <p:cNvSpPr txBox="1"/>
          <p:nvPr/>
        </p:nvSpPr>
        <p:spPr>
          <a:xfrm>
            <a:off x="887896" y="159026"/>
            <a:ext cx="4890052" cy="369332"/>
          </a:xfrm>
          <a:prstGeom prst="rect">
            <a:avLst/>
          </a:prstGeom>
          <a:noFill/>
        </p:spPr>
        <p:txBody>
          <a:bodyPr wrap="square" rtlCol="0">
            <a:spAutoFit/>
          </a:bodyPr>
          <a:lstStyle/>
          <a:p>
            <a:r>
              <a:rPr lang="en-GB" dirty="0"/>
              <a:t>Mark scheme</a:t>
            </a:r>
          </a:p>
        </p:txBody>
      </p:sp>
      <p:sp>
        <p:nvSpPr>
          <p:cNvPr id="5" name="TextBox 4">
            <a:extLst>
              <a:ext uri="{FF2B5EF4-FFF2-40B4-BE49-F238E27FC236}">
                <a16:creationId xmlns:a16="http://schemas.microsoft.com/office/drawing/2014/main" id="{E3504EDE-E72D-458B-9C30-8C336691535B}"/>
              </a:ext>
            </a:extLst>
          </p:cNvPr>
          <p:cNvSpPr txBox="1"/>
          <p:nvPr/>
        </p:nvSpPr>
        <p:spPr>
          <a:xfrm>
            <a:off x="5592417" y="528358"/>
            <a:ext cx="6414053" cy="5632311"/>
          </a:xfrm>
          <a:prstGeom prst="rect">
            <a:avLst/>
          </a:prstGeom>
          <a:noFill/>
        </p:spPr>
        <p:txBody>
          <a:bodyPr wrap="square" rtlCol="0">
            <a:spAutoFit/>
          </a:bodyPr>
          <a:lstStyle/>
          <a:p>
            <a:endParaRPr lang="en-GB" dirty="0"/>
          </a:p>
          <a:p>
            <a:r>
              <a:rPr lang="en-GB" dirty="0"/>
              <a:t>Standard deviation is useful as it allows us to consider the spread of the data around the mean, which means that in Figure 4 we can prove that there is a greater variation in the outer suburbs. </a:t>
            </a:r>
          </a:p>
          <a:p>
            <a:r>
              <a:rPr lang="en-GB" dirty="0"/>
              <a:t>• SD indicates the extent of the spread of data. So, it is very useful when comparing two data sets as in Figure 4. In this case SD is an appropriate technique as we can compare the two areas. </a:t>
            </a:r>
          </a:p>
          <a:p>
            <a:r>
              <a:rPr lang="en-GB" dirty="0"/>
              <a:t>• SD is more useful than just comparing the mean as in this case the mean is much larger in the outer suburbs but this is affected by some extreme values. SD allows us to be able to show this mathematically. </a:t>
            </a:r>
          </a:p>
          <a:p>
            <a:r>
              <a:rPr lang="en-GB" dirty="0"/>
              <a:t>• A description of the alternative analysis techniques and how they would be constructed </a:t>
            </a:r>
          </a:p>
          <a:p>
            <a:r>
              <a:rPr lang="en-GB" dirty="0"/>
              <a:t>• It could be considered that you could use measures of central tendency such as the mean or median, allowing direct comparison and analysis of averages. </a:t>
            </a:r>
          </a:p>
          <a:p>
            <a:r>
              <a:rPr lang="en-GB" dirty="0"/>
              <a:t>• Range could also be used to consider basic variation in education levels across each area allowing a comparison to be made </a:t>
            </a:r>
          </a:p>
          <a:p>
            <a:r>
              <a:rPr lang="en-GB" dirty="0"/>
              <a:t>	</a:t>
            </a:r>
          </a:p>
          <a:p>
            <a:endParaRPr lang="en-GB" dirty="0"/>
          </a:p>
        </p:txBody>
      </p:sp>
    </p:spTree>
    <p:extLst>
      <p:ext uri="{BB962C8B-B14F-4D97-AF65-F5344CB8AC3E}">
        <p14:creationId xmlns:p14="http://schemas.microsoft.com/office/powerpoint/2010/main" val="4223751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2D2C4-10D6-44E6-BEFE-150FBEF5DE6D}"/>
              </a:ext>
            </a:extLst>
          </p:cNvPr>
          <p:cNvSpPr>
            <a:spLocks noGrp="1"/>
          </p:cNvSpPr>
          <p:nvPr>
            <p:ph type="title"/>
          </p:nvPr>
        </p:nvSpPr>
        <p:spPr/>
        <p:txBody>
          <a:bodyPr/>
          <a:lstStyle/>
          <a:p>
            <a:r>
              <a:rPr lang="en-GB" dirty="0"/>
              <a:t>Follow up work – </a:t>
            </a:r>
            <a:r>
              <a:rPr lang="en-GB" dirty="0" err="1"/>
              <a:t>Witterings</a:t>
            </a:r>
            <a:r>
              <a:rPr lang="en-GB" dirty="0"/>
              <a:t> Fieldtrip</a:t>
            </a:r>
          </a:p>
        </p:txBody>
      </p:sp>
      <p:sp>
        <p:nvSpPr>
          <p:cNvPr id="3" name="Content Placeholder 2">
            <a:extLst>
              <a:ext uri="{FF2B5EF4-FFF2-40B4-BE49-F238E27FC236}">
                <a16:creationId xmlns:a16="http://schemas.microsoft.com/office/drawing/2014/main" id="{C3EF1573-08F2-4D7E-9AB6-A9917942BD6A}"/>
              </a:ext>
            </a:extLst>
          </p:cNvPr>
          <p:cNvSpPr>
            <a:spLocks noGrp="1"/>
          </p:cNvSpPr>
          <p:nvPr>
            <p:ph idx="1"/>
          </p:nvPr>
        </p:nvSpPr>
        <p:spPr/>
        <p:txBody>
          <a:bodyPr>
            <a:normAutofit fontScale="92500" lnSpcReduction="10000"/>
          </a:bodyPr>
          <a:lstStyle/>
          <a:p>
            <a:pPr marL="514350" indent="-514350">
              <a:buAutoNum type="arabicParenR"/>
            </a:pPr>
            <a:r>
              <a:rPr lang="en-GB" dirty="0"/>
              <a:t>Complete a spearman’s rank test – beach profiles</a:t>
            </a:r>
          </a:p>
          <a:p>
            <a:pPr marL="514350" indent="-514350">
              <a:buAutoNum type="arabicParenR"/>
            </a:pPr>
            <a:r>
              <a:rPr lang="en-GB" dirty="0"/>
              <a:t>Complete standard deviation test to show differences in pebble size along the beach</a:t>
            </a:r>
          </a:p>
          <a:p>
            <a:pPr marL="514350" indent="-514350">
              <a:buAutoNum type="arabicParenR"/>
            </a:pPr>
            <a:r>
              <a:rPr lang="en-GB" dirty="0"/>
              <a:t>Complete a bi-polar graph on beach management techniques</a:t>
            </a:r>
          </a:p>
          <a:p>
            <a:pPr marL="514350" indent="-514350">
              <a:buAutoNum type="arabicParenR"/>
            </a:pPr>
            <a:endParaRPr lang="en-GB" dirty="0"/>
          </a:p>
          <a:p>
            <a:pPr marL="0" indent="0">
              <a:buNone/>
            </a:pPr>
            <a:r>
              <a:rPr lang="en-GB" dirty="0"/>
              <a:t>Identify 2 possible hypothesis using the data collected.</a:t>
            </a:r>
          </a:p>
          <a:p>
            <a:pPr marL="514350" indent="-514350">
              <a:buAutoNum type="arabicParenR"/>
            </a:pPr>
            <a:endParaRPr lang="en-GB" dirty="0"/>
          </a:p>
          <a:p>
            <a:pPr marL="0" indent="0">
              <a:buNone/>
            </a:pPr>
            <a:r>
              <a:rPr lang="en-GB" dirty="0"/>
              <a:t>Provide a coherent analysis of fieldwork findings and results linked to a specific geographic focus, critically examine the fieldwork data (including measurement)  in order to comment on the accuracy and/or the extent to which it is both representative and reliable.</a:t>
            </a:r>
          </a:p>
        </p:txBody>
      </p:sp>
    </p:spTree>
    <p:extLst>
      <p:ext uri="{BB962C8B-B14F-4D97-AF65-F5344CB8AC3E}">
        <p14:creationId xmlns:p14="http://schemas.microsoft.com/office/powerpoint/2010/main" val="1835749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DA1FE-A7B9-43ED-BF8F-18187D8E13F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8DA3A2A-607E-477E-9EED-5F120A925FE1}"/>
              </a:ext>
            </a:extLst>
          </p:cNvPr>
          <p:cNvSpPr>
            <a:spLocks noGrp="1"/>
          </p:cNvSpPr>
          <p:nvPr>
            <p:ph idx="1"/>
          </p:nvPr>
        </p:nvSpPr>
        <p:spPr/>
        <p:txBody>
          <a:bodyPr/>
          <a:lstStyle/>
          <a:p>
            <a:pPr marL="0" indent="0">
              <a:buNone/>
            </a:pPr>
            <a:r>
              <a:rPr lang="en-GB" dirty="0"/>
              <a:t>What other data was collected? How could that link to possible hypotheses?</a:t>
            </a:r>
          </a:p>
          <a:p>
            <a:pPr marL="0" indent="0">
              <a:buNone/>
            </a:pPr>
            <a:endParaRPr lang="en-GB" dirty="0"/>
          </a:p>
          <a:p>
            <a:pPr marL="0" indent="0">
              <a:buNone/>
            </a:pPr>
            <a:r>
              <a:rPr lang="en-GB" dirty="0"/>
              <a:t>What other data could have been collected? </a:t>
            </a:r>
          </a:p>
        </p:txBody>
      </p:sp>
    </p:spTree>
    <p:extLst>
      <p:ext uri="{BB962C8B-B14F-4D97-AF65-F5344CB8AC3E}">
        <p14:creationId xmlns:p14="http://schemas.microsoft.com/office/powerpoint/2010/main" val="3038563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02BE9-21AF-45B5-9A34-60D9FA78720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F866FD6-5AD4-4E82-BA37-BA3F7C56C9A9}"/>
              </a:ext>
            </a:extLst>
          </p:cNvPr>
          <p:cNvSpPr>
            <a:spLocks noGrp="1"/>
          </p:cNvSpPr>
          <p:nvPr>
            <p:ph idx="1"/>
          </p:nvPr>
        </p:nvSpPr>
        <p:spPr/>
        <p:txBody>
          <a:bodyPr/>
          <a:lstStyle/>
          <a:p>
            <a:pPr marL="0" indent="0">
              <a:buNone/>
            </a:pPr>
            <a:r>
              <a:rPr lang="en-GB" dirty="0"/>
              <a:t>Read through the information on Handout 1 on the different stages of the NEA and some background information including the help allowed, length, components, titles, data collection, presentation and analysis, what should be included when submitted and how it is marked.</a:t>
            </a:r>
          </a:p>
          <a:p>
            <a:pPr marL="0" indent="0">
              <a:buNone/>
            </a:pPr>
            <a:endParaRPr lang="en-GB" dirty="0"/>
          </a:p>
          <a:p>
            <a:pPr marL="0" indent="0">
              <a:buNone/>
            </a:pPr>
            <a:r>
              <a:rPr lang="en-GB" dirty="0"/>
              <a:t>Further information will be given on the year progresses.</a:t>
            </a:r>
          </a:p>
        </p:txBody>
      </p:sp>
    </p:spTree>
    <p:extLst>
      <p:ext uri="{BB962C8B-B14F-4D97-AF65-F5344CB8AC3E}">
        <p14:creationId xmlns:p14="http://schemas.microsoft.com/office/powerpoint/2010/main" val="2345111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6D14F-9901-4E6E-8180-CBFD1599FA17}"/>
              </a:ext>
            </a:extLst>
          </p:cNvPr>
          <p:cNvSpPr>
            <a:spLocks noGrp="1"/>
          </p:cNvSpPr>
          <p:nvPr>
            <p:ph type="title"/>
          </p:nvPr>
        </p:nvSpPr>
        <p:spPr/>
        <p:txBody>
          <a:bodyPr/>
          <a:lstStyle/>
          <a:p>
            <a:r>
              <a:rPr lang="en-GB" dirty="0"/>
              <a:t>Background research for fieldtrip 1 </a:t>
            </a:r>
          </a:p>
        </p:txBody>
      </p:sp>
      <p:sp>
        <p:nvSpPr>
          <p:cNvPr id="3" name="Content Placeholder 2">
            <a:extLst>
              <a:ext uri="{FF2B5EF4-FFF2-40B4-BE49-F238E27FC236}">
                <a16:creationId xmlns:a16="http://schemas.microsoft.com/office/drawing/2014/main" id="{30D0F355-977F-4D51-B5F8-223B7D208E08}"/>
              </a:ext>
            </a:extLst>
          </p:cNvPr>
          <p:cNvSpPr>
            <a:spLocks noGrp="1"/>
          </p:cNvSpPr>
          <p:nvPr>
            <p:ph idx="1"/>
          </p:nvPr>
        </p:nvSpPr>
        <p:spPr/>
        <p:txBody>
          <a:bodyPr>
            <a:normAutofit/>
          </a:bodyPr>
          <a:lstStyle/>
          <a:p>
            <a:pPr marL="0" indent="0">
              <a:buNone/>
            </a:pPr>
            <a:r>
              <a:rPr lang="en-GB" dirty="0"/>
              <a:t>Read through and make notes from each of the website pages from Chichester Harbour Conservancy. The notes you make will be used next lesson as a starter activity.</a:t>
            </a:r>
          </a:p>
          <a:p>
            <a:pPr marL="0" indent="0">
              <a:buNone/>
            </a:pPr>
            <a:endParaRPr lang="en-GB" dirty="0">
              <a:hlinkClick r:id="rId2"/>
            </a:endParaRPr>
          </a:p>
          <a:p>
            <a:pPr marL="0" indent="0">
              <a:buNone/>
            </a:pPr>
            <a:r>
              <a:rPr lang="en-GB" dirty="0">
                <a:hlinkClick r:id="rId2"/>
              </a:rPr>
              <a:t>https://www.conservancy.co.uk/page/east-head</a:t>
            </a:r>
            <a:endParaRPr lang="en-GB" dirty="0">
              <a:hlinkClick r:id="rId3"/>
            </a:endParaRPr>
          </a:p>
          <a:p>
            <a:pPr marL="0" indent="0">
              <a:buNone/>
            </a:pPr>
            <a:r>
              <a:rPr lang="en-GB" dirty="0">
                <a:hlinkClick r:id="rId3"/>
              </a:rPr>
              <a:t>https://www.conservancy.co.uk/page/people-and-environment</a:t>
            </a:r>
            <a:endParaRPr lang="en-GB" dirty="0"/>
          </a:p>
          <a:p>
            <a:pPr marL="0" indent="0">
              <a:buNone/>
            </a:pPr>
            <a:r>
              <a:rPr lang="en-GB" dirty="0">
                <a:hlinkClick r:id="rId4"/>
              </a:rPr>
              <a:t>https://www.conservancy.co.uk/page/sea-defence</a:t>
            </a:r>
            <a:endParaRPr lang="en-GB" dirty="0"/>
          </a:p>
          <a:p>
            <a:pPr marL="0" indent="0">
              <a:buNone/>
            </a:pPr>
            <a:endParaRPr lang="en-GB" dirty="0"/>
          </a:p>
        </p:txBody>
      </p:sp>
      <p:sp>
        <p:nvSpPr>
          <p:cNvPr id="5" name="TextBox 4">
            <a:extLst>
              <a:ext uri="{FF2B5EF4-FFF2-40B4-BE49-F238E27FC236}">
                <a16:creationId xmlns:a16="http://schemas.microsoft.com/office/drawing/2014/main" id="{19A34914-EAC5-4528-B51D-3F878846BB2B}"/>
              </a:ext>
            </a:extLst>
          </p:cNvPr>
          <p:cNvSpPr txBox="1"/>
          <p:nvPr/>
        </p:nvSpPr>
        <p:spPr>
          <a:xfrm>
            <a:off x="731520" y="5458265"/>
            <a:ext cx="9622302" cy="461665"/>
          </a:xfrm>
          <a:prstGeom prst="rect">
            <a:avLst/>
          </a:prstGeom>
          <a:noFill/>
        </p:spPr>
        <p:txBody>
          <a:bodyPr wrap="square" rtlCol="0">
            <a:spAutoFit/>
          </a:bodyPr>
          <a:lstStyle/>
          <a:p>
            <a:r>
              <a:rPr lang="en-GB" sz="2400" dirty="0">
                <a:solidFill>
                  <a:srgbClr val="FF0000"/>
                </a:solidFill>
              </a:rPr>
              <a:t>Check flip learning task has been completed through Q&amp;A</a:t>
            </a:r>
          </a:p>
        </p:txBody>
      </p:sp>
    </p:spTree>
    <p:extLst>
      <p:ext uri="{BB962C8B-B14F-4D97-AF65-F5344CB8AC3E}">
        <p14:creationId xmlns:p14="http://schemas.microsoft.com/office/powerpoint/2010/main" val="259255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0565C-1646-42D9-9FF4-112BE160D0D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BDC3A0F-DD9B-4D97-8E6A-F7134B19A8CC}"/>
              </a:ext>
            </a:extLst>
          </p:cNvPr>
          <p:cNvSpPr>
            <a:spLocks noGrp="1"/>
          </p:cNvSpPr>
          <p:nvPr>
            <p:ph idx="1"/>
          </p:nvPr>
        </p:nvSpPr>
        <p:spPr/>
        <p:txBody>
          <a:bodyPr>
            <a:normAutofit fontScale="92500" lnSpcReduction="20000"/>
          </a:bodyPr>
          <a:lstStyle/>
          <a:p>
            <a:pPr marL="0" indent="0">
              <a:buNone/>
            </a:pPr>
            <a:r>
              <a:rPr lang="en-GB" dirty="0"/>
              <a:t>Explore the following website – The National Library of Scotland</a:t>
            </a:r>
          </a:p>
          <a:p>
            <a:pPr marL="0" indent="0">
              <a:buNone/>
            </a:pPr>
            <a:r>
              <a:rPr lang="en-GB" dirty="0">
                <a:hlinkClick r:id="rId2"/>
              </a:rPr>
              <a:t>https://maps.nls.uk/</a:t>
            </a:r>
            <a:endParaRPr lang="en-GB" dirty="0"/>
          </a:p>
          <a:p>
            <a:pPr marL="0" indent="0">
              <a:buNone/>
            </a:pPr>
            <a:endParaRPr lang="en-GB" dirty="0"/>
          </a:p>
          <a:p>
            <a:pPr marL="0" indent="0">
              <a:buNone/>
            </a:pPr>
            <a:r>
              <a:rPr lang="en-GB" dirty="0"/>
              <a:t>There are two links that are particularly useful. These are the side by side viewer and the georeferenced maps. </a:t>
            </a:r>
          </a:p>
          <a:p>
            <a:pPr marL="0" indent="0">
              <a:buNone/>
            </a:pPr>
            <a:r>
              <a:rPr lang="en-GB" dirty="0"/>
              <a:t>Explore both of these typing in West Wittering as a location. With the georeferenced map you need to change the transparency of the overlay. Notice how the spit has changed direction over the years and how the coastline has been eroded. </a:t>
            </a:r>
          </a:p>
          <a:p>
            <a:pPr marL="0" indent="0">
              <a:buNone/>
            </a:pPr>
            <a:endParaRPr lang="en-GB" dirty="0"/>
          </a:p>
          <a:p>
            <a:pPr marL="0" indent="0">
              <a:buNone/>
            </a:pPr>
            <a:r>
              <a:rPr lang="en-GB" dirty="0"/>
              <a:t>Print out two maps of your choice to show how the coastline has changed over the years. </a:t>
            </a:r>
          </a:p>
        </p:txBody>
      </p:sp>
    </p:spTree>
    <p:extLst>
      <p:ext uri="{BB962C8B-B14F-4D97-AF65-F5344CB8AC3E}">
        <p14:creationId xmlns:p14="http://schemas.microsoft.com/office/powerpoint/2010/main" val="1192765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16B114-50AB-4A9B-877D-4EEAA05AB75B}"/>
              </a:ext>
            </a:extLst>
          </p:cNvPr>
          <p:cNvSpPr/>
          <p:nvPr/>
        </p:nvSpPr>
        <p:spPr>
          <a:xfrm>
            <a:off x="188844" y="1071801"/>
            <a:ext cx="7813643" cy="5447645"/>
          </a:xfrm>
          <a:prstGeom prst="rect">
            <a:avLst/>
          </a:prstGeom>
        </p:spPr>
        <p:txBody>
          <a:bodyPr wrap="square">
            <a:spAutoFit/>
          </a:bodyPr>
          <a:lstStyle/>
          <a:p>
            <a:r>
              <a:rPr lang="en-GB" sz="2200" dirty="0">
                <a:hlinkClick r:id="rId2"/>
              </a:rPr>
              <a:t>https://www.rgs.org/schools/teaching-resources/sampling-techniques/</a:t>
            </a:r>
            <a:endParaRPr lang="en-GB" sz="2200" dirty="0"/>
          </a:p>
          <a:p>
            <a:endParaRPr lang="en-GB" sz="2200" dirty="0"/>
          </a:p>
          <a:p>
            <a:r>
              <a:rPr lang="en-GB" sz="2200" dirty="0"/>
              <a:t>Click on the link above and use the information on p48 of the Coursework workbook to complete the sampling techniques handout</a:t>
            </a:r>
          </a:p>
          <a:p>
            <a:endParaRPr lang="en-GB" sz="2200" dirty="0"/>
          </a:p>
          <a:p>
            <a:r>
              <a:rPr lang="en-GB" sz="2200" dirty="0"/>
              <a:t>You need to establish which image matches which sampling technique, briefly explain what the technique is and the advantages and disadvantages of using it.</a:t>
            </a:r>
          </a:p>
          <a:p>
            <a:endParaRPr lang="en-GB" dirty="0"/>
          </a:p>
          <a:p>
            <a:endParaRPr lang="en-GB" sz="2200" dirty="0"/>
          </a:p>
          <a:p>
            <a:r>
              <a:rPr lang="en-GB" sz="2200" b="1" u="sng" dirty="0"/>
              <a:t>There is also pragmatic sampling </a:t>
            </a:r>
            <a:r>
              <a:rPr lang="en-GB" sz="2200" dirty="0"/>
              <a:t>– this is when, for practical reasons, you chose to question those who look more approachable. You are more likely to use this form of sampling when doing questionnaires on the street. Why is this? </a:t>
            </a:r>
          </a:p>
        </p:txBody>
      </p:sp>
      <p:sp>
        <p:nvSpPr>
          <p:cNvPr id="3" name="Title 2">
            <a:extLst>
              <a:ext uri="{FF2B5EF4-FFF2-40B4-BE49-F238E27FC236}">
                <a16:creationId xmlns:a16="http://schemas.microsoft.com/office/drawing/2014/main" id="{CF7E36C8-9E90-402D-8867-466907EC2B5E}"/>
              </a:ext>
            </a:extLst>
          </p:cNvPr>
          <p:cNvSpPr>
            <a:spLocks noGrp="1"/>
          </p:cNvSpPr>
          <p:nvPr>
            <p:ph type="title"/>
          </p:nvPr>
        </p:nvSpPr>
        <p:spPr>
          <a:xfrm>
            <a:off x="580571" y="0"/>
            <a:ext cx="10515600" cy="1325563"/>
          </a:xfrm>
        </p:spPr>
        <p:txBody>
          <a:bodyPr/>
          <a:lstStyle/>
          <a:p>
            <a:r>
              <a:rPr lang="en-GB" dirty="0"/>
              <a:t>Sampling strategies</a:t>
            </a:r>
          </a:p>
        </p:txBody>
      </p:sp>
      <p:pic>
        <p:nvPicPr>
          <p:cNvPr id="5" name="Picture 4">
            <a:extLst>
              <a:ext uri="{FF2B5EF4-FFF2-40B4-BE49-F238E27FC236}">
                <a16:creationId xmlns:a16="http://schemas.microsoft.com/office/drawing/2014/main" id="{A729618E-C757-4411-81B7-13AF50F6BA0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198078" y="-33741"/>
            <a:ext cx="2338959" cy="2321769"/>
          </a:xfrm>
          <a:prstGeom prst="rect">
            <a:avLst/>
          </a:prstGeom>
          <a:noFill/>
          <a:ln>
            <a:noFill/>
          </a:ln>
        </p:spPr>
      </p:pic>
      <p:pic>
        <p:nvPicPr>
          <p:cNvPr id="6" name="Picture 5">
            <a:extLst>
              <a:ext uri="{FF2B5EF4-FFF2-40B4-BE49-F238E27FC236}">
                <a16:creationId xmlns:a16="http://schemas.microsoft.com/office/drawing/2014/main" id="{68211614-6EAB-47A4-9B4C-3FCB8B82C88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278358" y="2248203"/>
            <a:ext cx="2338959" cy="2321770"/>
          </a:xfrm>
          <a:prstGeom prst="rect">
            <a:avLst/>
          </a:prstGeom>
          <a:noFill/>
          <a:ln>
            <a:noFill/>
          </a:ln>
        </p:spPr>
      </p:pic>
      <p:pic>
        <p:nvPicPr>
          <p:cNvPr id="7" name="Picture 6">
            <a:extLst>
              <a:ext uri="{FF2B5EF4-FFF2-40B4-BE49-F238E27FC236}">
                <a16:creationId xmlns:a16="http://schemas.microsoft.com/office/drawing/2014/main" id="{91B54119-56A9-4E68-99F7-FB51CB2A050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278358" y="4572937"/>
            <a:ext cx="2338959" cy="1880872"/>
          </a:xfrm>
          <a:prstGeom prst="rect">
            <a:avLst/>
          </a:prstGeom>
          <a:noFill/>
          <a:ln>
            <a:noFill/>
          </a:ln>
        </p:spPr>
      </p:pic>
    </p:spTree>
    <p:extLst>
      <p:ext uri="{BB962C8B-B14F-4D97-AF65-F5344CB8AC3E}">
        <p14:creationId xmlns:p14="http://schemas.microsoft.com/office/powerpoint/2010/main" val="1328781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2BD56-AD46-419A-96ED-54D18A6EEFC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035B9F2-4EE0-4824-AABE-D3398D034086}"/>
              </a:ext>
            </a:extLst>
          </p:cNvPr>
          <p:cNvSpPr>
            <a:spLocks noGrp="1"/>
          </p:cNvSpPr>
          <p:nvPr>
            <p:ph idx="1"/>
          </p:nvPr>
        </p:nvSpPr>
        <p:spPr/>
        <p:txBody>
          <a:bodyPr/>
          <a:lstStyle/>
          <a:p>
            <a:r>
              <a:rPr lang="en-GB" dirty="0"/>
              <a:t>How do you choose your sample size?</a:t>
            </a:r>
          </a:p>
          <a:p>
            <a:pPr lvl="1"/>
            <a:r>
              <a:rPr lang="en-GB" dirty="0"/>
              <a:t>Read through the information p31-33 in your Coursework Workbook</a:t>
            </a:r>
          </a:p>
          <a:p>
            <a:pPr lvl="1"/>
            <a:r>
              <a:rPr lang="en-GB" dirty="0"/>
              <a:t>When you complete your investigation you will need to justify your sample size and so the table on p33 will be a very useful tool for you to use. </a:t>
            </a:r>
          </a:p>
          <a:p>
            <a:pPr lvl="1"/>
            <a:r>
              <a:rPr lang="en-GB" dirty="0"/>
              <a:t>P47 of the workbook also considers the evaluation of the design of your methods and how sampling errors can occur. </a:t>
            </a:r>
          </a:p>
        </p:txBody>
      </p:sp>
    </p:spTree>
    <p:extLst>
      <p:ext uri="{BB962C8B-B14F-4D97-AF65-F5344CB8AC3E}">
        <p14:creationId xmlns:p14="http://schemas.microsoft.com/office/powerpoint/2010/main" val="3542488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76DDDD-CAF6-44ED-90FA-EED93AA40785}"/>
              </a:ext>
            </a:extLst>
          </p:cNvPr>
          <p:cNvPicPr/>
          <p:nvPr/>
        </p:nvPicPr>
        <p:blipFill rotWithShape="1">
          <a:blip r:embed="rId2"/>
          <a:srcRect l="29748" t="13891" r="23886" b="20789"/>
          <a:stretch/>
        </p:blipFill>
        <p:spPr bwMode="auto">
          <a:xfrm>
            <a:off x="0" y="126610"/>
            <a:ext cx="6682153" cy="4909623"/>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9A876E3B-E455-44D0-8960-AEB9D244808D}"/>
              </a:ext>
            </a:extLst>
          </p:cNvPr>
          <p:cNvSpPr txBox="1"/>
          <p:nvPr/>
        </p:nvSpPr>
        <p:spPr>
          <a:xfrm>
            <a:off x="7638757" y="563641"/>
            <a:ext cx="3981157" cy="1200329"/>
          </a:xfrm>
          <a:prstGeom prst="rect">
            <a:avLst/>
          </a:prstGeom>
          <a:noFill/>
        </p:spPr>
        <p:txBody>
          <a:bodyPr wrap="square" rtlCol="0">
            <a:spAutoFit/>
          </a:bodyPr>
          <a:lstStyle/>
          <a:p>
            <a:r>
              <a:rPr lang="en-GB" sz="2400" dirty="0"/>
              <a:t>What do you think are the risks that we need to consider when conducting fieldwork?</a:t>
            </a:r>
          </a:p>
        </p:txBody>
      </p:sp>
      <p:pic>
        <p:nvPicPr>
          <p:cNvPr id="6" name="Picture 5">
            <a:extLst>
              <a:ext uri="{FF2B5EF4-FFF2-40B4-BE49-F238E27FC236}">
                <a16:creationId xmlns:a16="http://schemas.microsoft.com/office/drawing/2014/main" id="{2561BBBE-0C54-463F-9880-13212CC3049D}"/>
              </a:ext>
            </a:extLst>
          </p:cNvPr>
          <p:cNvPicPr>
            <a:picLocks noChangeAspect="1"/>
          </p:cNvPicPr>
          <p:nvPr/>
        </p:nvPicPr>
        <p:blipFill rotWithShape="1">
          <a:blip r:embed="rId3"/>
          <a:srcRect b="14557"/>
          <a:stretch/>
        </p:blipFill>
        <p:spPr>
          <a:xfrm>
            <a:off x="6977575" y="3274721"/>
            <a:ext cx="5273076" cy="3302862"/>
          </a:xfrm>
          <a:prstGeom prst="rect">
            <a:avLst/>
          </a:prstGeom>
        </p:spPr>
      </p:pic>
    </p:spTree>
    <p:extLst>
      <p:ext uri="{BB962C8B-B14F-4D97-AF65-F5344CB8AC3E}">
        <p14:creationId xmlns:p14="http://schemas.microsoft.com/office/powerpoint/2010/main" val="934999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098B1-FC2A-4098-94B0-0C1DD9170BF8}"/>
              </a:ext>
            </a:extLst>
          </p:cNvPr>
          <p:cNvSpPr>
            <a:spLocks noGrp="1"/>
          </p:cNvSpPr>
          <p:nvPr>
            <p:ph type="title"/>
          </p:nvPr>
        </p:nvSpPr>
        <p:spPr/>
        <p:txBody>
          <a:bodyPr/>
          <a:lstStyle/>
          <a:p>
            <a:r>
              <a:rPr lang="en-GB" dirty="0"/>
              <a:t>Risk assessments</a:t>
            </a:r>
          </a:p>
        </p:txBody>
      </p:sp>
      <p:sp>
        <p:nvSpPr>
          <p:cNvPr id="3" name="Content Placeholder 2">
            <a:extLst>
              <a:ext uri="{FF2B5EF4-FFF2-40B4-BE49-F238E27FC236}">
                <a16:creationId xmlns:a16="http://schemas.microsoft.com/office/drawing/2014/main" id="{C192D55F-E8C0-4EE0-9790-6E721992916A}"/>
              </a:ext>
            </a:extLst>
          </p:cNvPr>
          <p:cNvSpPr>
            <a:spLocks noGrp="1"/>
          </p:cNvSpPr>
          <p:nvPr>
            <p:ph idx="1"/>
          </p:nvPr>
        </p:nvSpPr>
        <p:spPr/>
        <p:txBody>
          <a:bodyPr/>
          <a:lstStyle/>
          <a:p>
            <a:pPr marL="0" indent="0">
              <a:buNone/>
            </a:pPr>
            <a:r>
              <a:rPr lang="en-GB" dirty="0"/>
              <a:t>Before carrying out any fieldwork you must complete a risk assessment. </a:t>
            </a:r>
          </a:p>
          <a:p>
            <a:pPr marL="0" indent="0">
              <a:buNone/>
            </a:pPr>
            <a:endParaRPr lang="en-GB" dirty="0"/>
          </a:p>
        </p:txBody>
      </p:sp>
      <p:graphicFrame>
        <p:nvGraphicFramePr>
          <p:cNvPr id="4" name="Table 4">
            <a:extLst>
              <a:ext uri="{FF2B5EF4-FFF2-40B4-BE49-F238E27FC236}">
                <a16:creationId xmlns:a16="http://schemas.microsoft.com/office/drawing/2014/main" id="{21E99888-105A-4909-903D-20E7C3DF27D4}"/>
              </a:ext>
            </a:extLst>
          </p:cNvPr>
          <p:cNvGraphicFramePr>
            <a:graphicFrameLocks noGrp="1"/>
          </p:cNvGraphicFramePr>
          <p:nvPr>
            <p:extLst>
              <p:ext uri="{D42A27DB-BD31-4B8C-83A1-F6EECF244321}">
                <p14:modId xmlns:p14="http://schemas.microsoft.com/office/powerpoint/2010/main" val="1994646915"/>
              </p:ext>
            </p:extLst>
          </p:nvPr>
        </p:nvGraphicFramePr>
        <p:xfrm>
          <a:off x="838200" y="2385081"/>
          <a:ext cx="10515600" cy="321056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727072559"/>
                    </a:ext>
                  </a:extLst>
                </a:gridCol>
                <a:gridCol w="2628900">
                  <a:extLst>
                    <a:ext uri="{9D8B030D-6E8A-4147-A177-3AD203B41FA5}">
                      <a16:colId xmlns:a16="http://schemas.microsoft.com/office/drawing/2014/main" val="2556895378"/>
                    </a:ext>
                  </a:extLst>
                </a:gridCol>
                <a:gridCol w="2628900">
                  <a:extLst>
                    <a:ext uri="{9D8B030D-6E8A-4147-A177-3AD203B41FA5}">
                      <a16:colId xmlns:a16="http://schemas.microsoft.com/office/drawing/2014/main" val="310196517"/>
                    </a:ext>
                  </a:extLst>
                </a:gridCol>
                <a:gridCol w="2628900">
                  <a:extLst>
                    <a:ext uri="{9D8B030D-6E8A-4147-A177-3AD203B41FA5}">
                      <a16:colId xmlns:a16="http://schemas.microsoft.com/office/drawing/2014/main" val="691191125"/>
                    </a:ext>
                  </a:extLst>
                </a:gridCol>
              </a:tblGrid>
              <a:tr h="370840">
                <a:tc>
                  <a:txBody>
                    <a:bodyPr/>
                    <a:lstStyle/>
                    <a:p>
                      <a:r>
                        <a:rPr lang="en-GB" dirty="0"/>
                        <a:t>Risk</a:t>
                      </a:r>
                    </a:p>
                  </a:txBody>
                  <a:tcPr/>
                </a:tc>
                <a:tc>
                  <a:txBody>
                    <a:bodyPr/>
                    <a:lstStyle/>
                    <a:p>
                      <a:r>
                        <a:rPr lang="en-GB" dirty="0"/>
                        <a:t>Level of threat (low, medium, high)</a:t>
                      </a:r>
                    </a:p>
                  </a:txBody>
                  <a:tcPr/>
                </a:tc>
                <a:tc>
                  <a:txBody>
                    <a:bodyPr/>
                    <a:lstStyle/>
                    <a:p>
                      <a:r>
                        <a:rPr lang="en-GB" dirty="0"/>
                        <a:t>Likelihood of occurrence (low, medium or high)</a:t>
                      </a:r>
                    </a:p>
                  </a:txBody>
                  <a:tcPr/>
                </a:tc>
                <a:tc>
                  <a:txBody>
                    <a:bodyPr/>
                    <a:lstStyle/>
                    <a:p>
                      <a:r>
                        <a:rPr lang="en-GB" dirty="0"/>
                        <a:t>Strategy to minimise threat</a:t>
                      </a:r>
                    </a:p>
                  </a:txBody>
                  <a:tcPr/>
                </a:tc>
                <a:extLst>
                  <a:ext uri="{0D108BD9-81ED-4DB2-BD59-A6C34878D82A}">
                    <a16:rowId xmlns:a16="http://schemas.microsoft.com/office/drawing/2014/main" val="53911478"/>
                  </a:ext>
                </a:extLst>
              </a:tr>
              <a:tr h="370840">
                <a:tc>
                  <a:txBody>
                    <a:bodyPr/>
                    <a:lstStyle/>
                    <a:p>
                      <a:r>
                        <a:rPr lang="en-GB" dirty="0"/>
                        <a:t>Road traffic accidents</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886618107"/>
                  </a:ext>
                </a:extLst>
              </a:tr>
              <a:tr h="370840">
                <a:tc>
                  <a:txBody>
                    <a:bodyPr/>
                    <a:lstStyle/>
                    <a:p>
                      <a:r>
                        <a:rPr lang="en-GB" dirty="0"/>
                        <a:t>Weather risks</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898385864"/>
                  </a:ext>
                </a:extLst>
              </a:tr>
              <a:tr h="370840">
                <a:tc>
                  <a:txBody>
                    <a:bodyPr/>
                    <a:lstStyle/>
                    <a:p>
                      <a:r>
                        <a:rPr lang="en-GB" dirty="0"/>
                        <a:t>Dangers from members of the public</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821957721"/>
                  </a:ext>
                </a:extLst>
              </a:tr>
              <a:tr h="370840">
                <a:tc>
                  <a:txBody>
                    <a:bodyPr/>
                    <a:lstStyle/>
                    <a:p>
                      <a:r>
                        <a:rPr lang="en-GB" dirty="0"/>
                        <a:t>Other – what can you think of that may be specific to the chosen location and activities</a:t>
                      </a:r>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760575608"/>
                  </a:ext>
                </a:extLst>
              </a:tr>
            </a:tbl>
          </a:graphicData>
        </a:graphic>
      </p:graphicFrame>
      <p:sp>
        <p:nvSpPr>
          <p:cNvPr id="6" name="TextBox 5">
            <a:extLst>
              <a:ext uri="{FF2B5EF4-FFF2-40B4-BE49-F238E27FC236}">
                <a16:creationId xmlns:a16="http://schemas.microsoft.com/office/drawing/2014/main" id="{898AACAA-8029-489F-AC17-9FC945F80789}"/>
              </a:ext>
            </a:extLst>
          </p:cNvPr>
          <p:cNvSpPr txBox="1"/>
          <p:nvPr/>
        </p:nvSpPr>
        <p:spPr>
          <a:xfrm>
            <a:off x="1020417" y="5923722"/>
            <a:ext cx="9899374" cy="430887"/>
          </a:xfrm>
          <a:prstGeom prst="rect">
            <a:avLst/>
          </a:prstGeom>
          <a:noFill/>
        </p:spPr>
        <p:txBody>
          <a:bodyPr wrap="square" rtlCol="0">
            <a:spAutoFit/>
          </a:bodyPr>
          <a:lstStyle/>
          <a:p>
            <a:r>
              <a:rPr lang="en-GB" sz="2200" b="1" dirty="0">
                <a:solidFill>
                  <a:srgbClr val="FF0000"/>
                </a:solidFill>
              </a:rPr>
              <a:t>Complete this for the East Head, </a:t>
            </a:r>
            <a:r>
              <a:rPr lang="en-GB" sz="2200" b="1" dirty="0" err="1">
                <a:solidFill>
                  <a:srgbClr val="FF0000"/>
                </a:solidFill>
              </a:rPr>
              <a:t>Witterings</a:t>
            </a:r>
            <a:r>
              <a:rPr lang="en-GB" sz="2200" b="1" dirty="0">
                <a:solidFill>
                  <a:srgbClr val="FF0000"/>
                </a:solidFill>
              </a:rPr>
              <a:t> field trip</a:t>
            </a:r>
          </a:p>
        </p:txBody>
      </p:sp>
    </p:spTree>
    <p:extLst>
      <p:ext uri="{BB962C8B-B14F-4D97-AF65-F5344CB8AC3E}">
        <p14:creationId xmlns:p14="http://schemas.microsoft.com/office/powerpoint/2010/main" val="12120314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FDC108911E5A42BFF1627DC4BFD37C" ma:contentTypeVersion="1" ma:contentTypeDescription="Create a new document." ma:contentTypeScope="" ma:versionID="4dca7180ccb05fcd7cbcf7241bc8c3a0">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CDC0927-A7BB-4260-8459-BE653065C2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E55352-0A1C-476D-962A-6673F90F00AA}">
  <ds:schemaRefs>
    <ds:schemaRef ds:uri="http://schemas.microsoft.com/sharepoint/v3/contenttype/forms"/>
  </ds:schemaRefs>
</ds:datastoreItem>
</file>

<file path=customXml/itemProps3.xml><?xml version="1.0" encoding="utf-8"?>
<ds:datastoreItem xmlns:ds="http://schemas.openxmlformats.org/officeDocument/2006/customXml" ds:itemID="{ED491D54-EAB7-431B-999A-EFC8462A6451}">
  <ds:schemaRefs>
    <ds:schemaRef ds:uri="http://schemas.openxmlformats.org/package/2006/metadata/core-properties"/>
    <ds:schemaRef ds:uri="http://purl.org/dc/terms/"/>
    <ds:schemaRef ds:uri="http://purl.org/dc/dcmitype/"/>
    <ds:schemaRef ds:uri="http://www.w3.org/XML/1998/namespace"/>
    <ds:schemaRef ds:uri="http://purl.org/dc/elements/1.1/"/>
    <ds:schemaRef ds:uri="http://schemas.microsoft.com/office/2006/documentManagement/types"/>
    <ds:schemaRef ds:uri="http://schemas.microsoft.com/office/infopath/2007/PartnerControls"/>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411</TotalTime>
  <Words>1795</Words>
  <Application>Microsoft Office PowerPoint</Application>
  <PresentationFormat>Widescreen</PresentationFormat>
  <Paragraphs>165</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Comic Sans MS</vt:lpstr>
      <vt:lpstr>Verdana</vt:lpstr>
      <vt:lpstr>Office Theme</vt:lpstr>
      <vt:lpstr> Preparatory work Fieldtrip 1 – East Head, The Witterings </vt:lpstr>
      <vt:lpstr>Introduction to the NEA (Non-exam assessment)</vt:lpstr>
      <vt:lpstr>PowerPoint Presentation</vt:lpstr>
      <vt:lpstr>Background research for fieldtrip 1 </vt:lpstr>
      <vt:lpstr>PowerPoint Presentation</vt:lpstr>
      <vt:lpstr>Sampling strategies</vt:lpstr>
      <vt:lpstr>PowerPoint Presentation</vt:lpstr>
      <vt:lpstr>PowerPoint Presentation</vt:lpstr>
      <vt:lpstr>Risk assessments</vt:lpstr>
      <vt:lpstr>Spearman’s rank correlation</vt:lpstr>
      <vt:lpstr>PowerPoint Presentation</vt:lpstr>
      <vt:lpstr>PowerPoint Presentation</vt:lpstr>
      <vt:lpstr>Spearman’s Rank Correlation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Follow up work – Witterings Fieldtrip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Fieldtrip 1 preparation and follow-up</dc:title>
  <dc:creator>Horsham Study Centre</dc:creator>
  <cp:lastModifiedBy>Horsham Study Centre</cp:lastModifiedBy>
  <cp:revision>23</cp:revision>
  <dcterms:created xsi:type="dcterms:W3CDTF">2019-09-08T11:45:34Z</dcterms:created>
  <dcterms:modified xsi:type="dcterms:W3CDTF">2019-10-19T08:02:55Z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0x010100ADFDC108911E5A42BFF1627DC4BFD37C</vt:lpwstr>
  </property>
</Properties>
</file>