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66" r:id="rId2"/>
    <p:sldId id="268" r:id="rId3"/>
    <p:sldId id="267" r:id="rId4"/>
    <p:sldId id="270" r:id="rId5"/>
    <p:sldId id="260" r:id="rId6"/>
    <p:sldId id="269" r:id="rId7"/>
    <p:sldId id="261" r:id="rId8"/>
    <p:sldId id="263" r:id="rId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15" d="100"/>
          <a:sy n="115" d="100"/>
        </p:scale>
        <p:origin x="2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32F4D0-6D52-437A-A3AC-76B067BE9D19}" type="datetimeFigureOut">
              <a:rPr lang="en-GB" smtClean="0"/>
              <a:t>06/12/2019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EBE2D62-03B5-4CB7-A06E-A60DDD4FAA48}" type="slidenum">
              <a:rPr lang="en-GB" smtClean="0"/>
              <a:t>‹#›</a:t>
            </a:fld>
            <a:endParaRPr lang="en-GB"/>
          </a:p>
        </p:txBody>
      </p:sp>
    </p:spTree>
    <p:extLst>
      <p:ext uri="{BB962C8B-B14F-4D97-AF65-F5344CB8AC3E}">
        <p14:creationId xmlns:p14="http://schemas.microsoft.com/office/powerpoint/2010/main" val="26761250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A4C8FB-C3C6-40B3-9C67-E602270D37B0}" type="datetimeFigureOut">
              <a:rPr lang="en-GB" smtClean="0"/>
              <a:t>06/12/2019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3968796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A4C8FB-C3C6-40B3-9C67-E602270D37B0}" type="datetimeFigureOut">
              <a:rPr lang="en-GB" smtClean="0"/>
              <a:t>06/12/2019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331778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A4C8FB-C3C6-40B3-9C67-E602270D37B0}" type="datetimeFigureOut">
              <a:rPr lang="en-GB" smtClean="0"/>
              <a:t>06/12/2019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1870605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A4C8FB-C3C6-40B3-9C67-E602270D37B0}" type="datetimeFigureOut">
              <a:rPr lang="en-GB" smtClean="0"/>
              <a:t>06/12/2019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43868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A4C8FB-C3C6-40B3-9C67-E602270D37B0}" type="datetimeFigureOut">
              <a:rPr lang="en-GB" smtClean="0"/>
              <a:t>06/12/2019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233425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A4C8FB-C3C6-40B3-9C67-E602270D37B0}" type="datetimeFigureOut">
              <a:rPr lang="en-GB" smtClean="0"/>
              <a:t>06/12/2019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335965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A4C8FB-C3C6-40B3-9C67-E602270D37B0}" type="datetimeFigureOut">
              <a:rPr lang="en-GB" smtClean="0"/>
              <a:t>06/12/2019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219717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A4C8FB-C3C6-40B3-9C67-E602270D37B0}" type="datetimeFigureOut">
              <a:rPr lang="en-GB" smtClean="0"/>
              <a:t>06/12/2019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129076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4C8FB-C3C6-40B3-9C67-E602270D37B0}" type="datetimeFigureOut">
              <a:rPr lang="en-GB" smtClean="0"/>
              <a:t>06/12/2019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2770384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A4C8FB-C3C6-40B3-9C67-E602270D37B0}" type="datetimeFigureOut">
              <a:rPr lang="en-GB" smtClean="0"/>
              <a:t>06/12/2019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1310881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A4C8FB-C3C6-40B3-9C67-E602270D37B0}" type="datetimeFigureOut">
              <a:rPr lang="en-GB" smtClean="0"/>
              <a:t>06/12/2019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9CD791-21F0-4F7E-A6EE-F8E081DD763A}" type="slidenum">
              <a:rPr lang="en-GB" smtClean="0"/>
              <a:t>‹#›</a:t>
            </a:fld>
            <a:endParaRPr lang="en-GB"/>
          </a:p>
        </p:txBody>
      </p:sp>
    </p:spTree>
    <p:extLst>
      <p:ext uri="{BB962C8B-B14F-4D97-AF65-F5344CB8AC3E}">
        <p14:creationId xmlns:p14="http://schemas.microsoft.com/office/powerpoint/2010/main" val="1132104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4C8FB-C3C6-40B3-9C67-E602270D37B0}" type="datetimeFigureOut">
              <a:rPr lang="en-GB" smtClean="0"/>
              <a:t>06/12/2019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9CD791-21F0-4F7E-A6EE-F8E081DD763A}" type="slidenum">
              <a:rPr lang="en-GB" smtClean="0"/>
              <a:t>‹#›</a:t>
            </a:fld>
            <a:endParaRPr lang="en-GB"/>
          </a:p>
        </p:txBody>
      </p:sp>
    </p:spTree>
    <p:extLst>
      <p:ext uri="{BB962C8B-B14F-4D97-AF65-F5344CB8AC3E}">
        <p14:creationId xmlns:p14="http://schemas.microsoft.com/office/powerpoint/2010/main" val="3414020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filestore.aqa.org.uk/resources/geography/specifications/AQA-7037-SP-2016.PDF"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Godalming Fieldwork Follow-up</a:t>
            </a:r>
            <a:endParaRPr lang="en-GB" dirty="0"/>
          </a:p>
        </p:txBody>
      </p:sp>
      <p:sp>
        <p:nvSpPr>
          <p:cNvPr id="3" name="Content Placeholder 2"/>
          <p:cNvSpPr>
            <a:spLocks noGrp="1"/>
          </p:cNvSpPr>
          <p:nvPr>
            <p:ph idx="1"/>
          </p:nvPr>
        </p:nvSpPr>
        <p:spPr/>
        <p:txBody>
          <a:bodyPr/>
          <a:lstStyle/>
          <a:p>
            <a:pPr marL="0" indent="0">
              <a:buNone/>
            </a:pPr>
            <a:r>
              <a:rPr lang="en-GB" dirty="0" smtClean="0"/>
              <a:t>Aims</a:t>
            </a:r>
          </a:p>
          <a:p>
            <a:pPr marL="0" indent="0">
              <a:buNone/>
            </a:pPr>
            <a:r>
              <a:rPr lang="en-GB" dirty="0"/>
              <a:t>	</a:t>
            </a:r>
            <a:r>
              <a:rPr lang="en-GB" dirty="0" smtClean="0"/>
              <a:t>To be able to understand what needs to be included in an NEA 	introduction and method.</a:t>
            </a:r>
          </a:p>
          <a:p>
            <a:pPr marL="0" indent="0">
              <a:buNone/>
            </a:pPr>
            <a:endParaRPr lang="en-GB" dirty="0" smtClean="0"/>
          </a:p>
          <a:p>
            <a:pPr marL="0" indent="0">
              <a:buNone/>
            </a:pPr>
            <a:endParaRPr lang="en-GB" dirty="0"/>
          </a:p>
          <a:p>
            <a:pPr marL="0" indent="0">
              <a:buNone/>
            </a:pPr>
            <a:endParaRPr lang="en-GB" dirty="0" smtClean="0"/>
          </a:p>
        </p:txBody>
      </p:sp>
      <p:sp>
        <p:nvSpPr>
          <p:cNvPr id="4" name="TextBox 3"/>
          <p:cNvSpPr txBox="1"/>
          <p:nvPr/>
        </p:nvSpPr>
        <p:spPr>
          <a:xfrm>
            <a:off x="951322" y="3594700"/>
            <a:ext cx="9362090" cy="2677656"/>
          </a:xfrm>
          <a:prstGeom prst="rect">
            <a:avLst/>
          </a:prstGeom>
          <a:noFill/>
          <a:ln>
            <a:solidFill>
              <a:schemeClr val="tx1"/>
            </a:solidFill>
          </a:ln>
        </p:spPr>
        <p:txBody>
          <a:bodyPr wrap="square" rtlCol="0">
            <a:spAutoFit/>
          </a:bodyPr>
          <a:lstStyle/>
          <a:p>
            <a:r>
              <a:rPr lang="en-GB" sz="2400" dirty="0" smtClean="0"/>
              <a:t>Mark allocation</a:t>
            </a:r>
          </a:p>
          <a:p>
            <a:endParaRPr lang="en-GB" sz="2400" dirty="0" smtClean="0"/>
          </a:p>
          <a:p>
            <a:r>
              <a:rPr lang="en-GB" sz="2400" dirty="0" smtClean="0">
                <a:solidFill>
                  <a:srgbClr val="FF0000"/>
                </a:solidFill>
              </a:rPr>
              <a:t>Introduction and preliminary research 		10 marks</a:t>
            </a:r>
          </a:p>
          <a:p>
            <a:r>
              <a:rPr lang="en-GB" sz="2400" dirty="0" smtClean="0">
                <a:solidFill>
                  <a:srgbClr val="FF0000"/>
                </a:solidFill>
              </a:rPr>
              <a:t>Methods of field investigation			15 marks</a:t>
            </a:r>
          </a:p>
          <a:p>
            <a:r>
              <a:rPr lang="en-GB" sz="2400" dirty="0" smtClean="0"/>
              <a:t>Methods of critical analysis				20 marks</a:t>
            </a:r>
          </a:p>
          <a:p>
            <a:r>
              <a:rPr lang="en-GB" sz="2400" dirty="0" smtClean="0"/>
              <a:t>Conclusions, evaluation and presentation		15 marks</a:t>
            </a:r>
          </a:p>
          <a:p>
            <a:endParaRPr lang="en-GB" sz="2400" dirty="0"/>
          </a:p>
        </p:txBody>
      </p:sp>
      <p:cxnSp>
        <p:nvCxnSpPr>
          <p:cNvPr id="7" name="Straight Arrow Connector 6"/>
          <p:cNvCxnSpPr/>
          <p:nvPr/>
        </p:nvCxnSpPr>
        <p:spPr>
          <a:xfrm flipH="1">
            <a:off x="8597245" y="3384223"/>
            <a:ext cx="942681" cy="13291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589511" y="2671370"/>
            <a:ext cx="1630837" cy="923330"/>
          </a:xfrm>
          <a:prstGeom prst="rect">
            <a:avLst/>
          </a:prstGeom>
          <a:noFill/>
        </p:spPr>
        <p:txBody>
          <a:bodyPr wrap="square" rtlCol="0">
            <a:spAutoFit/>
          </a:bodyPr>
          <a:lstStyle/>
          <a:p>
            <a:r>
              <a:rPr lang="en-GB" dirty="0" smtClean="0">
                <a:solidFill>
                  <a:srgbClr val="FF0000"/>
                </a:solidFill>
              </a:rPr>
              <a:t>Our focus for this follow-up task</a:t>
            </a:r>
            <a:endParaRPr lang="en-GB" dirty="0">
              <a:solidFill>
                <a:srgbClr val="FF0000"/>
              </a:solidFill>
            </a:endParaRPr>
          </a:p>
        </p:txBody>
      </p:sp>
    </p:spTree>
    <p:extLst>
      <p:ext uri="{BB962C8B-B14F-4D97-AF65-F5344CB8AC3E}">
        <p14:creationId xmlns:p14="http://schemas.microsoft.com/office/powerpoint/2010/main" val="3404995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791066" y="703835"/>
            <a:ext cx="10515600" cy="5228098"/>
          </a:xfrm>
          <a:prstGeom prst="rect">
            <a:avLst/>
          </a:prstGeom>
          <a:noFill/>
        </p:spPr>
        <p:txBody>
          <a:bodyPr wrap="square" rtlCol="0">
            <a:spAutoFit/>
          </a:bodyPr>
          <a:lstStyle/>
          <a:p>
            <a:pPr marL="0" indent="0">
              <a:buNone/>
            </a:pPr>
            <a:r>
              <a:rPr lang="en-GB" dirty="0" smtClean="0">
                <a:solidFill>
                  <a:schemeClr val="accent1">
                    <a:lumMod val="50000"/>
                  </a:schemeClr>
                </a:solidFill>
              </a:rPr>
              <a:t>Choose one of the following investigation titles:</a:t>
            </a:r>
          </a:p>
          <a:p>
            <a:endParaRPr lang="en-GB" dirty="0">
              <a:solidFill>
                <a:schemeClr val="accent1">
                  <a:lumMod val="50000"/>
                </a:schemeClr>
              </a:solidFill>
            </a:endParaRPr>
          </a:p>
          <a:p>
            <a:r>
              <a:rPr lang="en-GB" dirty="0">
                <a:solidFill>
                  <a:schemeClr val="accent1">
                    <a:lumMod val="50000"/>
                  </a:schemeClr>
                </a:solidFill>
              </a:rPr>
              <a:t>To what extent is Godalming a ‘Placeless Town’?</a:t>
            </a:r>
          </a:p>
          <a:p>
            <a:r>
              <a:rPr lang="en-GB" dirty="0">
                <a:solidFill>
                  <a:schemeClr val="accent1">
                    <a:lumMod val="50000"/>
                  </a:schemeClr>
                </a:solidFill>
              </a:rPr>
              <a:t>How globally connected is Godalming town centre?</a:t>
            </a:r>
          </a:p>
          <a:p>
            <a:r>
              <a:rPr lang="en-GB" dirty="0">
                <a:solidFill>
                  <a:schemeClr val="accent1">
                    <a:lumMod val="50000"/>
                  </a:schemeClr>
                </a:solidFill>
              </a:rPr>
              <a:t>How does the microclimate of Godalming change</a:t>
            </a:r>
            <a:r>
              <a:rPr lang="en-GB" dirty="0" smtClean="0">
                <a:solidFill>
                  <a:schemeClr val="accent1">
                    <a:lumMod val="50000"/>
                  </a:schemeClr>
                </a:solidFill>
              </a:rPr>
              <a:t>?</a:t>
            </a:r>
          </a:p>
          <a:p>
            <a:endParaRPr lang="en-GB" dirty="0">
              <a:solidFill>
                <a:schemeClr val="accent1">
                  <a:lumMod val="50000"/>
                </a:schemeClr>
              </a:solidFill>
            </a:endParaRPr>
          </a:p>
          <a:p>
            <a:pPr marL="0" indent="0">
              <a:buNone/>
            </a:pPr>
            <a:r>
              <a:rPr lang="en-GB" sz="2200" dirty="0" smtClean="0">
                <a:solidFill>
                  <a:schemeClr val="accent1">
                    <a:lumMod val="50000"/>
                  </a:schemeClr>
                </a:solidFill>
              </a:rPr>
              <a:t>Complete an introduction and method for your chosen title. You will need to come up with some sub-questions/hypotheses that you want to ask/test. You will also need to complete a bibliography listing the books/websites/articles you have used in your introduction and reference in the text where you have used direct quotes. This is explained on one of the following slide.</a:t>
            </a:r>
            <a:endParaRPr lang="en-GB" sz="2200" dirty="0">
              <a:solidFill>
                <a:schemeClr val="accent1">
                  <a:lumMod val="50000"/>
                </a:schemeClr>
              </a:solidFill>
            </a:endParaRPr>
          </a:p>
          <a:p>
            <a:endParaRPr lang="en-GB" dirty="0"/>
          </a:p>
        </p:txBody>
      </p:sp>
      <p:sp>
        <p:nvSpPr>
          <p:cNvPr id="5" name="TextBox 4"/>
          <p:cNvSpPr txBox="1"/>
          <p:nvPr/>
        </p:nvSpPr>
        <p:spPr>
          <a:xfrm>
            <a:off x="791066" y="5332304"/>
            <a:ext cx="9993198" cy="707886"/>
          </a:xfrm>
          <a:prstGeom prst="rect">
            <a:avLst/>
          </a:prstGeom>
          <a:noFill/>
          <a:ln>
            <a:solidFill>
              <a:schemeClr val="tx1"/>
            </a:solidFill>
          </a:ln>
        </p:spPr>
        <p:txBody>
          <a:bodyPr wrap="square" rtlCol="0">
            <a:spAutoFit/>
          </a:bodyPr>
          <a:lstStyle/>
          <a:p>
            <a:r>
              <a:rPr lang="en-GB" sz="2000" dirty="0" smtClean="0"/>
              <a:t>What is a hypothesis? An idea or explanation that you can then test through study and experimentation e.g. people in Godalming think it is like any other town in the UK. </a:t>
            </a:r>
            <a:endParaRPr lang="en-GB" sz="2000" dirty="0"/>
          </a:p>
        </p:txBody>
      </p:sp>
    </p:spTree>
    <p:extLst>
      <p:ext uri="{BB962C8B-B14F-4D97-AF65-F5344CB8AC3E}">
        <p14:creationId xmlns:p14="http://schemas.microsoft.com/office/powerpoint/2010/main" val="1806806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42621640"/>
              </p:ext>
            </p:extLst>
          </p:nvPr>
        </p:nvGraphicFramePr>
        <p:xfrm>
          <a:off x="305882" y="65988"/>
          <a:ext cx="4530067" cy="6046866"/>
        </p:xfrm>
        <a:graphic>
          <a:graphicData uri="http://schemas.openxmlformats.org/drawingml/2006/table">
            <a:tbl>
              <a:tblPr firstRow="1" bandRow="1"/>
              <a:tblGrid>
                <a:gridCol w="4530067">
                  <a:extLst>
                    <a:ext uri="{9D8B030D-6E8A-4147-A177-3AD203B41FA5}">
                      <a16:colId xmlns:a16="http://schemas.microsoft.com/office/drawing/2014/main" val="2660922583"/>
                    </a:ext>
                  </a:extLst>
                </a:gridCol>
              </a:tblGrid>
              <a:tr h="729903">
                <a:tc>
                  <a:txBody>
                    <a:bodyPr/>
                    <a:lstStyle/>
                    <a:p>
                      <a:pPr>
                        <a:lnSpc>
                          <a:spcPct val="107000"/>
                        </a:lnSpc>
                        <a:spcAft>
                          <a:spcPts val="0"/>
                        </a:spcAft>
                      </a:pPr>
                      <a:r>
                        <a:rPr lang="en-GB" sz="13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Area 1. Introduction and preliminary research - 10 marks </a:t>
                      </a:r>
                      <a:r>
                        <a:rPr lang="en-GB" sz="13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38453839"/>
                  </a:ext>
                </a:extLst>
              </a:tr>
              <a:tr h="661240">
                <a:tc>
                  <a:txBody>
                    <a:bodyPr/>
                    <a:lstStyle/>
                    <a:p>
                      <a:pPr>
                        <a:lnSpc>
                          <a:spcPct val="107000"/>
                        </a:lnSpc>
                        <a:spcAft>
                          <a:spcPts val="0"/>
                        </a:spcAft>
                      </a:pPr>
                      <a:r>
                        <a:rPr lang="en-GB" sz="13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 research question(s) is effectively identified and is completely referenced to the specification with a suitable comment as to how it is relevant.</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40263663"/>
                  </a:ext>
                </a:extLst>
              </a:tr>
              <a:tr h="924711">
                <a:tc>
                  <a:txBody>
                    <a:bodyPr/>
                    <a:lstStyle/>
                    <a:p>
                      <a:pPr>
                        <a:lnSpc>
                          <a:spcPct val="107000"/>
                        </a:lnSpc>
                        <a:spcAft>
                          <a:spcPts val="0"/>
                        </a:spcAft>
                      </a:pPr>
                      <a:r>
                        <a:rPr lang="en-GB" sz="13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may have broken your key question down into specific key questions or hypothesis.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3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90270965"/>
                  </a:ext>
                </a:extLst>
              </a:tr>
              <a:tr h="661240">
                <a:tc>
                  <a:txBody>
                    <a:bodyPr/>
                    <a:lstStyle/>
                    <a:p>
                      <a:pPr>
                        <a:lnSpc>
                          <a:spcPct val="107000"/>
                        </a:lnSpc>
                        <a:spcAft>
                          <a:spcPts val="0"/>
                        </a:spcAft>
                      </a:pPr>
                      <a:r>
                        <a:rPr lang="en-GB" sz="1300" dirty="0">
                          <a:effectLst/>
                          <a:latin typeface="Calibri" panose="020F0502020204030204" pitchFamily="34" charset="0"/>
                          <a:ea typeface="Times New Roman" panose="02020603050405020304" pitchFamily="18" charset="0"/>
                          <a:cs typeface="Arial" panose="020B0604020202020204" pitchFamily="34" charset="0"/>
                        </a:rPr>
                        <a:t>Well-supported by thorough use of relevant literature sources and fully referenced within the text and a bibliography.</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40100723"/>
                  </a:ext>
                </a:extLst>
              </a:tr>
              <a:tr h="661240">
                <a:tc>
                  <a:txBody>
                    <a:bodyPr/>
                    <a:lstStyle/>
                    <a:p>
                      <a:pPr>
                        <a:lnSpc>
                          <a:spcPct val="107000"/>
                        </a:lnSpc>
                        <a:spcAft>
                          <a:spcPts val="0"/>
                        </a:spcAft>
                      </a:pPr>
                      <a:r>
                        <a:rPr lang="en-GB" sz="13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included clear maps to show where your study area is located. Maps should be labelled/annotated or referred to in your text.</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0375770"/>
                  </a:ext>
                </a:extLst>
              </a:tr>
              <a:tr h="397770">
                <a:tc>
                  <a:txBody>
                    <a:bodyPr/>
                    <a:lstStyle/>
                    <a:p>
                      <a:pPr>
                        <a:lnSpc>
                          <a:spcPct val="107000"/>
                        </a:lnSpc>
                        <a:spcAft>
                          <a:spcPts val="0"/>
                        </a:spcAft>
                      </a:pPr>
                      <a:r>
                        <a:rPr lang="en-GB" sz="13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Your maps each have a source, title, scale and north arrow.</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18460719"/>
                  </a:ext>
                </a:extLst>
              </a:tr>
              <a:tr h="924711">
                <a:tc>
                  <a:txBody>
                    <a:bodyPr/>
                    <a:lstStyle/>
                    <a:p>
                      <a:pPr>
                        <a:lnSpc>
                          <a:spcPct val="107000"/>
                        </a:lnSpc>
                        <a:spcAft>
                          <a:spcPts val="0"/>
                        </a:spcAft>
                      </a:pPr>
                      <a:r>
                        <a:rPr lang="en-GB" sz="13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linked your question to geographical theory (i.e. the type of information you would find in a text book and online sources).  This may be a model, concept, idea or geographical theory.</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8586056"/>
                  </a:ext>
                </a:extLst>
              </a:tr>
              <a:tr h="661240">
                <a:tc>
                  <a:txBody>
                    <a:bodyPr/>
                    <a:lstStyle/>
                    <a:p>
                      <a:pPr>
                        <a:lnSpc>
                          <a:spcPct val="107000"/>
                        </a:lnSpc>
                        <a:spcAft>
                          <a:spcPts val="0"/>
                        </a:spcAft>
                      </a:pPr>
                      <a:r>
                        <a:rPr lang="en-GB" sz="1300"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You have included a literature review table at the end of your </a:t>
                      </a:r>
                      <a:r>
                        <a:rPr lang="en-GB" sz="1300" kern="12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introduction and have referenced</a:t>
                      </a:r>
                      <a:r>
                        <a:rPr lang="en-GB" sz="1300" kern="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any data/information you have gained from secondary sources.</a:t>
                      </a:r>
                      <a:endParaRPr lang="en-GB"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300" kern="12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5885798"/>
                  </a:ext>
                </a:extLst>
              </a:tr>
            </a:tbl>
          </a:graphicData>
        </a:graphic>
      </p:graphicFrame>
      <p:graphicFrame>
        <p:nvGraphicFramePr>
          <p:cNvPr id="3" name="Content Placeholder 4"/>
          <p:cNvGraphicFramePr>
            <a:graphicFrameLocks/>
          </p:cNvGraphicFramePr>
          <p:nvPr>
            <p:extLst>
              <p:ext uri="{D42A27DB-BD31-4B8C-83A1-F6EECF244321}">
                <p14:modId xmlns:p14="http://schemas.microsoft.com/office/powerpoint/2010/main" val="1839434401"/>
              </p:ext>
            </p:extLst>
          </p:nvPr>
        </p:nvGraphicFramePr>
        <p:xfrm>
          <a:off x="5005632" y="2028714"/>
          <a:ext cx="6796553" cy="2315464"/>
        </p:xfrm>
        <a:graphic>
          <a:graphicData uri="http://schemas.openxmlformats.org/drawingml/2006/table">
            <a:tbl>
              <a:tblPr firstRow="1" firstCol="1" bandRow="1">
                <a:tableStyleId>{5C22544A-7EE6-4342-B048-85BDC9FD1C3A}</a:tableStyleId>
              </a:tblPr>
              <a:tblGrid>
                <a:gridCol w="1555323">
                  <a:extLst>
                    <a:ext uri="{9D8B030D-6E8A-4147-A177-3AD203B41FA5}">
                      <a16:colId xmlns:a16="http://schemas.microsoft.com/office/drawing/2014/main" val="20000"/>
                    </a:ext>
                  </a:extLst>
                </a:gridCol>
                <a:gridCol w="876975">
                  <a:extLst>
                    <a:ext uri="{9D8B030D-6E8A-4147-A177-3AD203B41FA5}">
                      <a16:colId xmlns:a16="http://schemas.microsoft.com/office/drawing/2014/main" val="20001"/>
                    </a:ext>
                  </a:extLst>
                </a:gridCol>
                <a:gridCol w="4364255">
                  <a:extLst>
                    <a:ext uri="{9D8B030D-6E8A-4147-A177-3AD203B41FA5}">
                      <a16:colId xmlns:a16="http://schemas.microsoft.com/office/drawing/2014/main" val="20002"/>
                    </a:ext>
                  </a:extLst>
                </a:gridCol>
              </a:tblGrid>
              <a:tr h="534658">
                <a:tc>
                  <a:txBody>
                    <a:bodyPr/>
                    <a:lstStyle/>
                    <a:p>
                      <a:pPr marL="0" marR="0">
                        <a:lnSpc>
                          <a:spcPct val="107000"/>
                        </a:lnSpc>
                        <a:spcBef>
                          <a:spcPts val="0"/>
                        </a:spcBef>
                        <a:spcAft>
                          <a:spcPts val="800"/>
                        </a:spcAft>
                      </a:pPr>
                      <a:r>
                        <a:rPr lang="en-GB" sz="1700" dirty="0">
                          <a:effectLst/>
                        </a:rPr>
                        <a:t>Criteria</a:t>
                      </a:r>
                      <a:endParaRPr lang="en-US" sz="1700" dirty="0">
                        <a:effectLst/>
                        <a:latin typeface="Cambria" charset="0"/>
                        <a:ea typeface="Cambria" charset="0"/>
                        <a:cs typeface="Times New Roman" charset="0"/>
                      </a:endParaRPr>
                    </a:p>
                  </a:txBody>
                  <a:tcPr marL="42356" marR="42356" marT="0" marB="0"/>
                </a:tc>
                <a:tc>
                  <a:txBody>
                    <a:bodyPr/>
                    <a:lstStyle/>
                    <a:p>
                      <a:pPr marL="0" marR="0" algn="ctr">
                        <a:lnSpc>
                          <a:spcPct val="107000"/>
                        </a:lnSpc>
                        <a:spcBef>
                          <a:spcPts val="0"/>
                        </a:spcBef>
                        <a:spcAft>
                          <a:spcPts val="800"/>
                        </a:spcAft>
                      </a:pPr>
                      <a:r>
                        <a:rPr lang="en-GB" sz="1700" dirty="0">
                          <a:effectLst/>
                        </a:rPr>
                        <a:t>Marks awarded</a:t>
                      </a:r>
                      <a:endParaRPr lang="en-US" sz="1700" dirty="0">
                        <a:effectLst/>
                        <a:latin typeface="Cambria" charset="0"/>
                        <a:ea typeface="Cambria" charset="0"/>
                        <a:cs typeface="Times New Roman" charset="0"/>
                      </a:endParaRPr>
                    </a:p>
                  </a:txBody>
                  <a:tcPr marL="42356" marR="42356" marT="0" marB="0"/>
                </a:tc>
                <a:tc>
                  <a:txBody>
                    <a:bodyPr/>
                    <a:lstStyle/>
                    <a:p>
                      <a:pPr marL="0" marR="0">
                        <a:lnSpc>
                          <a:spcPct val="107000"/>
                        </a:lnSpc>
                        <a:spcBef>
                          <a:spcPts val="0"/>
                        </a:spcBef>
                        <a:spcAft>
                          <a:spcPts val="800"/>
                        </a:spcAft>
                      </a:pPr>
                      <a:r>
                        <a:rPr lang="en-GB" sz="1700" dirty="0">
                          <a:effectLst/>
                        </a:rPr>
                        <a:t>What the examiner is looking for?</a:t>
                      </a:r>
                      <a:endParaRPr lang="en-US" sz="1700" dirty="0">
                        <a:effectLst/>
                        <a:latin typeface="Cambria" charset="0"/>
                        <a:ea typeface="Cambria" charset="0"/>
                        <a:cs typeface="Times New Roman" charset="0"/>
                      </a:endParaRPr>
                    </a:p>
                  </a:txBody>
                  <a:tcPr marL="42356" marR="42356" marT="0" marB="0"/>
                </a:tc>
                <a:extLst>
                  <a:ext uri="{0D108BD9-81ED-4DB2-BD59-A6C34878D82A}">
                    <a16:rowId xmlns:a16="http://schemas.microsoft.com/office/drawing/2014/main" val="10000"/>
                  </a:ext>
                </a:extLst>
              </a:tr>
              <a:tr h="1631555">
                <a:tc>
                  <a:txBody>
                    <a:bodyPr/>
                    <a:lstStyle/>
                    <a:p>
                      <a:pPr marL="0" marR="0">
                        <a:lnSpc>
                          <a:spcPct val="107000"/>
                        </a:lnSpc>
                        <a:spcBef>
                          <a:spcPts val="0"/>
                        </a:spcBef>
                        <a:spcAft>
                          <a:spcPts val="800"/>
                        </a:spcAft>
                      </a:pPr>
                      <a:r>
                        <a:rPr lang="en-GB" sz="1800" dirty="0">
                          <a:effectLst/>
                        </a:rPr>
                        <a:t>Introduction and preliminary research</a:t>
                      </a:r>
                      <a:endParaRPr lang="en-US" sz="1800" dirty="0">
                        <a:effectLst/>
                        <a:latin typeface="Cambria" charset="0"/>
                        <a:ea typeface="Cambria" charset="0"/>
                        <a:cs typeface="Times New Roman" charset="0"/>
                      </a:endParaRPr>
                    </a:p>
                  </a:txBody>
                  <a:tcPr marL="42356" marR="42356" marT="0" marB="0"/>
                </a:tc>
                <a:tc>
                  <a:txBody>
                    <a:bodyPr/>
                    <a:lstStyle/>
                    <a:p>
                      <a:pPr marL="0" marR="0" algn="ctr">
                        <a:lnSpc>
                          <a:spcPct val="107000"/>
                        </a:lnSpc>
                        <a:spcBef>
                          <a:spcPts val="0"/>
                        </a:spcBef>
                        <a:spcAft>
                          <a:spcPts val="800"/>
                        </a:spcAft>
                      </a:pPr>
                      <a:r>
                        <a:rPr lang="en-GB" sz="1800" dirty="0">
                          <a:effectLst/>
                        </a:rPr>
                        <a:t>10 </a:t>
                      </a:r>
                      <a:r>
                        <a:rPr lang="en-GB" sz="1800" dirty="0" smtClean="0">
                          <a:effectLst/>
                        </a:rPr>
                        <a:t>marks</a:t>
                      </a:r>
                      <a:endParaRPr lang="en-US" sz="1800" dirty="0">
                        <a:effectLst/>
                        <a:latin typeface="Cambria" charset="0"/>
                        <a:ea typeface="Cambria" charset="0"/>
                        <a:cs typeface="Times New Roman" charset="0"/>
                      </a:endParaRPr>
                    </a:p>
                  </a:txBody>
                  <a:tcPr marL="42356" marR="42356" marT="0" marB="0"/>
                </a:tc>
                <a:tc>
                  <a:txBody>
                    <a:bodyPr/>
                    <a:lstStyle/>
                    <a:p>
                      <a:pPr marL="0" marR="0">
                        <a:lnSpc>
                          <a:spcPct val="107000"/>
                        </a:lnSpc>
                        <a:spcBef>
                          <a:spcPts val="0"/>
                        </a:spcBef>
                        <a:spcAft>
                          <a:spcPts val="0"/>
                        </a:spcAft>
                      </a:pPr>
                      <a:r>
                        <a:rPr lang="en-GB" sz="1800" dirty="0">
                          <a:effectLst/>
                        </a:rPr>
                        <a:t>The area assess your ability to:</a:t>
                      </a:r>
                      <a:endParaRPr lang="en-US" sz="1800" dirty="0">
                        <a:effectLst/>
                      </a:endParaRPr>
                    </a:p>
                    <a:p>
                      <a:pPr marL="342900" marR="0" lvl="0" indent="-342900">
                        <a:lnSpc>
                          <a:spcPct val="107000"/>
                        </a:lnSpc>
                        <a:spcBef>
                          <a:spcPts val="0"/>
                        </a:spcBef>
                        <a:spcAft>
                          <a:spcPts val="0"/>
                        </a:spcAft>
                        <a:buFont typeface="Symbol" charset="2"/>
                        <a:buChar char=""/>
                      </a:pPr>
                      <a:r>
                        <a:rPr lang="en-GB" sz="1800" dirty="0">
                          <a:effectLst/>
                        </a:rPr>
                        <a:t>Define the research questions on which your field investigation is built</a:t>
                      </a:r>
                      <a:endParaRPr lang="en-US" sz="1800" dirty="0">
                        <a:effectLst/>
                      </a:endParaRPr>
                    </a:p>
                    <a:p>
                      <a:pPr marL="342900" marR="0" lvl="0" indent="-342900">
                        <a:lnSpc>
                          <a:spcPct val="107000"/>
                        </a:lnSpc>
                        <a:spcBef>
                          <a:spcPts val="0"/>
                        </a:spcBef>
                        <a:spcAft>
                          <a:spcPts val="0"/>
                        </a:spcAft>
                        <a:buFont typeface="Symbol" charset="2"/>
                        <a:buChar char=""/>
                      </a:pPr>
                      <a:r>
                        <a:rPr lang="en-GB" sz="1800" dirty="0">
                          <a:effectLst/>
                        </a:rPr>
                        <a:t>Research relevant literature sources and understand and write up the theoretical or comparative context of your study.</a:t>
                      </a:r>
                      <a:endParaRPr lang="en-US" sz="1800" dirty="0">
                        <a:effectLst/>
                        <a:latin typeface="Cambria" charset="0"/>
                        <a:ea typeface="Cambria" charset="0"/>
                        <a:cs typeface="Times New Roman" charset="0"/>
                      </a:endParaRPr>
                    </a:p>
                  </a:txBody>
                  <a:tcPr marL="42356" marR="42356" marT="0" marB="0"/>
                </a:tc>
                <a:extLst>
                  <a:ext uri="{0D108BD9-81ED-4DB2-BD59-A6C34878D82A}">
                    <a16:rowId xmlns:a16="http://schemas.microsoft.com/office/drawing/2014/main" val="10001"/>
                  </a:ext>
                </a:extLst>
              </a:tr>
            </a:tbl>
          </a:graphicData>
        </a:graphic>
      </p:graphicFrame>
      <p:sp>
        <p:nvSpPr>
          <p:cNvPr id="2" name="TextBox 1"/>
          <p:cNvSpPr txBox="1"/>
          <p:nvPr/>
        </p:nvSpPr>
        <p:spPr>
          <a:xfrm>
            <a:off x="5863472" y="744717"/>
            <a:ext cx="3327661" cy="369332"/>
          </a:xfrm>
          <a:prstGeom prst="rect">
            <a:avLst/>
          </a:prstGeom>
          <a:noFill/>
        </p:spPr>
        <p:txBody>
          <a:bodyPr wrap="square" rtlCol="0">
            <a:spAutoFit/>
          </a:bodyPr>
          <a:lstStyle/>
          <a:p>
            <a:r>
              <a:rPr lang="en-GB" b="1" dirty="0" smtClean="0">
                <a:solidFill>
                  <a:srgbClr val="FF0000"/>
                </a:solidFill>
              </a:rPr>
              <a:t>Approximately </a:t>
            </a:r>
            <a:r>
              <a:rPr lang="en-GB" b="1" dirty="0" smtClean="0">
                <a:solidFill>
                  <a:srgbClr val="FF0000"/>
                </a:solidFill>
              </a:rPr>
              <a:t>600 </a:t>
            </a:r>
            <a:r>
              <a:rPr lang="en-GB" b="1" dirty="0" smtClean="0">
                <a:solidFill>
                  <a:srgbClr val="FF0000"/>
                </a:solidFill>
              </a:rPr>
              <a:t>words</a:t>
            </a:r>
            <a:endParaRPr lang="en-GB" b="1" dirty="0">
              <a:solidFill>
                <a:srgbClr val="FF0000"/>
              </a:solidFill>
            </a:endParaRPr>
          </a:p>
        </p:txBody>
      </p:sp>
    </p:spTree>
    <p:extLst>
      <p:ext uri="{BB962C8B-B14F-4D97-AF65-F5344CB8AC3E}">
        <p14:creationId xmlns:p14="http://schemas.microsoft.com/office/powerpoint/2010/main" val="315787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p:nvPr/>
        </p:nvSpPr>
        <p:spPr>
          <a:xfrm>
            <a:off x="1132984" y="336764"/>
            <a:ext cx="6362700" cy="159573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Link to the specification:-</a:t>
            </a:r>
          </a:p>
          <a:p>
            <a:pPr>
              <a:lnSpc>
                <a:spcPct val="107000"/>
              </a:lnSpc>
              <a:spcAft>
                <a:spcPts val="800"/>
              </a:spcAft>
            </a:pPr>
            <a:r>
              <a:rPr lang="en-GB"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https://filestore.aqa.org.uk/resources/geography/specifications/AQA-7037-SP-2016.PDF</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Or simply type in Geography AQA A level </a:t>
            </a:r>
            <a:r>
              <a:rPr lang="en-GB" dirty="0" smtClean="0">
                <a:effectLst/>
                <a:latin typeface="Calibri" panose="020F0502020204030204" pitchFamily="34" charset="0"/>
                <a:ea typeface="Calibri" panose="020F0502020204030204" pitchFamily="34" charset="0"/>
                <a:cs typeface="Times New Roman" panose="02020603050405020304" pitchFamily="18" charset="0"/>
              </a:rPr>
              <a:t>specification</a:t>
            </a: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smtClean="0">
                <a:latin typeface="Calibri" panose="020F0502020204030204" pitchFamily="34" charset="0"/>
                <a:ea typeface="Calibri" panose="020F0502020204030204" pitchFamily="34" charset="0"/>
                <a:cs typeface="Times New Roman" panose="02020603050405020304" pitchFamily="18" charset="0"/>
              </a:rPr>
              <a:t>Example as to how to reference a title to the exam board specification:</a:t>
            </a:r>
          </a:p>
          <a:p>
            <a:pPr>
              <a:lnSpc>
                <a:spcPct val="107000"/>
              </a:lnSpc>
              <a:spcAft>
                <a:spcPts val="800"/>
              </a:spcAft>
            </a:pPr>
            <a:r>
              <a:rPr lang="en-GB" dirty="0" smtClean="0">
                <a:latin typeface="Calibri" panose="020F0502020204030204" pitchFamily="34" charset="0"/>
                <a:ea typeface="Calibri" panose="020F0502020204030204" pitchFamily="34" charset="0"/>
                <a:cs typeface="Times New Roman" panose="02020603050405020304" pitchFamily="18" charset="0"/>
              </a:rPr>
              <a:t> I have chosen to investigate the effect that coastal processes have on East Head Spit. This corresponds with 3.1.3.2 in the specification. Coastal processes of erosion, transportation and deposition. Sediment sources and cells and depositional landforms.</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6551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C9B34-B8C5-4F63-AA73-CB76CA7017D0}"/>
              </a:ext>
            </a:extLst>
          </p:cNvPr>
          <p:cNvSpPr>
            <a:spLocks noGrp="1"/>
          </p:cNvSpPr>
          <p:nvPr>
            <p:ph type="title"/>
          </p:nvPr>
        </p:nvSpPr>
        <p:spPr>
          <a:xfrm>
            <a:off x="838200" y="41316"/>
            <a:ext cx="10515600" cy="830881"/>
          </a:xfrm>
        </p:spPr>
        <p:txBody>
          <a:bodyPr/>
          <a:lstStyle/>
          <a:p>
            <a:r>
              <a:rPr lang="en-GB" u="sng" dirty="0"/>
              <a:t>How to reference your work</a:t>
            </a:r>
          </a:p>
        </p:txBody>
      </p:sp>
      <p:sp>
        <p:nvSpPr>
          <p:cNvPr id="3" name="Content Placeholder 2">
            <a:extLst>
              <a:ext uri="{FF2B5EF4-FFF2-40B4-BE49-F238E27FC236}">
                <a16:creationId xmlns:a16="http://schemas.microsoft.com/office/drawing/2014/main" id="{CE41C866-780B-46EB-AC27-3C20A3863ADB}"/>
              </a:ext>
            </a:extLst>
          </p:cNvPr>
          <p:cNvSpPr>
            <a:spLocks noGrp="1"/>
          </p:cNvSpPr>
          <p:nvPr>
            <p:ph idx="1"/>
          </p:nvPr>
        </p:nvSpPr>
        <p:spPr>
          <a:xfrm>
            <a:off x="649459" y="842486"/>
            <a:ext cx="10515600" cy="5727125"/>
          </a:xfrm>
        </p:spPr>
        <p:txBody>
          <a:bodyPr>
            <a:normAutofit fontScale="85000" lnSpcReduction="20000"/>
          </a:bodyPr>
          <a:lstStyle/>
          <a:p>
            <a:pPr marL="0" indent="0">
              <a:buNone/>
            </a:pPr>
            <a:r>
              <a:rPr lang="en-GB" u="sng" dirty="0"/>
              <a:t>You must acknowledge anything that is not your original thoughts, ideas or words</a:t>
            </a:r>
            <a:r>
              <a:rPr lang="en-GB" dirty="0"/>
              <a:t>. If this is not the case, you could be accused of plagiarism. Your </a:t>
            </a:r>
            <a:r>
              <a:rPr lang="en-GB" dirty="0" smtClean="0"/>
              <a:t>NEA will </a:t>
            </a:r>
            <a:r>
              <a:rPr lang="en-GB" dirty="0"/>
              <a:t>be run through plagiarism software before </a:t>
            </a:r>
            <a:r>
              <a:rPr lang="en-GB" dirty="0" smtClean="0"/>
              <a:t>submitting. </a:t>
            </a:r>
            <a:endParaRPr lang="en-GB" dirty="0"/>
          </a:p>
          <a:p>
            <a:pPr marL="0" indent="0">
              <a:buNone/>
            </a:pPr>
            <a:endParaRPr lang="en-GB" dirty="0"/>
          </a:p>
          <a:p>
            <a:pPr marL="0" indent="0">
              <a:buNone/>
            </a:pPr>
            <a:endParaRPr lang="en-GB" dirty="0"/>
          </a:p>
          <a:p>
            <a:pPr fontAlgn="base"/>
            <a:endParaRPr lang="en-GB" dirty="0"/>
          </a:p>
          <a:p>
            <a:pPr marL="0" indent="0" fontAlgn="base">
              <a:buNone/>
            </a:pPr>
            <a:r>
              <a:rPr lang="en-GB" b="1" u="sng" dirty="0"/>
              <a:t>In-text citation (written within the main body of your investigation)</a:t>
            </a:r>
          </a:p>
          <a:p>
            <a:pPr marL="0" indent="0" fontAlgn="base">
              <a:buNone/>
            </a:pPr>
            <a:r>
              <a:rPr lang="en-GB" dirty="0"/>
              <a:t>(Leatherwood, 2001)</a:t>
            </a:r>
          </a:p>
          <a:p>
            <a:pPr marL="0" indent="0" fontAlgn="base">
              <a:buNone/>
            </a:pPr>
            <a:endParaRPr lang="en-GB" dirty="0"/>
          </a:p>
          <a:p>
            <a:pPr marL="0" indent="0" fontAlgn="base">
              <a:buNone/>
            </a:pPr>
            <a:r>
              <a:rPr lang="en-GB" b="1" u="sng" dirty="0"/>
              <a:t>In the bibliography at the back of the investigation </a:t>
            </a:r>
            <a:r>
              <a:rPr lang="en-GB" dirty="0"/>
              <a:t>–</a:t>
            </a:r>
          </a:p>
          <a:p>
            <a:pPr marL="0" indent="0" fontAlgn="base">
              <a:buNone/>
            </a:pPr>
            <a:r>
              <a:rPr lang="en-GB" dirty="0"/>
              <a:t>Leatherwood, S. (2001) </a:t>
            </a:r>
            <a:r>
              <a:rPr lang="en-GB" i="1" dirty="0"/>
              <a:t>Whales, dolphins, and porpoises of the western North </a:t>
            </a:r>
            <a:br>
              <a:rPr lang="en-GB" i="1" dirty="0"/>
            </a:br>
            <a:r>
              <a:rPr lang="en-GB" i="1" dirty="0"/>
              <a:t>Atlantic</a:t>
            </a:r>
            <a:r>
              <a:rPr lang="en-GB" dirty="0"/>
              <a:t>. U.S. Dept. of Commerce. Report number: 63.</a:t>
            </a:r>
          </a:p>
          <a:p>
            <a:pPr marL="0" indent="0" fontAlgn="base">
              <a:buNone/>
            </a:pPr>
            <a:endParaRPr lang="en-GB" dirty="0"/>
          </a:p>
          <a:p>
            <a:pPr marL="0" indent="0" fontAlgn="base">
              <a:buNone/>
            </a:pPr>
            <a:r>
              <a:rPr lang="en-GB" dirty="0"/>
              <a:t>If using a website, simply copy the weblink into your text and also add it to your bibliography at the back of the investigation</a:t>
            </a:r>
            <a:r>
              <a:rPr lang="en-GB" dirty="0" smtClean="0"/>
              <a:t>.</a:t>
            </a:r>
            <a:endParaRPr lang="en-GB" dirty="0"/>
          </a:p>
        </p:txBody>
      </p:sp>
      <p:sp>
        <p:nvSpPr>
          <p:cNvPr id="4" name="TextBox 3">
            <a:extLst>
              <a:ext uri="{FF2B5EF4-FFF2-40B4-BE49-F238E27FC236}">
                <a16:creationId xmlns:a16="http://schemas.microsoft.com/office/drawing/2014/main" id="{D59BDBDA-4E10-4528-ACEC-3CBB2230E436}"/>
              </a:ext>
            </a:extLst>
          </p:cNvPr>
          <p:cNvSpPr txBox="1"/>
          <p:nvPr/>
        </p:nvSpPr>
        <p:spPr>
          <a:xfrm>
            <a:off x="649459" y="1894545"/>
            <a:ext cx="10224867" cy="769441"/>
          </a:xfrm>
          <a:prstGeom prst="rect">
            <a:avLst/>
          </a:prstGeom>
          <a:noFill/>
          <a:ln>
            <a:solidFill>
              <a:schemeClr val="tx1"/>
            </a:solidFill>
          </a:ln>
        </p:spPr>
        <p:txBody>
          <a:bodyPr wrap="square" rtlCol="0">
            <a:spAutoFit/>
          </a:bodyPr>
          <a:lstStyle/>
          <a:p>
            <a:r>
              <a:rPr lang="en-GB" sz="2200" b="1" dirty="0"/>
              <a:t>You need to include the author/editor, the year of publication, the title, any organisation and any report number (if there is one)</a:t>
            </a:r>
            <a:endParaRPr lang="en-GB" b="1" dirty="0"/>
          </a:p>
        </p:txBody>
      </p:sp>
    </p:spTree>
    <p:extLst>
      <p:ext uri="{BB962C8B-B14F-4D97-AF65-F5344CB8AC3E}">
        <p14:creationId xmlns:p14="http://schemas.microsoft.com/office/powerpoint/2010/main" val="23951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42537" y="981901"/>
            <a:ext cx="9285545" cy="5262979"/>
          </a:xfrm>
          <a:prstGeom prst="rect">
            <a:avLst/>
          </a:prstGeom>
        </p:spPr>
        <p:txBody>
          <a:bodyPr wrap="square">
            <a:spAutoFit/>
          </a:bodyPr>
          <a:lstStyle/>
          <a:p>
            <a:r>
              <a:rPr lang="en-GB" sz="2800" dirty="0"/>
              <a:t>How to use the referencing tool in </a:t>
            </a:r>
            <a:r>
              <a:rPr lang="en-GB" sz="2800" dirty="0" smtClean="0"/>
              <a:t>word</a:t>
            </a:r>
          </a:p>
          <a:p>
            <a:endParaRPr lang="en-GB" sz="2800" dirty="0"/>
          </a:p>
          <a:p>
            <a:pPr marL="342900" indent="-342900">
              <a:buAutoNum type="arabicPeriod"/>
            </a:pPr>
            <a:r>
              <a:rPr lang="en-GB" sz="2800" dirty="0" smtClean="0"/>
              <a:t>Open a word document</a:t>
            </a:r>
          </a:p>
          <a:p>
            <a:pPr marL="342900" indent="-342900">
              <a:buAutoNum type="arabicPeriod"/>
            </a:pPr>
            <a:r>
              <a:rPr lang="en-GB" sz="2800" dirty="0" smtClean="0"/>
              <a:t>Type something that you have copied from a book/article/website</a:t>
            </a:r>
            <a:endParaRPr lang="en-GB" sz="2800" dirty="0"/>
          </a:p>
          <a:p>
            <a:pPr marL="342900" indent="-342900">
              <a:buAutoNum type="arabicPeriod"/>
            </a:pPr>
            <a:r>
              <a:rPr lang="en-GB" sz="2800" dirty="0" smtClean="0"/>
              <a:t>Click on the reference tab and insert citation and then click on new source.</a:t>
            </a:r>
          </a:p>
          <a:p>
            <a:pPr marL="342900" indent="-342900">
              <a:buAutoNum type="arabicPeriod"/>
            </a:pPr>
            <a:r>
              <a:rPr lang="en-GB" sz="2800" dirty="0" smtClean="0"/>
              <a:t>Complete as many of the fields as you can (some may not be relevant) and click OK.</a:t>
            </a:r>
          </a:p>
          <a:p>
            <a:pPr marL="342900" indent="-342900">
              <a:buAutoNum type="arabicPeriod"/>
            </a:pPr>
            <a:r>
              <a:rPr lang="en-GB" sz="2800" dirty="0" smtClean="0"/>
              <a:t>When you have completed all the citations you can click on the bibliography tab and it will automatically create a bibliography at the end of your document</a:t>
            </a:r>
          </a:p>
        </p:txBody>
      </p:sp>
    </p:spTree>
    <p:extLst>
      <p:ext uri="{BB962C8B-B14F-4D97-AF65-F5344CB8AC3E}">
        <p14:creationId xmlns:p14="http://schemas.microsoft.com/office/powerpoint/2010/main" val="2247422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AB6D805F-62EE-431E-A7F1-9C2641766631}"/>
              </a:ext>
            </a:extLst>
          </p:cNvPr>
          <p:cNvGraphicFramePr>
            <a:graphicFrameLocks noGrp="1"/>
          </p:cNvGraphicFramePr>
          <p:nvPr>
            <p:extLst>
              <p:ext uri="{D42A27DB-BD31-4B8C-83A1-F6EECF244321}">
                <p14:modId xmlns:p14="http://schemas.microsoft.com/office/powerpoint/2010/main" val="2302576395"/>
              </p:ext>
            </p:extLst>
          </p:nvPr>
        </p:nvGraphicFramePr>
        <p:xfrm>
          <a:off x="5722070" y="2"/>
          <a:ext cx="6469930" cy="3131058"/>
        </p:xfrm>
        <a:graphic>
          <a:graphicData uri="http://schemas.openxmlformats.org/drawingml/2006/table">
            <a:tbl>
              <a:tblPr firstRow="1" firstCol="1" bandRow="1">
                <a:tableStyleId>{5C22544A-7EE6-4342-B048-85BDC9FD1C3A}</a:tableStyleId>
              </a:tblPr>
              <a:tblGrid>
                <a:gridCol w="1480580">
                  <a:extLst>
                    <a:ext uri="{9D8B030D-6E8A-4147-A177-3AD203B41FA5}">
                      <a16:colId xmlns:a16="http://schemas.microsoft.com/office/drawing/2014/main" val="20000"/>
                    </a:ext>
                  </a:extLst>
                </a:gridCol>
                <a:gridCol w="834830">
                  <a:extLst>
                    <a:ext uri="{9D8B030D-6E8A-4147-A177-3AD203B41FA5}">
                      <a16:colId xmlns:a16="http://schemas.microsoft.com/office/drawing/2014/main" val="20001"/>
                    </a:ext>
                  </a:extLst>
                </a:gridCol>
                <a:gridCol w="4154520">
                  <a:extLst>
                    <a:ext uri="{9D8B030D-6E8A-4147-A177-3AD203B41FA5}">
                      <a16:colId xmlns:a16="http://schemas.microsoft.com/office/drawing/2014/main" val="20002"/>
                    </a:ext>
                  </a:extLst>
                </a:gridCol>
              </a:tblGrid>
              <a:tr h="1495687">
                <a:tc>
                  <a:txBody>
                    <a:bodyPr/>
                    <a:lstStyle/>
                    <a:p>
                      <a:pPr marL="0" marR="0">
                        <a:lnSpc>
                          <a:spcPct val="107000"/>
                        </a:lnSpc>
                        <a:spcBef>
                          <a:spcPts val="0"/>
                        </a:spcBef>
                        <a:spcAft>
                          <a:spcPts val="800"/>
                        </a:spcAft>
                      </a:pPr>
                      <a:r>
                        <a:rPr lang="en-GB" sz="1600" dirty="0">
                          <a:effectLst/>
                        </a:rPr>
                        <a:t>Methods of field investigation</a:t>
                      </a:r>
                      <a:endParaRPr lang="en-US" sz="1600" dirty="0">
                        <a:effectLst/>
                        <a:latin typeface="Cambria" charset="0"/>
                        <a:ea typeface="Cambria" charset="0"/>
                        <a:cs typeface="Times New Roman" charset="0"/>
                      </a:endParaRPr>
                    </a:p>
                  </a:txBody>
                  <a:tcPr marL="42356" marR="42356" marT="0" marB="0"/>
                </a:tc>
                <a:tc>
                  <a:txBody>
                    <a:bodyPr/>
                    <a:lstStyle/>
                    <a:p>
                      <a:pPr marL="0" marR="0" algn="ctr">
                        <a:lnSpc>
                          <a:spcPct val="107000"/>
                        </a:lnSpc>
                        <a:spcBef>
                          <a:spcPts val="0"/>
                        </a:spcBef>
                        <a:spcAft>
                          <a:spcPts val="800"/>
                        </a:spcAft>
                      </a:pPr>
                      <a:r>
                        <a:rPr lang="en-GB" sz="1600" dirty="0">
                          <a:effectLst/>
                        </a:rPr>
                        <a:t>15 marks</a:t>
                      </a:r>
                      <a:endParaRPr lang="en-US" sz="1600" dirty="0">
                        <a:effectLst/>
                        <a:latin typeface="Cambria" charset="0"/>
                        <a:ea typeface="Cambria" charset="0"/>
                        <a:cs typeface="Times New Roman" charset="0"/>
                      </a:endParaRPr>
                    </a:p>
                  </a:txBody>
                  <a:tcPr marL="42356" marR="42356" marT="0" marB="0"/>
                </a:tc>
                <a:tc>
                  <a:txBody>
                    <a:bodyPr/>
                    <a:lstStyle/>
                    <a:p>
                      <a:pPr marL="0" marR="0">
                        <a:lnSpc>
                          <a:spcPct val="107000"/>
                        </a:lnSpc>
                        <a:spcBef>
                          <a:spcPts val="0"/>
                        </a:spcBef>
                        <a:spcAft>
                          <a:spcPts val="0"/>
                        </a:spcAft>
                      </a:pPr>
                      <a:r>
                        <a:rPr lang="en-GB" sz="1600" dirty="0">
                          <a:effectLst/>
                        </a:rPr>
                        <a:t>This area assesses your ability to:</a:t>
                      </a:r>
                      <a:endParaRPr lang="en-US" sz="1600" dirty="0">
                        <a:effectLst/>
                      </a:endParaRPr>
                    </a:p>
                    <a:p>
                      <a:pPr marL="342900" marR="0" lvl="0" indent="-342900">
                        <a:lnSpc>
                          <a:spcPct val="107000"/>
                        </a:lnSpc>
                        <a:spcBef>
                          <a:spcPts val="0"/>
                        </a:spcBef>
                        <a:spcAft>
                          <a:spcPts val="0"/>
                        </a:spcAft>
                        <a:buFont typeface="Symbol" charset="2"/>
                        <a:buChar char=""/>
                      </a:pPr>
                      <a:r>
                        <a:rPr lang="en-GB" sz="1600" dirty="0">
                          <a:effectLst/>
                        </a:rPr>
                        <a:t>Plan and justify the practical approach you take to data collection in the field, including frequency/timing of observation, sampling and data collection approaches</a:t>
                      </a:r>
                      <a:endParaRPr lang="en-US" sz="1600" dirty="0">
                        <a:effectLst/>
                      </a:endParaRPr>
                    </a:p>
                    <a:p>
                      <a:pPr marL="342900" marR="0" lvl="0" indent="-342900">
                        <a:lnSpc>
                          <a:spcPct val="107000"/>
                        </a:lnSpc>
                        <a:spcBef>
                          <a:spcPts val="0"/>
                        </a:spcBef>
                        <a:spcAft>
                          <a:spcPts val="0"/>
                        </a:spcAft>
                        <a:buFont typeface="Symbol" charset="2"/>
                        <a:buChar char=""/>
                      </a:pPr>
                      <a:r>
                        <a:rPr lang="en-GB" sz="1600" dirty="0">
                          <a:effectLst/>
                        </a:rPr>
                        <a:t>Show that you have a practical knowledge and understanding of field methodologies appropriate to your investigation</a:t>
                      </a:r>
                      <a:endParaRPr lang="en-US" sz="1600" dirty="0">
                        <a:effectLst/>
                      </a:endParaRPr>
                    </a:p>
                    <a:p>
                      <a:pPr marL="342900" marR="0" lvl="0" indent="-342900">
                        <a:lnSpc>
                          <a:spcPct val="107000"/>
                        </a:lnSpc>
                        <a:spcBef>
                          <a:spcPts val="0"/>
                        </a:spcBef>
                        <a:spcAft>
                          <a:spcPts val="0"/>
                        </a:spcAft>
                        <a:buFont typeface="Symbol" charset="2"/>
                        <a:buChar char=""/>
                      </a:pPr>
                      <a:r>
                        <a:rPr lang="en-GB" sz="1600" dirty="0">
                          <a:effectLst/>
                        </a:rPr>
                        <a:t>Put into practice your chosen methodologies to collect good quality data/information which is relevant to the topic you are investigating.</a:t>
                      </a:r>
                      <a:endParaRPr lang="en-US" sz="1600" dirty="0">
                        <a:effectLst/>
                        <a:latin typeface="Cambria" charset="0"/>
                        <a:ea typeface="Cambria" charset="0"/>
                        <a:cs typeface="Times New Roman" charset="0"/>
                      </a:endParaRPr>
                    </a:p>
                  </a:txBody>
                  <a:tcPr marL="42356" marR="42356" marT="0" marB="0"/>
                </a:tc>
                <a:extLst>
                  <a:ext uri="{0D108BD9-81ED-4DB2-BD59-A6C34878D82A}">
                    <a16:rowId xmlns:a16="http://schemas.microsoft.com/office/drawing/2014/main" val="10000"/>
                  </a:ext>
                </a:extLst>
              </a:tr>
            </a:tbl>
          </a:graphicData>
        </a:graphic>
      </p:graphicFrame>
      <p:graphicFrame>
        <p:nvGraphicFramePr>
          <p:cNvPr id="8" name="Content Placeholder 3"/>
          <p:cNvGraphicFramePr>
            <a:graphicFrameLocks noGrp="1"/>
          </p:cNvGraphicFramePr>
          <p:nvPr>
            <p:ph idx="1"/>
            <p:extLst>
              <p:ext uri="{D42A27DB-BD31-4B8C-83A1-F6EECF244321}">
                <p14:modId xmlns:p14="http://schemas.microsoft.com/office/powerpoint/2010/main" val="997896790"/>
              </p:ext>
            </p:extLst>
          </p:nvPr>
        </p:nvGraphicFramePr>
        <p:xfrm>
          <a:off x="0" y="2"/>
          <a:ext cx="5722070" cy="6774589"/>
        </p:xfrm>
        <a:graphic>
          <a:graphicData uri="http://schemas.openxmlformats.org/drawingml/2006/table">
            <a:tbl>
              <a:tblPr firstRow="1" bandRow="1"/>
              <a:tblGrid>
                <a:gridCol w="5722070">
                  <a:extLst>
                    <a:ext uri="{9D8B030D-6E8A-4147-A177-3AD203B41FA5}">
                      <a16:colId xmlns:a16="http://schemas.microsoft.com/office/drawing/2014/main" val="12287255"/>
                    </a:ext>
                  </a:extLst>
                </a:gridCol>
              </a:tblGrid>
              <a:tr h="415983">
                <a:tc>
                  <a:txBody>
                    <a:bodyPr/>
                    <a:lstStyle/>
                    <a:p>
                      <a:pPr>
                        <a:lnSpc>
                          <a:spcPct val="107000"/>
                        </a:lnSpc>
                        <a:spcAft>
                          <a:spcPts val="0"/>
                        </a:spcAft>
                      </a:pPr>
                      <a:r>
                        <a:rPr lang="en-GB" sz="14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Area 2. Methods of field investigation - 15 marks </a:t>
                      </a:r>
                      <a:r>
                        <a:rPr lang="en-GB" sz="1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96859964"/>
                  </a:ext>
                </a:extLst>
              </a:tr>
              <a:tr h="350627">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included methods of primary data collection.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50966165"/>
                  </a:ext>
                </a:extLst>
              </a:tr>
              <a:tr h="350627">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included sources of secondary data collection.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8728641"/>
                  </a:ext>
                </a:extLst>
              </a:tr>
              <a:tr h="582871">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Every type of data collection links very closely to your coursework question. If it doesn’t, change the method!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9373074"/>
                  </a:ext>
                </a:extLst>
              </a:tr>
              <a:tr h="350627">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explained in detail exactly how you will collect each type of data.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37430846"/>
                  </a:ext>
                </a:extLst>
              </a:tr>
              <a:tr h="582871">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said whether each type of data collection is stratified, systematic, random or pragmatic and why you selected this method.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29320589"/>
                  </a:ext>
                </a:extLst>
              </a:tr>
              <a:tr h="747392">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said how much data you will collect (frequency and repetition), when you will collect it and referred to any collection methods requiring timing.</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0949381"/>
                  </a:ext>
                </a:extLst>
              </a:tr>
              <a:tr h="582871">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been specific on the timing of your data collection (time of day, date, season etc.)</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8929789"/>
                  </a:ext>
                </a:extLst>
              </a:tr>
              <a:tr h="582871">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justified your choice of study sites, making clear reference to your question.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6233829"/>
                  </a:ext>
                </a:extLst>
              </a:tr>
              <a:tr h="582871">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a detailed paragraph referring to the ethics of collecting accurate and fair data.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9003905"/>
                  </a:ext>
                </a:extLst>
              </a:tr>
              <a:tr h="582871">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identified problems, limitations and improvements for your data collections methods.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54099626"/>
                  </a:ext>
                </a:extLst>
              </a:tr>
              <a:tr h="582871">
                <a:tc>
                  <a:txBody>
                    <a:bodyPr/>
                    <a:lstStyle/>
                    <a:p>
                      <a:pPr>
                        <a:lnSpc>
                          <a:spcPct val="107000"/>
                        </a:lnSpc>
                        <a:spcAft>
                          <a:spcPts val="0"/>
                        </a:spcAft>
                      </a:pPr>
                      <a:r>
                        <a:rPr lang="en-GB"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You have made a clear point to explain why you think your data is as accurate as it can be (evaluation will come in later).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1420165"/>
                  </a:ext>
                </a:extLst>
              </a:tr>
              <a:tr h="463666">
                <a:tc>
                  <a:txBody>
                    <a:bodyPr/>
                    <a:lstStyle/>
                    <a:p>
                      <a:pPr>
                        <a:lnSpc>
                          <a:spcPct val="107000"/>
                        </a:lnSpc>
                        <a:spcAft>
                          <a:spcPts val="0"/>
                        </a:spcAft>
                      </a:pPr>
                      <a:r>
                        <a:rPr lang="en-GB" sz="1400"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You have mapped and labelled individual data collection sites</a:t>
                      </a:r>
                      <a:endParaRPr lang="en-GB"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14" marR="78114" marT="39057" marB="3905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30277919"/>
                  </a:ext>
                </a:extLst>
              </a:tr>
            </a:tbl>
          </a:graphicData>
        </a:graphic>
      </p:graphicFrame>
      <p:pic>
        <p:nvPicPr>
          <p:cNvPr id="9" name="Picture 8">
            <a:extLst>
              <a:ext uri="{FF2B5EF4-FFF2-40B4-BE49-F238E27FC236}">
                <a16:creationId xmlns:a16="http://schemas.microsoft.com/office/drawing/2014/main" id="{F9F91437-FC45-420D-9BF4-CAB79DFA3987}"/>
              </a:ext>
            </a:extLst>
          </p:cNvPr>
          <p:cNvPicPr>
            <a:picLocks noChangeAspect="1"/>
          </p:cNvPicPr>
          <p:nvPr/>
        </p:nvPicPr>
        <p:blipFill rotWithShape="1">
          <a:blip r:embed="rId2"/>
          <a:srcRect l="17308" t="18652" r="18077" b="17523"/>
          <a:stretch/>
        </p:blipFill>
        <p:spPr>
          <a:xfrm>
            <a:off x="5788551" y="3301800"/>
            <a:ext cx="6403449" cy="3556200"/>
          </a:xfrm>
          <a:prstGeom prst="rect">
            <a:avLst/>
          </a:prstGeom>
        </p:spPr>
      </p:pic>
      <p:sp>
        <p:nvSpPr>
          <p:cNvPr id="2" name="TextBox 1"/>
          <p:cNvSpPr txBox="1"/>
          <p:nvPr/>
        </p:nvSpPr>
        <p:spPr>
          <a:xfrm>
            <a:off x="7296347" y="3131060"/>
            <a:ext cx="4326902" cy="369332"/>
          </a:xfrm>
          <a:prstGeom prst="rect">
            <a:avLst/>
          </a:prstGeom>
          <a:noFill/>
        </p:spPr>
        <p:txBody>
          <a:bodyPr wrap="square" rtlCol="0">
            <a:spAutoFit/>
          </a:bodyPr>
          <a:lstStyle/>
          <a:p>
            <a:r>
              <a:rPr lang="en-GB" b="1" dirty="0" smtClean="0">
                <a:solidFill>
                  <a:srgbClr val="FF0000"/>
                </a:solidFill>
              </a:rPr>
              <a:t>Approximately </a:t>
            </a:r>
            <a:r>
              <a:rPr lang="en-GB" b="1" dirty="0" smtClean="0">
                <a:solidFill>
                  <a:srgbClr val="FF0000"/>
                </a:solidFill>
              </a:rPr>
              <a:t>500 </a:t>
            </a:r>
            <a:r>
              <a:rPr lang="en-GB" b="1" dirty="0" smtClean="0">
                <a:solidFill>
                  <a:srgbClr val="FF0000"/>
                </a:solidFill>
              </a:rPr>
              <a:t>words</a:t>
            </a:r>
            <a:endParaRPr lang="en-GB" b="1" dirty="0">
              <a:solidFill>
                <a:srgbClr val="FF0000"/>
              </a:solidFill>
            </a:endParaRPr>
          </a:p>
        </p:txBody>
      </p:sp>
    </p:spTree>
    <p:extLst>
      <p:ext uri="{BB962C8B-B14F-4D97-AF65-F5344CB8AC3E}">
        <p14:creationId xmlns:p14="http://schemas.microsoft.com/office/powerpoint/2010/main" val="3668162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06923" y="24089"/>
            <a:ext cx="6578154" cy="6809822"/>
          </a:xfrm>
          <a:prstGeom prst="rect">
            <a:avLst/>
          </a:prstGeom>
        </p:spPr>
      </p:pic>
      <p:sp>
        <p:nvSpPr>
          <p:cNvPr id="3" name="TextBox 2"/>
          <p:cNvSpPr txBox="1"/>
          <p:nvPr/>
        </p:nvSpPr>
        <p:spPr>
          <a:xfrm>
            <a:off x="9653047" y="348792"/>
            <a:ext cx="2262433" cy="1200329"/>
          </a:xfrm>
          <a:prstGeom prst="rect">
            <a:avLst/>
          </a:prstGeom>
          <a:noFill/>
        </p:spPr>
        <p:txBody>
          <a:bodyPr wrap="square" rtlCol="0">
            <a:spAutoFit/>
          </a:bodyPr>
          <a:lstStyle/>
          <a:p>
            <a:r>
              <a:rPr lang="en-GB" dirty="0" smtClean="0"/>
              <a:t>Don’t forget the ethical dimensions you needed to consider!</a:t>
            </a:r>
            <a:endParaRPr lang="en-GB" dirty="0"/>
          </a:p>
        </p:txBody>
      </p:sp>
    </p:spTree>
    <p:extLst>
      <p:ext uri="{BB962C8B-B14F-4D97-AF65-F5344CB8AC3E}">
        <p14:creationId xmlns:p14="http://schemas.microsoft.com/office/powerpoint/2010/main" val="41819621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1893</TotalTime>
  <Words>937</Words>
  <Application>Microsoft Office PowerPoint</Application>
  <PresentationFormat>Widescreen</PresentationFormat>
  <Paragraphs>86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Cambria</vt:lpstr>
      <vt:lpstr>Symbol</vt:lpstr>
      <vt:lpstr>Times New Roman</vt:lpstr>
      <vt:lpstr>Office Theme</vt:lpstr>
      <vt:lpstr>Godalming Fieldwork Follow-up</vt:lpstr>
      <vt:lpstr>PowerPoint Presentation</vt:lpstr>
      <vt:lpstr>PowerPoint Presentation</vt:lpstr>
      <vt:lpstr>PowerPoint Presentation</vt:lpstr>
      <vt:lpstr>How to reference your work</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Godalming Fieldwork Follow-up</dc:title>
  <dc:creator>Alison Martin</dc:creator>
  <cp:lastModifiedBy>Alison Martin</cp:lastModifiedBy>
  <cp:revision>18</cp:revision>
  <cp:lastPrinted>2019-11-27T16:40:03Z</cp:lastPrinted>
  <dcterms:created xsi:type="dcterms:W3CDTF">2019-11-27T09:54:07Z</dcterms:created>
  <dcterms:modified xsi:type="dcterms:W3CDTF">2019-12-06T16:53:16Z</dcterms:modified>
</cp:coreProperties>
</file>