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notesMasterIdLst>
    <p:notesMasterId r:id="rId50"/>
  </p:notesMasterIdLst>
  <p:sldIdLst>
    <p:sldId id="256" r:id="rId2"/>
    <p:sldId id="275" r:id="rId3"/>
    <p:sldId id="257" r:id="rId4"/>
    <p:sldId id="288" r:id="rId5"/>
    <p:sldId id="279" r:id="rId6"/>
    <p:sldId id="298" r:id="rId7"/>
    <p:sldId id="340" r:id="rId8"/>
    <p:sldId id="341" r:id="rId9"/>
    <p:sldId id="292" r:id="rId10"/>
    <p:sldId id="300" r:id="rId11"/>
    <p:sldId id="293" r:id="rId12"/>
    <p:sldId id="301" r:id="rId13"/>
    <p:sldId id="294" r:id="rId14"/>
    <p:sldId id="302" r:id="rId15"/>
    <p:sldId id="306" r:id="rId16"/>
    <p:sldId id="305" r:id="rId17"/>
    <p:sldId id="350" r:id="rId18"/>
    <p:sldId id="280" r:id="rId19"/>
    <p:sldId id="289" r:id="rId20"/>
    <p:sldId id="281" r:id="rId21"/>
    <p:sldId id="343" r:id="rId22"/>
    <p:sldId id="339" r:id="rId23"/>
    <p:sldId id="342" r:id="rId24"/>
    <p:sldId id="332" r:id="rId25"/>
    <p:sldId id="282" r:id="rId26"/>
    <p:sldId id="283" r:id="rId27"/>
    <p:sldId id="326" r:id="rId28"/>
    <p:sldId id="318" r:id="rId29"/>
    <p:sldId id="333" r:id="rId30"/>
    <p:sldId id="323" r:id="rId31"/>
    <p:sldId id="335" r:id="rId32"/>
    <p:sldId id="344" r:id="rId33"/>
    <p:sldId id="338" r:id="rId34"/>
    <p:sldId id="336" r:id="rId35"/>
    <p:sldId id="329" r:id="rId36"/>
    <p:sldId id="309" r:id="rId37"/>
    <p:sldId id="331" r:id="rId38"/>
    <p:sldId id="324" r:id="rId39"/>
    <p:sldId id="345" r:id="rId40"/>
    <p:sldId id="284" r:id="rId41"/>
    <p:sldId id="313" r:id="rId42"/>
    <p:sldId id="321" r:id="rId43"/>
    <p:sldId id="322" r:id="rId44"/>
    <p:sldId id="260" r:id="rId45"/>
    <p:sldId id="261" r:id="rId46"/>
    <p:sldId id="348" r:id="rId47"/>
    <p:sldId id="349" r:id="rId48"/>
    <p:sldId id="346"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504D"/>
    <a:srgbClr val="4BACC6"/>
    <a:srgbClr val="9BBC59"/>
    <a:srgbClr val="9BBB59"/>
    <a:srgbClr val="FBD4B4"/>
    <a:srgbClr val="EAF0F8"/>
    <a:srgbClr val="1156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2245" autoAdjust="0"/>
    <p:restoredTop sz="94660"/>
  </p:normalViewPr>
  <p:slideViewPr>
    <p:cSldViewPr snapToGrid="0">
      <p:cViewPr varScale="1">
        <p:scale>
          <a:sx n="47" d="100"/>
          <a:sy n="47" d="100"/>
        </p:scale>
        <p:origin x="54" y="726"/>
      </p:cViewPr>
      <p:guideLst/>
    </p:cSldViewPr>
  </p:slideViewPr>
  <p:notesTextViewPr>
    <p:cViewPr>
      <p:scale>
        <a:sx n="1" d="1"/>
        <a:sy n="1" d="1"/>
      </p:scale>
      <p:origin x="0" y="0"/>
    </p:cViewPr>
  </p:notesTextViewPr>
  <p:sorterViewPr>
    <p:cViewPr>
      <p:scale>
        <a:sx n="130" d="100"/>
        <a:sy n="130" d="100"/>
      </p:scale>
      <p:origin x="0" y="-2783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1F415C-5C1A-7043-8764-8D00569F87E4}" type="datetimeFigureOut">
              <a:rPr lang="en-US" smtClean="0"/>
              <a:t>8/28/2019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82FEE1-FB6F-2A40-9143-863F0A97A25F}" type="slidenum">
              <a:rPr lang="en-US" smtClean="0"/>
              <a:t>‹#›</a:t>
            </a:fld>
            <a:endParaRPr lang="en-US"/>
          </a:p>
        </p:txBody>
      </p:sp>
    </p:spTree>
    <p:extLst>
      <p:ext uri="{BB962C8B-B14F-4D97-AF65-F5344CB8AC3E}">
        <p14:creationId xmlns:p14="http://schemas.microsoft.com/office/powerpoint/2010/main" val="448128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87DE6118-2437-4B30-8E3C-4D2BE6020583}" type="datetimeFigureOut">
              <a:rPr lang="en-US" smtClean="0"/>
              <a:pPr/>
              <a:t>8/28/2019</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43379245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8/28/2019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737736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8/28/2019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117866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8/28/2019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600863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8/28/2019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151991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8/28/2019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7316701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8/28/2019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6232301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8/28/2019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0218515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8/28/2019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46890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8/28/2019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907898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8/28/2019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330491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8/28/2019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4207970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8/28/2019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563468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8/28/2019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368254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8/28/2019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230395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8/28/2019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949748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8/28/2019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046612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7DE6118-2437-4B30-8E3C-4D2BE6020583}" type="datetimeFigureOut">
              <a:rPr lang="en-US" smtClean="0"/>
              <a:pPr/>
              <a:t>8/28/2019</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462103669"/>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Uiy3dkTwPcQ"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Uiy3dkTwPcQ"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youtube.com/watch?v=Uiy3dkTwPcQ"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HxK5CXfKSCI"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youtube.com/watch?v=tTRk3Y6BnqA"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73GzwfKFqXc" TargetMode="Externa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www.youtube.com/watch?v=GzAJCoU9dLk" TargetMode="Externa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s://www.youtube.com/watch?v=alJaltUmrGo" TargetMode="External"/><Relationship Id="rId4" Type="http://schemas.openxmlformats.org/officeDocument/2006/relationships/image" Target="../media/image9.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visme.co/"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youtube.com/watch?v=kEtI-MzRwkM" TargetMode="Externa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youtube.com/watch?v=S4eR48HYpwE" TargetMode="External"/><Relationship Id="rId1" Type="http://schemas.openxmlformats.org/officeDocument/2006/relationships/slideLayout" Target="../slideLayouts/slideLayout4.xml"/><Relationship Id="rId4" Type="http://schemas.openxmlformats.org/officeDocument/2006/relationships/hyperlink" Target="https://online.godalming.ac.uk/course/view.php?id=936" TargetMode="External"/></Relationships>
</file>

<file path=ppt/slides/_rels/slide42.xml.rels><?xml version="1.0" encoding="UTF-8" standalone="yes"?>
<Relationships xmlns="http://schemas.openxmlformats.org/package/2006/relationships"><Relationship Id="rId2" Type="http://schemas.openxmlformats.org/officeDocument/2006/relationships/hyperlink" Target="https://www.youtube.com/watch?v=S4eR48HYpwE"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www.youtube.com/watch?v=S4eR48HYpwE"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Uiy3dkTwPcQ"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Uiy3dkTwPcQ"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8627" y="1999967"/>
            <a:ext cx="8361229" cy="2098226"/>
          </a:xfrm>
        </p:spPr>
        <p:txBody>
          <a:bodyPr/>
          <a:lstStyle/>
          <a:p>
            <a:r>
              <a:rPr lang="en-GB" sz="4000" b="1" i="1" dirty="0"/>
              <a:t>WATER AID (2016)</a:t>
            </a:r>
            <a:br>
              <a:rPr lang="en-GB" sz="4000" b="1" i="1" dirty="0"/>
            </a:br>
            <a:r>
              <a:rPr lang="en-GB" sz="4000" b="1" i="1" dirty="0"/>
              <a:t>Charity Advert </a:t>
            </a:r>
          </a:p>
        </p:txBody>
      </p:sp>
      <p:sp>
        <p:nvSpPr>
          <p:cNvPr id="3" name="Subtitle 2"/>
          <p:cNvSpPr>
            <a:spLocks noGrp="1"/>
          </p:cNvSpPr>
          <p:nvPr>
            <p:ph type="subTitle" idx="1"/>
          </p:nvPr>
        </p:nvSpPr>
        <p:spPr/>
        <p:txBody>
          <a:bodyPr>
            <a:normAutofit/>
          </a:bodyPr>
          <a:lstStyle/>
          <a:p>
            <a:endParaRPr lang="en-GB" dirty="0"/>
          </a:p>
          <a:p>
            <a:pPr algn="r"/>
            <a:endParaRPr lang="en-GB" dirty="0"/>
          </a:p>
          <a:p>
            <a:pPr algn="r"/>
            <a:r>
              <a:rPr lang="en-GB" b="1" dirty="0"/>
              <a:t>Component 1: Media Products, Industries and Audiences</a:t>
            </a:r>
          </a:p>
        </p:txBody>
      </p:sp>
      <p:pic>
        <p:nvPicPr>
          <p:cNvPr id="4" name="Picture 3"/>
          <p:cNvPicPr>
            <a:picLocks noChangeAspect="1"/>
          </p:cNvPicPr>
          <p:nvPr/>
        </p:nvPicPr>
        <p:blipFill>
          <a:blip r:embed="rId2"/>
          <a:stretch>
            <a:fillRect/>
          </a:stretch>
        </p:blipFill>
        <p:spPr>
          <a:xfrm>
            <a:off x="1092700" y="1999967"/>
            <a:ext cx="6221884" cy="2757425"/>
          </a:xfrm>
          <a:prstGeom prst="rect">
            <a:avLst/>
          </a:prstGeom>
        </p:spPr>
      </p:pic>
    </p:spTree>
    <p:extLst>
      <p:ext uri="{BB962C8B-B14F-4D97-AF65-F5344CB8AC3E}">
        <p14:creationId xmlns:p14="http://schemas.microsoft.com/office/powerpoint/2010/main" val="151175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0"/>
            <a:ext cx="10131425" cy="1456267"/>
          </a:xfrm>
        </p:spPr>
        <p:txBody>
          <a:bodyPr/>
          <a:lstStyle/>
          <a:p>
            <a:r>
              <a:rPr lang="en-GB" b="1" dirty="0">
                <a:latin typeface="Calibri" panose="020F0502020204030204" pitchFamily="34" charset="0"/>
                <a:ea typeface="Calibri" panose="020F0502020204030204" pitchFamily="34" charset="0"/>
                <a:cs typeface="Times New Roman" panose="02020603050405020304" pitchFamily="18" charset="0"/>
              </a:rPr>
              <a:t>LIGHTING/COLOUR</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20257059"/>
              </p:ext>
            </p:extLst>
          </p:nvPr>
        </p:nvGraphicFramePr>
        <p:xfrm>
          <a:off x="685801" y="1456267"/>
          <a:ext cx="10614546" cy="4777008"/>
        </p:xfrm>
        <a:graphic>
          <a:graphicData uri="http://schemas.openxmlformats.org/drawingml/2006/table">
            <a:tbl>
              <a:tblPr firstRow="1" bandRow="1">
                <a:tableStyleId>{F5AB1C69-6EDB-4FF4-983F-18BD219EF322}</a:tableStyleId>
              </a:tblPr>
              <a:tblGrid>
                <a:gridCol w="2971800">
                  <a:extLst>
                    <a:ext uri="{9D8B030D-6E8A-4147-A177-3AD203B41FA5}">
                      <a16:colId xmlns:a16="http://schemas.microsoft.com/office/drawing/2014/main" val="3330504656"/>
                    </a:ext>
                  </a:extLst>
                </a:gridCol>
                <a:gridCol w="7642746">
                  <a:extLst>
                    <a:ext uri="{9D8B030D-6E8A-4147-A177-3AD203B41FA5}">
                      <a16:colId xmlns:a16="http://schemas.microsoft.com/office/drawing/2014/main" val="1550761969"/>
                    </a:ext>
                  </a:extLst>
                </a:gridCol>
              </a:tblGrid>
              <a:tr h="668050">
                <a:tc>
                  <a:txBody>
                    <a:bodyPr/>
                    <a:lstStyle/>
                    <a:p>
                      <a:r>
                        <a:rPr lang="en-GB" sz="2400" u="none" dirty="0">
                          <a:effectLst/>
                        </a:rPr>
                        <a:t>Denotation</a:t>
                      </a:r>
                      <a:endParaRPr lang="en-GB" sz="2400" u="none" dirty="0"/>
                    </a:p>
                  </a:txBody>
                  <a:tcPr/>
                </a:tc>
                <a:tc>
                  <a:txBody>
                    <a:bodyPr/>
                    <a:lstStyle/>
                    <a:p>
                      <a:r>
                        <a:rPr lang="en-GB" sz="2400" u="none" dirty="0">
                          <a:effectLst/>
                        </a:rPr>
                        <a:t>Connotation</a:t>
                      </a:r>
                      <a:endParaRPr lang="en-GB" sz="2400" u="none" dirty="0"/>
                    </a:p>
                  </a:txBody>
                  <a:tcPr/>
                </a:tc>
                <a:extLst>
                  <a:ext uri="{0D108BD9-81ED-4DB2-BD59-A6C34878D82A}">
                    <a16:rowId xmlns:a16="http://schemas.microsoft.com/office/drawing/2014/main" val="437191821"/>
                  </a:ext>
                </a:extLst>
              </a:tr>
              <a:tr h="4045476">
                <a:tc>
                  <a:txBody>
                    <a:bodyPr/>
                    <a:lstStyle/>
                    <a:p>
                      <a:pPr>
                        <a:lnSpc>
                          <a:spcPct val="107000"/>
                        </a:lnSpc>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Desaturated blues/grey of UK</a:t>
                      </a:r>
                    </a:p>
                    <a:p>
                      <a:pPr>
                        <a:lnSpc>
                          <a:spcPct val="107000"/>
                        </a:lnSpc>
                        <a:spcAft>
                          <a:spcPts val="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Warm yellow/orange tones of Zambia</a:t>
                      </a:r>
                    </a:p>
                    <a:p>
                      <a:pPr>
                        <a:lnSpc>
                          <a:spcPct val="107000"/>
                        </a:lnSpc>
                        <a:spcAft>
                          <a:spcPts val="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Browns of earth </a:t>
                      </a:r>
                    </a:p>
                    <a:p>
                      <a:pPr>
                        <a:lnSpc>
                          <a:spcPct val="107000"/>
                        </a:lnSpc>
                        <a:spcAft>
                          <a:spcPts val="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Cast and Attached shadows</a:t>
                      </a:r>
                    </a:p>
                    <a:p>
                      <a:pPr>
                        <a:lnSpc>
                          <a:spcPct val="107000"/>
                        </a:lnSpc>
                        <a:spcAft>
                          <a:spcPts val="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Hard lighting</a:t>
                      </a:r>
                      <a:r>
                        <a:rPr lang="en-GB" sz="1800" baseline="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endParaRPr lang="en-GB" sz="1800" baseline="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800" baseline="0" dirty="0">
                          <a:effectLst/>
                          <a:latin typeface="Calibri" panose="020F0502020204030204" pitchFamily="34" charset="0"/>
                          <a:ea typeface="Calibri" panose="020F0502020204030204" pitchFamily="34" charset="0"/>
                          <a:cs typeface="Times New Roman" panose="02020603050405020304" pitchFamily="18" charset="0"/>
                        </a:rPr>
                        <a:t>Soft lighting </a:t>
                      </a:r>
                    </a:p>
                    <a:p>
                      <a:pPr>
                        <a:lnSpc>
                          <a:spcPct val="107000"/>
                        </a:lnSpc>
                        <a:spcAft>
                          <a:spcPts val="0"/>
                        </a:spcAft>
                      </a:pPr>
                      <a:endParaRPr lang="en-GB" sz="1800" baseline="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800" baseline="0" dirty="0">
                          <a:effectLst/>
                          <a:latin typeface="Calibri" panose="020F0502020204030204" pitchFamily="34" charset="0"/>
                          <a:ea typeface="Calibri" panose="020F0502020204030204" pitchFamily="34" charset="0"/>
                          <a:cs typeface="Times New Roman" panose="02020603050405020304" pitchFamily="18" charset="0"/>
                        </a:rPr>
                        <a:t>Lens flare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kern="1200" dirty="0">
                          <a:solidFill>
                            <a:schemeClr val="dk1"/>
                          </a:solidFill>
                          <a:effectLst/>
                          <a:latin typeface="+mn-lt"/>
                          <a:ea typeface="+mn-ea"/>
                          <a:cs typeface="+mn-cs"/>
                        </a:rPr>
                        <a:t>Connotes the coldness of home and the e</a:t>
                      </a:r>
                      <a:r>
                        <a:rPr lang="en-GB" sz="1800" dirty="0">
                          <a:effectLst/>
                          <a:latin typeface="Calibri" panose="020F0502020204030204" pitchFamily="34" charset="0"/>
                          <a:ea typeface="Calibri" panose="020F0502020204030204" pitchFamily="34" charset="0"/>
                          <a:cs typeface="Times New Roman" panose="02020603050405020304" pitchFamily="18" charset="0"/>
                        </a:rPr>
                        <a:t>xcess of water juxtaposed….</a:t>
                      </a:r>
                    </a:p>
                    <a:p>
                      <a:pPr>
                        <a:lnSpc>
                          <a:spcPct val="107000"/>
                        </a:lnSpc>
                        <a:spcAft>
                          <a:spcPts val="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Signifies a warm, friendly and happy place</a:t>
                      </a:r>
                    </a:p>
                    <a:p>
                      <a:pPr>
                        <a:lnSpc>
                          <a:spcPct val="107000"/>
                        </a:lnSpc>
                        <a:spcAft>
                          <a:spcPts val="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Signifies a need for water</a:t>
                      </a:r>
                    </a:p>
                    <a:p>
                      <a:pPr>
                        <a:lnSpc>
                          <a:spcPct val="107000"/>
                        </a:lnSpc>
                        <a:spcAft>
                          <a:spcPts val="0"/>
                        </a:spcAft>
                      </a:pPr>
                      <a:endParaRPr lang="en-GB" sz="1800" kern="1200" dirty="0">
                        <a:solidFill>
                          <a:schemeClr val="dk1"/>
                        </a:solidFill>
                        <a:effectLst/>
                        <a:latin typeface="Calibri" panose="020F0502020204030204" pitchFamily="34" charset="0"/>
                        <a:ea typeface="+mn-ea"/>
                        <a:cs typeface="Times New Roman" panose="02020603050405020304" pitchFamily="18" charset="0"/>
                      </a:endParaRPr>
                    </a:p>
                    <a:p>
                      <a:pPr>
                        <a:lnSpc>
                          <a:spcPct val="107000"/>
                        </a:lnSpc>
                        <a:spcAft>
                          <a:spcPts val="0"/>
                        </a:spcAft>
                      </a:pPr>
                      <a:r>
                        <a:rPr lang="en-GB" sz="1800" kern="1200" dirty="0">
                          <a:solidFill>
                            <a:schemeClr val="dk1"/>
                          </a:solidFill>
                          <a:effectLst/>
                          <a:latin typeface="+mn-lt"/>
                          <a:ea typeface="+mn-ea"/>
                          <a:cs typeface="+mn-cs"/>
                        </a:rPr>
                        <a:t>Connotes the</a:t>
                      </a:r>
                      <a:r>
                        <a:rPr lang="en-GB" sz="1800" kern="1200" baseline="0" dirty="0">
                          <a:solidFill>
                            <a:schemeClr val="dk1"/>
                          </a:solidFill>
                          <a:effectLst/>
                          <a:latin typeface="+mn-lt"/>
                          <a:ea typeface="+mn-ea"/>
                          <a:cs typeface="+mn-cs"/>
                        </a:rPr>
                        <a:t> heat of the sun and the need for water </a:t>
                      </a:r>
                    </a:p>
                    <a:p>
                      <a:pPr>
                        <a:lnSpc>
                          <a:spcPct val="107000"/>
                        </a:lnSpc>
                        <a:spcAft>
                          <a:spcPts val="0"/>
                        </a:spcAft>
                      </a:pPr>
                      <a:endParaRPr lang="en-GB" sz="1800" kern="1200" dirty="0">
                        <a:solidFill>
                          <a:schemeClr val="dk1"/>
                        </a:solidFill>
                        <a:effectLst/>
                        <a:latin typeface="+mn-lt"/>
                        <a:ea typeface="+mn-ea"/>
                        <a:cs typeface="+mn-cs"/>
                      </a:endParaRPr>
                    </a:p>
                    <a:p>
                      <a:pPr>
                        <a:lnSpc>
                          <a:spcPct val="107000"/>
                        </a:lnSpc>
                        <a:spcAft>
                          <a:spcPts val="0"/>
                        </a:spcAft>
                      </a:pPr>
                      <a:r>
                        <a:rPr lang="en-GB" sz="1800" kern="1200" dirty="0">
                          <a:solidFill>
                            <a:schemeClr val="dk1"/>
                          </a:solidFill>
                          <a:effectLst/>
                          <a:latin typeface="+mn-lt"/>
                          <a:ea typeface="+mn-ea"/>
                          <a:cs typeface="+mn-cs"/>
                        </a:rPr>
                        <a:t>Reinforces the </a:t>
                      </a:r>
                      <a:r>
                        <a:rPr lang="en-GB" sz="1800" kern="1200" baseline="0" dirty="0">
                          <a:solidFill>
                            <a:schemeClr val="dk1"/>
                          </a:solidFill>
                          <a:effectLst/>
                          <a:latin typeface="+mn-lt"/>
                          <a:ea typeface="+mn-ea"/>
                          <a:cs typeface="+mn-cs"/>
                        </a:rPr>
                        <a:t>heat of the sun and the need for water</a:t>
                      </a:r>
                    </a:p>
                    <a:p>
                      <a:pPr>
                        <a:lnSpc>
                          <a:spcPct val="107000"/>
                        </a:lnSpc>
                        <a:spcAft>
                          <a:spcPts val="0"/>
                        </a:spcAft>
                      </a:pPr>
                      <a:endParaRPr lang="en-GB" sz="1800" kern="1200" baseline="0" dirty="0">
                        <a:solidFill>
                          <a:schemeClr val="dk1"/>
                        </a:solidFill>
                        <a:effectLst/>
                        <a:latin typeface="+mn-lt"/>
                        <a:ea typeface="+mn-ea"/>
                        <a:cs typeface="+mn-cs"/>
                      </a:endParaRPr>
                    </a:p>
                    <a:p>
                      <a:pPr marL="0" marR="0" lvl="0" indent="0" algn="l" defTabSz="457200" rtl="0" eaLnBrk="1" fontAlgn="auto" latinLnBrk="0" hangingPunct="1">
                        <a:lnSpc>
                          <a:spcPct val="107000"/>
                        </a:lnSpc>
                        <a:spcBef>
                          <a:spcPts val="0"/>
                        </a:spcBef>
                        <a:spcAft>
                          <a:spcPts val="0"/>
                        </a:spcAft>
                        <a:buClrTx/>
                        <a:buSzTx/>
                        <a:buFontTx/>
                        <a:buNone/>
                        <a:tabLst/>
                        <a:defRPr/>
                      </a:pPr>
                      <a:r>
                        <a:rPr lang="en-GB" sz="1800" kern="1200" dirty="0">
                          <a:solidFill>
                            <a:schemeClr val="dk1"/>
                          </a:solidFill>
                          <a:effectLst/>
                          <a:latin typeface="+mn-lt"/>
                          <a:ea typeface="+mn-ea"/>
                          <a:cs typeface="+mn-cs"/>
                        </a:rPr>
                        <a:t>Reinforces a</a:t>
                      </a:r>
                      <a:r>
                        <a:rPr lang="en-GB" sz="1800" kern="1200" baseline="0" dirty="0">
                          <a:solidFill>
                            <a:schemeClr val="dk1"/>
                          </a:solidFill>
                          <a:effectLst/>
                          <a:latin typeface="+mn-lt"/>
                          <a:ea typeface="+mn-ea"/>
                          <a:cs typeface="+mn-cs"/>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warm, friendly and happy place</a:t>
                      </a:r>
                    </a:p>
                    <a:p>
                      <a:pPr marL="0" marR="0" lvl="0" indent="0" algn="l" defTabSz="457200" rtl="0" eaLnBrk="1" fontAlgn="auto" latinLnBrk="0" hangingPunct="1">
                        <a:lnSpc>
                          <a:spcPct val="107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lang="en-GB" sz="1800" kern="1200" baseline="0" dirty="0">
                          <a:solidFill>
                            <a:schemeClr val="dk1"/>
                          </a:solidFill>
                          <a:effectLst/>
                          <a:latin typeface="Calibri" panose="020F0502020204030204" pitchFamily="34" charset="0"/>
                          <a:ea typeface="+mn-ea"/>
                          <a:cs typeface="Times New Roman" panose="02020603050405020304" pitchFamily="18" charset="0"/>
                        </a:rPr>
                        <a:t>Connotes a happy, summery day</a:t>
                      </a:r>
                      <a:endParaRPr lang="en-GB" sz="1800" kern="1200" baseline="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900717782"/>
                  </a:ext>
                </a:extLst>
              </a:tr>
            </a:tbl>
          </a:graphicData>
        </a:graphic>
      </p:graphicFrame>
    </p:spTree>
    <p:extLst>
      <p:ext uri="{BB962C8B-B14F-4D97-AF65-F5344CB8AC3E}">
        <p14:creationId xmlns:p14="http://schemas.microsoft.com/office/powerpoint/2010/main" val="3440090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88002-2B59-DF4D-A877-C8DCC31F854D}"/>
              </a:ext>
            </a:extLst>
          </p:cNvPr>
          <p:cNvSpPr>
            <a:spLocks noGrp="1"/>
          </p:cNvSpPr>
          <p:nvPr>
            <p:ph type="title"/>
          </p:nvPr>
        </p:nvSpPr>
        <p:spPr>
          <a:xfrm>
            <a:off x="576619" y="241110"/>
            <a:ext cx="10131425" cy="1456267"/>
          </a:xfrm>
        </p:spPr>
        <p:txBody>
          <a:bodyPr>
            <a:normAutofit/>
          </a:bodyPr>
          <a:lstStyle/>
          <a:p>
            <a:r>
              <a:rPr lang="en-GB" b="1" dirty="0">
                <a:latin typeface="+mn-lt"/>
              </a:rPr>
              <a:t>TASK 4:</a:t>
            </a:r>
            <a:endParaRPr lang="en-GB" dirty="0"/>
          </a:p>
        </p:txBody>
      </p:sp>
      <p:sp>
        <p:nvSpPr>
          <p:cNvPr id="3" name="Content Placeholder 2">
            <a:extLst>
              <a:ext uri="{FF2B5EF4-FFF2-40B4-BE49-F238E27FC236}">
                <a16:creationId xmlns:a16="http://schemas.microsoft.com/office/drawing/2014/main" id="{25A22CAD-5B20-584C-BAA0-31A64C21DF2B}"/>
              </a:ext>
            </a:extLst>
          </p:cNvPr>
          <p:cNvSpPr>
            <a:spLocks noGrp="1"/>
          </p:cNvSpPr>
          <p:nvPr>
            <p:ph idx="1"/>
          </p:nvPr>
        </p:nvSpPr>
        <p:spPr/>
        <p:txBody>
          <a:bodyPr anchor="t">
            <a:normAutofit lnSpcReduction="10000"/>
          </a:bodyPr>
          <a:lstStyle/>
          <a:p>
            <a:pPr marL="0" indent="0">
              <a:buNone/>
            </a:pPr>
            <a:r>
              <a:rPr lang="en-GB" sz="2800" b="1" dirty="0"/>
              <a:t>Viewing 5:</a:t>
            </a:r>
          </a:p>
          <a:p>
            <a:pPr marL="0" indent="0">
              <a:buNone/>
            </a:pPr>
            <a:r>
              <a:rPr lang="en-GB" sz="2800" dirty="0"/>
              <a:t>Use the ‘Analysing </a:t>
            </a:r>
            <a:r>
              <a:rPr lang="en-GB" sz="2800" dirty="0">
                <a:hlinkClick r:id="rId2"/>
              </a:rPr>
              <a:t>WaterAid</a:t>
            </a:r>
            <a:r>
              <a:rPr lang="en-GB" sz="2800" dirty="0"/>
              <a:t>’ handout identify the </a:t>
            </a:r>
            <a:r>
              <a:rPr lang="en-GB" sz="2800" b="1" dirty="0"/>
              <a:t>mise-</a:t>
            </a:r>
            <a:r>
              <a:rPr lang="en-GB" sz="2800" b="1" dirty="0" err="1"/>
              <a:t>en</a:t>
            </a:r>
            <a:r>
              <a:rPr lang="en-GB" sz="2800" b="1" dirty="0"/>
              <a:t>-scene </a:t>
            </a:r>
            <a:r>
              <a:rPr lang="en-GB" sz="2800" dirty="0"/>
              <a:t>techniques used</a:t>
            </a:r>
            <a:endParaRPr lang="en-US" sz="2800" b="1" dirty="0"/>
          </a:p>
          <a:p>
            <a:pPr marL="0" indent="0">
              <a:buNone/>
            </a:pPr>
            <a:endParaRPr lang="en-GB" sz="2800" dirty="0"/>
          </a:p>
          <a:p>
            <a:pPr marL="0" indent="0">
              <a:buNone/>
            </a:pPr>
            <a:r>
              <a:rPr lang="en-GB" sz="2800" b="1" dirty="0"/>
              <a:t>Viewing 6:</a:t>
            </a:r>
          </a:p>
          <a:p>
            <a:pPr marL="0" indent="0">
              <a:buNone/>
            </a:pPr>
            <a:r>
              <a:rPr lang="en-GB" sz="2800" dirty="0"/>
              <a:t>Use the ‘Analysing WaterAid’ handout analyse the connotations of the </a:t>
            </a:r>
            <a:r>
              <a:rPr lang="en-GB" sz="2800" b="1" dirty="0"/>
              <a:t>mise-</a:t>
            </a:r>
            <a:r>
              <a:rPr lang="en-GB" sz="2800" b="1" dirty="0" err="1"/>
              <a:t>en</a:t>
            </a:r>
            <a:r>
              <a:rPr lang="en-GB" sz="2800" b="1" dirty="0"/>
              <a:t>-scene</a:t>
            </a:r>
            <a:r>
              <a:rPr lang="en-GB" sz="2800" dirty="0"/>
              <a:t> techniques used</a:t>
            </a:r>
            <a:endParaRPr lang="en-US" sz="2800" b="1" dirty="0"/>
          </a:p>
          <a:p>
            <a:pPr marL="0" indent="0">
              <a:buNone/>
            </a:pPr>
            <a:endParaRPr lang="en-GB" sz="2400" dirty="0"/>
          </a:p>
        </p:txBody>
      </p:sp>
    </p:spTree>
    <p:extLst>
      <p:ext uri="{BB962C8B-B14F-4D97-AF65-F5344CB8AC3E}">
        <p14:creationId xmlns:p14="http://schemas.microsoft.com/office/powerpoint/2010/main" val="1769343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0"/>
            <a:ext cx="10131425" cy="1456267"/>
          </a:xfrm>
        </p:spPr>
        <p:txBody>
          <a:bodyPr/>
          <a:lstStyle/>
          <a:p>
            <a:r>
              <a:rPr lang="en-GB" b="1" dirty="0">
                <a:latin typeface="Calibri" panose="020F0502020204030204" pitchFamily="34" charset="0"/>
                <a:ea typeface="Calibri" panose="020F0502020204030204" pitchFamily="34" charset="0"/>
                <a:cs typeface="Times New Roman" panose="02020603050405020304" pitchFamily="18" charset="0"/>
              </a:rPr>
              <a:t>MISE-EN-SCENE</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87312465"/>
              </p:ext>
            </p:extLst>
          </p:nvPr>
        </p:nvGraphicFramePr>
        <p:xfrm>
          <a:off x="781335" y="1278847"/>
          <a:ext cx="10614546" cy="4994227"/>
        </p:xfrm>
        <a:graphic>
          <a:graphicData uri="http://schemas.openxmlformats.org/drawingml/2006/table">
            <a:tbl>
              <a:tblPr firstRow="1" bandRow="1">
                <a:tableStyleId>{F5AB1C69-6EDB-4FF4-983F-18BD219EF322}</a:tableStyleId>
              </a:tblPr>
              <a:tblGrid>
                <a:gridCol w="3680460">
                  <a:extLst>
                    <a:ext uri="{9D8B030D-6E8A-4147-A177-3AD203B41FA5}">
                      <a16:colId xmlns:a16="http://schemas.microsoft.com/office/drawing/2014/main" val="3330504656"/>
                    </a:ext>
                  </a:extLst>
                </a:gridCol>
                <a:gridCol w="6934086">
                  <a:extLst>
                    <a:ext uri="{9D8B030D-6E8A-4147-A177-3AD203B41FA5}">
                      <a16:colId xmlns:a16="http://schemas.microsoft.com/office/drawing/2014/main" val="1550761969"/>
                    </a:ext>
                  </a:extLst>
                </a:gridCol>
              </a:tblGrid>
              <a:tr h="605107">
                <a:tc>
                  <a:txBody>
                    <a:bodyPr/>
                    <a:lstStyle/>
                    <a:p>
                      <a:r>
                        <a:rPr lang="en-GB" sz="2400" u="none" dirty="0">
                          <a:effectLst/>
                        </a:rPr>
                        <a:t>Denotation</a:t>
                      </a:r>
                      <a:endParaRPr lang="en-GB" sz="2400" u="none" dirty="0"/>
                    </a:p>
                  </a:txBody>
                  <a:tcPr/>
                </a:tc>
                <a:tc>
                  <a:txBody>
                    <a:bodyPr/>
                    <a:lstStyle/>
                    <a:p>
                      <a:r>
                        <a:rPr lang="en-GB" sz="2400" u="none" dirty="0">
                          <a:effectLst/>
                        </a:rPr>
                        <a:t>Connotation</a:t>
                      </a:r>
                      <a:endParaRPr lang="en-GB" sz="2400" u="none" dirty="0"/>
                    </a:p>
                  </a:txBody>
                  <a:tcPr/>
                </a:tc>
                <a:extLst>
                  <a:ext uri="{0D108BD9-81ED-4DB2-BD59-A6C34878D82A}">
                    <a16:rowId xmlns:a16="http://schemas.microsoft.com/office/drawing/2014/main" val="437191821"/>
                  </a:ext>
                </a:extLst>
              </a:tr>
              <a:tr h="3219815">
                <a:tc>
                  <a:txBody>
                    <a:bodyPr/>
                    <a:lstStyle/>
                    <a:p>
                      <a:r>
                        <a:rPr lang="en-GB" sz="1800" kern="1200" dirty="0">
                          <a:solidFill>
                            <a:schemeClr val="dk1"/>
                          </a:solidFill>
                          <a:effectLst/>
                          <a:latin typeface="+mn-lt"/>
                          <a:ea typeface="+mn-ea"/>
                          <a:cs typeface="+mn-cs"/>
                        </a:rPr>
                        <a:t>Set design</a:t>
                      </a:r>
                      <a:r>
                        <a:rPr lang="en-GB" sz="1800" kern="1200" baseline="0" dirty="0">
                          <a:solidFill>
                            <a:schemeClr val="dk1"/>
                          </a:solidFill>
                          <a:effectLst/>
                          <a:latin typeface="+mn-lt"/>
                          <a:ea typeface="+mn-ea"/>
                          <a:cs typeface="+mn-cs"/>
                        </a:rPr>
                        <a:t> and props of UK home</a:t>
                      </a:r>
                      <a:endParaRPr lang="en-GB" sz="1800" kern="1200" dirty="0">
                        <a:solidFill>
                          <a:schemeClr val="dk1"/>
                        </a:solidFill>
                        <a:effectLst/>
                        <a:latin typeface="+mn-lt"/>
                        <a:ea typeface="+mn-ea"/>
                        <a:cs typeface="+mn-cs"/>
                      </a:endParaRPr>
                    </a:p>
                    <a:p>
                      <a:endParaRPr lang="en-GB" sz="1800" kern="1200" dirty="0">
                        <a:solidFill>
                          <a:schemeClr val="dk1"/>
                        </a:solidFill>
                        <a:effectLst/>
                        <a:latin typeface="+mn-lt"/>
                        <a:ea typeface="+mn-ea"/>
                        <a:cs typeface="+mn-cs"/>
                      </a:endParaRPr>
                    </a:p>
                    <a:p>
                      <a:r>
                        <a:rPr lang="en-GB" sz="1800" kern="1200" dirty="0">
                          <a:solidFill>
                            <a:schemeClr val="dk1"/>
                          </a:solidFill>
                          <a:effectLst/>
                          <a:latin typeface="+mn-lt"/>
                          <a:ea typeface="+mn-ea"/>
                          <a:cs typeface="+mn-cs"/>
                        </a:rPr>
                        <a:t>The bright colours used for example in their tops and water containers </a:t>
                      </a:r>
                    </a:p>
                    <a:p>
                      <a:r>
                        <a:rPr lang="en-GB" sz="1800" kern="1200" dirty="0">
                          <a:solidFill>
                            <a:schemeClr val="dk1"/>
                          </a:solidFill>
                          <a:effectLst/>
                          <a:latin typeface="+mn-lt"/>
                          <a:ea typeface="+mn-ea"/>
                          <a:cs typeface="+mn-cs"/>
                        </a:rPr>
                        <a:t> </a:t>
                      </a:r>
                    </a:p>
                    <a:p>
                      <a:r>
                        <a:rPr lang="en-GB" sz="1800" kern="1200" dirty="0">
                          <a:solidFill>
                            <a:schemeClr val="dk1"/>
                          </a:solidFill>
                          <a:effectLst/>
                          <a:latin typeface="+mn-lt"/>
                          <a:ea typeface="+mn-ea"/>
                          <a:cs typeface="+mn-cs"/>
                        </a:rPr>
                        <a:t>Open area with bland colours</a:t>
                      </a:r>
                    </a:p>
                    <a:p>
                      <a:r>
                        <a:rPr lang="en-GB" sz="1800" kern="1200" dirty="0">
                          <a:solidFill>
                            <a:schemeClr val="dk1"/>
                          </a:solidFill>
                          <a:effectLst/>
                          <a:latin typeface="+mn-lt"/>
                          <a:ea typeface="+mn-ea"/>
                          <a:cs typeface="+mn-cs"/>
                        </a:rPr>
                        <a:t> </a:t>
                      </a:r>
                    </a:p>
                    <a:p>
                      <a:r>
                        <a:rPr lang="en-GB" sz="1800" kern="1200" dirty="0">
                          <a:solidFill>
                            <a:schemeClr val="dk1"/>
                          </a:solidFill>
                          <a:effectLst/>
                          <a:latin typeface="+mn-lt"/>
                          <a:ea typeface="+mn-ea"/>
                          <a:cs typeface="+mn-cs"/>
                        </a:rPr>
                        <a:t>Their facial expressions are all happy as well constantly smiling</a:t>
                      </a:r>
                    </a:p>
                    <a:p>
                      <a:endParaRPr lang="en-GB" sz="1800" kern="1200" dirty="0">
                        <a:solidFill>
                          <a:schemeClr val="dk1"/>
                        </a:solidFill>
                        <a:effectLst/>
                        <a:latin typeface="+mn-lt"/>
                        <a:ea typeface="+mn-ea"/>
                        <a:cs typeface="+mn-cs"/>
                      </a:endParaRPr>
                    </a:p>
                    <a:p>
                      <a:r>
                        <a:rPr lang="en-GB" sz="1800" kern="1200" dirty="0">
                          <a:solidFill>
                            <a:schemeClr val="dk1"/>
                          </a:solidFill>
                          <a:effectLst/>
                          <a:latin typeface="+mn-lt"/>
                          <a:ea typeface="+mn-ea"/>
                          <a:cs typeface="+mn-cs"/>
                        </a:rPr>
                        <a:t>Body Language , swing/tap</a:t>
                      </a:r>
                    </a:p>
                    <a:p>
                      <a:endParaRPr lang="en-GB" sz="1800" kern="1200" dirty="0">
                        <a:solidFill>
                          <a:schemeClr val="dk1"/>
                        </a:solidFill>
                        <a:effectLst/>
                        <a:latin typeface="+mn-lt"/>
                        <a:ea typeface="+mn-ea"/>
                        <a:cs typeface="+mn-cs"/>
                      </a:endParaRPr>
                    </a:p>
                    <a:p>
                      <a:r>
                        <a:rPr lang="en-GB" sz="1800" kern="1200" dirty="0">
                          <a:solidFill>
                            <a:schemeClr val="dk1"/>
                          </a:solidFill>
                          <a:effectLst/>
                          <a:latin typeface="+mn-lt"/>
                          <a:ea typeface="+mn-ea"/>
                          <a:cs typeface="+mn-cs"/>
                        </a:rPr>
                        <a:t>Traditional Zambian patterns</a:t>
                      </a:r>
                      <a:r>
                        <a:rPr lang="en-GB" sz="1800" kern="1200" baseline="0" dirty="0">
                          <a:solidFill>
                            <a:schemeClr val="dk1"/>
                          </a:solidFill>
                          <a:effectLst/>
                          <a:latin typeface="+mn-lt"/>
                          <a:ea typeface="+mn-ea"/>
                          <a:cs typeface="+mn-cs"/>
                        </a:rPr>
                        <a:t> on clothing </a:t>
                      </a:r>
                    </a:p>
                    <a:p>
                      <a:endParaRPr lang="en-GB" sz="1800" kern="1200" baseline="0" dirty="0">
                        <a:solidFill>
                          <a:schemeClr val="dk1"/>
                        </a:solidFill>
                        <a:effectLst/>
                        <a:latin typeface="+mn-lt"/>
                        <a:ea typeface="+mn-ea"/>
                        <a:cs typeface="+mn-cs"/>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Crowd of people around</a:t>
                      </a:r>
                      <a:r>
                        <a:rPr lang="en-GB" sz="1800" baseline="0" dirty="0">
                          <a:effectLst/>
                          <a:latin typeface="Calibri" panose="020F0502020204030204" pitchFamily="34" charset="0"/>
                          <a:ea typeface="Calibri" panose="020F0502020204030204" pitchFamily="34" charset="0"/>
                          <a:cs typeface="Times New Roman" panose="02020603050405020304" pitchFamily="18" charset="0"/>
                        </a:rPr>
                        <a:t> the tap</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800" kern="1200" dirty="0">
                          <a:solidFill>
                            <a:schemeClr val="dk1"/>
                          </a:solidFill>
                          <a:effectLst/>
                          <a:latin typeface="+mn-lt"/>
                          <a:ea typeface="+mn-ea"/>
                          <a:cs typeface="+mn-cs"/>
                        </a:rPr>
                        <a:t>Emphasises the contrast and juxtaposition </a:t>
                      </a:r>
                    </a:p>
                    <a:p>
                      <a:endParaRPr lang="en-GB" sz="1800" kern="1200" dirty="0">
                        <a:solidFill>
                          <a:schemeClr val="dk1"/>
                        </a:solidFill>
                        <a:effectLst/>
                        <a:latin typeface="+mn-lt"/>
                        <a:ea typeface="+mn-ea"/>
                        <a:cs typeface="+mn-cs"/>
                      </a:endParaRPr>
                    </a:p>
                    <a:p>
                      <a:r>
                        <a:rPr lang="en-GB" sz="1800" kern="1200" dirty="0">
                          <a:solidFill>
                            <a:schemeClr val="dk1"/>
                          </a:solidFill>
                          <a:effectLst/>
                          <a:latin typeface="+mn-lt"/>
                          <a:ea typeface="+mn-ea"/>
                          <a:cs typeface="+mn-cs"/>
                        </a:rPr>
                        <a:t>Connotes happiness and brightness brought into their lives due to the clean water</a:t>
                      </a:r>
                    </a:p>
                    <a:p>
                      <a:r>
                        <a:rPr lang="en-GB" sz="1800" kern="1200" dirty="0">
                          <a:solidFill>
                            <a:schemeClr val="dk1"/>
                          </a:solidFill>
                          <a:effectLst/>
                          <a:latin typeface="+mn-lt"/>
                          <a:ea typeface="+mn-ea"/>
                          <a:cs typeface="+mn-cs"/>
                        </a:rPr>
                        <a:t> </a:t>
                      </a:r>
                    </a:p>
                    <a:p>
                      <a:r>
                        <a:rPr lang="en-GB" sz="1800" kern="1200" dirty="0">
                          <a:solidFill>
                            <a:schemeClr val="dk1"/>
                          </a:solidFill>
                          <a:effectLst/>
                          <a:latin typeface="+mn-lt"/>
                          <a:ea typeface="+mn-ea"/>
                          <a:cs typeface="+mn-cs"/>
                        </a:rPr>
                        <a:t>Signifies little evidence of modern society in the area.</a:t>
                      </a:r>
                    </a:p>
                    <a:p>
                      <a:r>
                        <a:rPr lang="en-GB" sz="1800" kern="1200" dirty="0">
                          <a:solidFill>
                            <a:schemeClr val="dk1"/>
                          </a:solidFill>
                          <a:effectLst/>
                          <a:latin typeface="+mn-lt"/>
                          <a:ea typeface="+mn-ea"/>
                          <a:cs typeface="+mn-cs"/>
                        </a:rPr>
                        <a:t> </a:t>
                      </a:r>
                    </a:p>
                    <a:p>
                      <a:r>
                        <a:rPr lang="en-GB" sz="1800" kern="1200" dirty="0">
                          <a:solidFill>
                            <a:schemeClr val="dk1"/>
                          </a:solidFill>
                          <a:effectLst/>
                          <a:latin typeface="+mn-lt"/>
                          <a:ea typeface="+mn-ea"/>
                          <a:cs typeface="+mn-cs"/>
                        </a:rPr>
                        <a:t>Connoting how happy water can make them</a:t>
                      </a:r>
                    </a:p>
                    <a:p>
                      <a:endParaRPr lang="en-GB" sz="1800" kern="1200" dirty="0">
                        <a:solidFill>
                          <a:schemeClr val="dk1"/>
                        </a:solidFill>
                        <a:effectLst/>
                        <a:latin typeface="+mn-lt"/>
                        <a:ea typeface="+mn-ea"/>
                        <a:cs typeface="+mn-cs"/>
                      </a:endParaRPr>
                    </a:p>
                    <a:p>
                      <a:endParaRPr lang="en-GB" sz="1800" kern="1200" dirty="0">
                        <a:solidFill>
                          <a:schemeClr val="dk1"/>
                        </a:solidFill>
                        <a:effectLst/>
                        <a:latin typeface="+mn-lt"/>
                        <a:ea typeface="+mn-ea"/>
                        <a:cs typeface="+mn-cs"/>
                      </a:endParaRPr>
                    </a:p>
                    <a:p>
                      <a:r>
                        <a:rPr lang="en-GB" sz="1800" kern="1200" dirty="0">
                          <a:solidFill>
                            <a:schemeClr val="dk1"/>
                          </a:solidFill>
                          <a:effectLst/>
                          <a:latin typeface="+mn-lt"/>
                          <a:ea typeface="+mn-ea"/>
                          <a:cs typeface="+mn-cs"/>
                        </a:rPr>
                        <a:t>Signifies the energetic and positive nature of people</a:t>
                      </a:r>
                    </a:p>
                    <a:p>
                      <a:endParaRPr lang="en-GB" sz="1800" kern="1200" dirty="0">
                        <a:solidFill>
                          <a:schemeClr val="dk1"/>
                        </a:solidFill>
                        <a:effectLst/>
                        <a:latin typeface="+mn-lt"/>
                        <a:ea typeface="+mn-ea"/>
                        <a:cs typeface="+mn-cs"/>
                      </a:endParaRPr>
                    </a:p>
                    <a:p>
                      <a:r>
                        <a:rPr lang="en-GB" sz="1800" kern="1200" dirty="0">
                          <a:solidFill>
                            <a:schemeClr val="dk1"/>
                          </a:solidFill>
                          <a:effectLst/>
                          <a:latin typeface="+mn-lt"/>
                          <a:ea typeface="+mn-ea"/>
                          <a:cs typeface="+mn-cs"/>
                        </a:rPr>
                        <a:t>Connotes a proudness of their heritage</a:t>
                      </a:r>
                    </a:p>
                    <a:p>
                      <a:endParaRPr lang="en-GB" sz="1800" kern="1200" dirty="0">
                        <a:solidFill>
                          <a:schemeClr val="dk1"/>
                        </a:solidFill>
                        <a:effectLst/>
                        <a:latin typeface="+mn-lt"/>
                        <a:ea typeface="+mn-ea"/>
                        <a:cs typeface="+mn-cs"/>
                      </a:endParaRP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Signifies a happy, bustling community around water</a:t>
                      </a:r>
                    </a:p>
                  </a:txBody>
                  <a:tcPr marL="68580" marR="68580" marT="0" marB="0"/>
                </a:tc>
                <a:extLst>
                  <a:ext uri="{0D108BD9-81ED-4DB2-BD59-A6C34878D82A}">
                    <a16:rowId xmlns:a16="http://schemas.microsoft.com/office/drawing/2014/main" val="900717782"/>
                  </a:ext>
                </a:extLst>
              </a:tr>
            </a:tbl>
          </a:graphicData>
        </a:graphic>
      </p:graphicFrame>
    </p:spTree>
    <p:extLst>
      <p:ext uri="{BB962C8B-B14F-4D97-AF65-F5344CB8AC3E}">
        <p14:creationId xmlns:p14="http://schemas.microsoft.com/office/powerpoint/2010/main" val="1626926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88002-2B59-DF4D-A877-C8DCC31F854D}"/>
              </a:ext>
            </a:extLst>
          </p:cNvPr>
          <p:cNvSpPr>
            <a:spLocks noGrp="1"/>
          </p:cNvSpPr>
          <p:nvPr>
            <p:ph type="title"/>
          </p:nvPr>
        </p:nvSpPr>
        <p:spPr>
          <a:xfrm>
            <a:off x="576619" y="241110"/>
            <a:ext cx="10131425" cy="1456267"/>
          </a:xfrm>
        </p:spPr>
        <p:txBody>
          <a:bodyPr>
            <a:normAutofit/>
          </a:bodyPr>
          <a:lstStyle/>
          <a:p>
            <a:r>
              <a:rPr lang="en-GB" b="1" dirty="0">
                <a:latin typeface="+mn-lt"/>
              </a:rPr>
              <a:t>TASK 5:</a:t>
            </a:r>
            <a:endParaRPr lang="en-GB" dirty="0"/>
          </a:p>
        </p:txBody>
      </p:sp>
      <p:sp>
        <p:nvSpPr>
          <p:cNvPr id="3" name="Content Placeholder 2">
            <a:extLst>
              <a:ext uri="{FF2B5EF4-FFF2-40B4-BE49-F238E27FC236}">
                <a16:creationId xmlns:a16="http://schemas.microsoft.com/office/drawing/2014/main" id="{25A22CAD-5B20-584C-BAA0-31A64C21DF2B}"/>
              </a:ext>
            </a:extLst>
          </p:cNvPr>
          <p:cNvSpPr>
            <a:spLocks noGrp="1"/>
          </p:cNvSpPr>
          <p:nvPr>
            <p:ph idx="1"/>
          </p:nvPr>
        </p:nvSpPr>
        <p:spPr/>
        <p:txBody>
          <a:bodyPr anchor="t">
            <a:normAutofit lnSpcReduction="10000"/>
          </a:bodyPr>
          <a:lstStyle/>
          <a:p>
            <a:pPr marL="0" indent="0">
              <a:buNone/>
            </a:pPr>
            <a:r>
              <a:rPr lang="en-GB" sz="2800" b="1" dirty="0"/>
              <a:t>Viewing 5:</a:t>
            </a:r>
          </a:p>
          <a:p>
            <a:pPr marL="0" indent="0">
              <a:buNone/>
            </a:pPr>
            <a:r>
              <a:rPr lang="en-GB" sz="2800" dirty="0"/>
              <a:t>Use the ‘Analysing </a:t>
            </a:r>
            <a:r>
              <a:rPr lang="en-GB" sz="2800" dirty="0">
                <a:hlinkClick r:id="rId2"/>
              </a:rPr>
              <a:t>WaterAid</a:t>
            </a:r>
            <a:r>
              <a:rPr lang="en-GB" sz="2800" dirty="0"/>
              <a:t>’ handout identify the </a:t>
            </a:r>
            <a:r>
              <a:rPr lang="en-GB" sz="2800" b="1" dirty="0"/>
              <a:t>sound</a:t>
            </a:r>
            <a:r>
              <a:rPr lang="en-GB" sz="2800" dirty="0"/>
              <a:t> techniques used</a:t>
            </a:r>
            <a:endParaRPr lang="en-US" sz="2800" b="1" dirty="0"/>
          </a:p>
          <a:p>
            <a:pPr marL="0" indent="0">
              <a:buNone/>
            </a:pPr>
            <a:endParaRPr lang="en-GB" sz="2800" dirty="0"/>
          </a:p>
          <a:p>
            <a:pPr marL="0" indent="0">
              <a:buNone/>
            </a:pPr>
            <a:r>
              <a:rPr lang="en-GB" sz="2800" b="1" dirty="0"/>
              <a:t>Viewing 6:</a:t>
            </a:r>
          </a:p>
          <a:p>
            <a:pPr marL="0" indent="0">
              <a:buNone/>
            </a:pPr>
            <a:r>
              <a:rPr lang="en-GB" sz="2800" dirty="0"/>
              <a:t>Use the ‘Analysing WaterAid’ handout analyse the connotations of the </a:t>
            </a:r>
            <a:r>
              <a:rPr lang="en-GB" sz="2800" b="1" dirty="0"/>
              <a:t>sound</a:t>
            </a:r>
            <a:r>
              <a:rPr lang="en-GB" sz="2800" dirty="0"/>
              <a:t> techniques used</a:t>
            </a:r>
            <a:endParaRPr lang="en-US" sz="2800" b="1" dirty="0"/>
          </a:p>
          <a:p>
            <a:pPr marL="0" indent="0">
              <a:buNone/>
            </a:pPr>
            <a:endParaRPr lang="en-GB" sz="2400" dirty="0"/>
          </a:p>
        </p:txBody>
      </p:sp>
    </p:spTree>
    <p:extLst>
      <p:ext uri="{BB962C8B-B14F-4D97-AF65-F5344CB8AC3E}">
        <p14:creationId xmlns:p14="http://schemas.microsoft.com/office/powerpoint/2010/main" val="4107367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Calibri" panose="020F0502020204030204" pitchFamily="34" charset="0"/>
                <a:cs typeface="Times New Roman" panose="02020603050405020304" pitchFamily="18" charset="0"/>
              </a:rPr>
              <a:t>SOUND</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28016226"/>
              </p:ext>
            </p:extLst>
          </p:nvPr>
        </p:nvGraphicFramePr>
        <p:xfrm>
          <a:off x="685801" y="1858905"/>
          <a:ext cx="10131922" cy="4272661"/>
        </p:xfrm>
        <a:graphic>
          <a:graphicData uri="http://schemas.openxmlformats.org/drawingml/2006/table">
            <a:tbl>
              <a:tblPr firstRow="1" bandRow="1">
                <a:tableStyleId>{F5AB1C69-6EDB-4FF4-983F-18BD219EF322}</a:tableStyleId>
              </a:tblPr>
              <a:tblGrid>
                <a:gridCol w="4334809">
                  <a:extLst>
                    <a:ext uri="{9D8B030D-6E8A-4147-A177-3AD203B41FA5}">
                      <a16:colId xmlns:a16="http://schemas.microsoft.com/office/drawing/2014/main" val="3330504656"/>
                    </a:ext>
                  </a:extLst>
                </a:gridCol>
                <a:gridCol w="5797113">
                  <a:extLst>
                    <a:ext uri="{9D8B030D-6E8A-4147-A177-3AD203B41FA5}">
                      <a16:colId xmlns:a16="http://schemas.microsoft.com/office/drawing/2014/main" val="1550761969"/>
                    </a:ext>
                  </a:extLst>
                </a:gridCol>
              </a:tblGrid>
              <a:tr h="362970">
                <a:tc>
                  <a:txBody>
                    <a:bodyPr/>
                    <a:lstStyle/>
                    <a:p>
                      <a:r>
                        <a:rPr lang="en-GB" sz="2400" u="none" dirty="0">
                          <a:effectLst/>
                        </a:rPr>
                        <a:t>Denotation</a:t>
                      </a:r>
                      <a:endParaRPr lang="en-GB" sz="2400" u="none" dirty="0"/>
                    </a:p>
                  </a:txBody>
                  <a:tcPr marL="87282" marR="87282"/>
                </a:tc>
                <a:tc>
                  <a:txBody>
                    <a:bodyPr/>
                    <a:lstStyle/>
                    <a:p>
                      <a:r>
                        <a:rPr lang="en-GB" sz="2400" u="none" dirty="0">
                          <a:effectLst/>
                        </a:rPr>
                        <a:t>Connotation</a:t>
                      </a:r>
                      <a:endParaRPr lang="en-GB" sz="2400" u="none" dirty="0"/>
                    </a:p>
                  </a:txBody>
                  <a:tcPr marL="87282" marR="87282"/>
                </a:tc>
                <a:extLst>
                  <a:ext uri="{0D108BD9-81ED-4DB2-BD59-A6C34878D82A}">
                    <a16:rowId xmlns:a16="http://schemas.microsoft.com/office/drawing/2014/main" val="437191821"/>
                  </a:ext>
                </a:extLst>
              </a:tr>
              <a:tr h="3680161">
                <a:tc>
                  <a:txBody>
                    <a:bodyPr/>
                    <a:lstStyle/>
                    <a:p>
                      <a:pPr>
                        <a:lnSpc>
                          <a:spcPct val="107000"/>
                        </a:lnSpc>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There is a sound bridge from the radio in a house into the girl singing</a:t>
                      </a:r>
                    </a:p>
                    <a:p>
                      <a:pPr>
                        <a:lnSpc>
                          <a:spcPct val="107000"/>
                        </a:lnSpc>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Diegetic singing </a:t>
                      </a:r>
                    </a:p>
                    <a:p>
                      <a:pPr>
                        <a:lnSpc>
                          <a:spcPct val="107000"/>
                        </a:lnSpc>
                        <a:spcAft>
                          <a:spcPts val="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Footsteps and other diegetic sounds</a:t>
                      </a:r>
                    </a:p>
                    <a:p>
                      <a:pPr marL="0" marR="0" lvl="0" indent="0" algn="l" defTabSz="457200" rtl="0" eaLnBrk="1" fontAlgn="auto" latinLnBrk="0" hangingPunct="1">
                        <a:lnSpc>
                          <a:spcPct val="107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Sound bridge – Child in the swing</a:t>
                      </a:r>
                    </a:p>
                    <a:p>
                      <a:pPr marL="0" marR="0" lvl="0" indent="0" algn="l" defTabSz="457200" rtl="0" eaLnBrk="1" fontAlgn="auto" latinLnBrk="0" hangingPunct="1">
                        <a:lnSpc>
                          <a:spcPct val="107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Parallel sound – All singing</a:t>
                      </a:r>
                    </a:p>
                    <a:p>
                      <a:pPr marL="0" marR="0" lvl="0" indent="0" algn="l" defTabSz="457200" rtl="0" eaLnBrk="1" fontAlgn="auto" latinLnBrk="0" hangingPunct="1">
                        <a:lnSpc>
                          <a:spcPct val="107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462" marR="65462" marT="0" marB="0"/>
                </a:tc>
                <a:tc>
                  <a:txBody>
                    <a:bodyPr/>
                    <a:lstStyle/>
                    <a:p>
                      <a:pPr>
                        <a:lnSpc>
                          <a:spcPct val="107000"/>
                        </a:lnSpc>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connotes that although they are different in many ways, Britain and Zambia are linked through their basic need for water. They are happening at the same time.</a:t>
                      </a:r>
                    </a:p>
                    <a:p>
                      <a:pPr>
                        <a:lnSpc>
                          <a:spcPct val="107000"/>
                        </a:lnSpc>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Connotes naturalism because there is no artificial sad music. Happy and contrasts</a:t>
                      </a:r>
                      <a:r>
                        <a:rPr lang="en-GB" sz="1800" baseline="0" dirty="0">
                          <a:effectLst/>
                          <a:latin typeface="Calibri" panose="020F0502020204030204" pitchFamily="34" charset="0"/>
                          <a:ea typeface="Calibri" panose="020F0502020204030204" pitchFamily="34" charset="0"/>
                          <a:cs typeface="Times New Roman" panose="02020603050405020304" pitchFamily="18" charset="0"/>
                        </a:rPr>
                        <a:t> usual Charity ads music</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Peaceful place / Happy</a:t>
                      </a:r>
                    </a:p>
                    <a:p>
                      <a:pPr>
                        <a:lnSpc>
                          <a:spcPct val="107000"/>
                        </a:lnSpc>
                        <a:spcAft>
                          <a:spcPts val="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Life</a:t>
                      </a:r>
                      <a:r>
                        <a:rPr lang="en-GB" sz="1800" baseline="0" dirty="0">
                          <a:effectLst/>
                          <a:latin typeface="Calibri" panose="020F0502020204030204" pitchFamily="34" charset="0"/>
                          <a:ea typeface="Calibri" panose="020F0502020204030204" pitchFamily="34" charset="0"/>
                          <a:cs typeface="Times New Roman" panose="02020603050405020304" pitchFamily="18" charset="0"/>
                        </a:rPr>
                        <a:t> in the community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Happiness – “you could make people this happy too if you donate”</a:t>
                      </a:r>
                    </a:p>
                  </a:txBody>
                  <a:tcPr marL="65462" marR="65462" marT="0" marB="0"/>
                </a:tc>
                <a:extLst>
                  <a:ext uri="{0D108BD9-81ED-4DB2-BD59-A6C34878D82A}">
                    <a16:rowId xmlns:a16="http://schemas.microsoft.com/office/drawing/2014/main" val="900717782"/>
                  </a:ext>
                </a:extLst>
              </a:tr>
            </a:tbl>
          </a:graphicData>
        </a:graphic>
      </p:graphicFrame>
    </p:spTree>
    <p:extLst>
      <p:ext uri="{BB962C8B-B14F-4D97-AF65-F5344CB8AC3E}">
        <p14:creationId xmlns:p14="http://schemas.microsoft.com/office/powerpoint/2010/main" val="3192093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88002-2B59-DF4D-A877-C8DCC31F854D}"/>
              </a:ext>
            </a:extLst>
          </p:cNvPr>
          <p:cNvSpPr>
            <a:spLocks noGrp="1"/>
          </p:cNvSpPr>
          <p:nvPr>
            <p:ph type="title"/>
          </p:nvPr>
        </p:nvSpPr>
        <p:spPr>
          <a:xfrm>
            <a:off x="576619" y="241110"/>
            <a:ext cx="10131425" cy="1456267"/>
          </a:xfrm>
        </p:spPr>
        <p:txBody>
          <a:bodyPr>
            <a:normAutofit/>
          </a:bodyPr>
          <a:lstStyle/>
          <a:p>
            <a:r>
              <a:rPr lang="en-GB" b="1" dirty="0">
                <a:latin typeface="+mn-lt"/>
              </a:rPr>
              <a:t>TASK 5:</a:t>
            </a:r>
            <a:endParaRPr lang="en-GB" dirty="0"/>
          </a:p>
        </p:txBody>
      </p:sp>
      <p:sp>
        <p:nvSpPr>
          <p:cNvPr id="3" name="Content Placeholder 2">
            <a:extLst>
              <a:ext uri="{FF2B5EF4-FFF2-40B4-BE49-F238E27FC236}">
                <a16:creationId xmlns:a16="http://schemas.microsoft.com/office/drawing/2014/main" id="{25A22CAD-5B20-584C-BAA0-31A64C21DF2B}"/>
              </a:ext>
            </a:extLst>
          </p:cNvPr>
          <p:cNvSpPr>
            <a:spLocks noGrp="1"/>
          </p:cNvSpPr>
          <p:nvPr>
            <p:ph idx="1"/>
          </p:nvPr>
        </p:nvSpPr>
        <p:spPr/>
        <p:txBody>
          <a:bodyPr anchor="t">
            <a:normAutofit lnSpcReduction="10000"/>
          </a:bodyPr>
          <a:lstStyle/>
          <a:p>
            <a:pPr marL="0" indent="0">
              <a:buNone/>
            </a:pPr>
            <a:r>
              <a:rPr lang="en-GB" sz="2800" b="1" dirty="0"/>
              <a:t>Viewing 5:</a:t>
            </a:r>
          </a:p>
          <a:p>
            <a:pPr marL="0" indent="0">
              <a:buNone/>
            </a:pPr>
            <a:r>
              <a:rPr lang="en-GB" sz="2800" dirty="0"/>
              <a:t>Use the ‘Analysing </a:t>
            </a:r>
            <a:r>
              <a:rPr lang="en-GB" sz="2800" dirty="0">
                <a:hlinkClick r:id="rId2"/>
              </a:rPr>
              <a:t>WaterAid</a:t>
            </a:r>
            <a:r>
              <a:rPr lang="en-GB" sz="2800" dirty="0"/>
              <a:t>’ handout identify the </a:t>
            </a:r>
            <a:r>
              <a:rPr lang="en-GB" sz="2800" b="1" dirty="0"/>
              <a:t>editing</a:t>
            </a:r>
            <a:r>
              <a:rPr lang="en-GB" sz="2800" dirty="0"/>
              <a:t> techniques used</a:t>
            </a:r>
            <a:endParaRPr lang="en-US" sz="2800" b="1" dirty="0"/>
          </a:p>
          <a:p>
            <a:pPr marL="0" indent="0">
              <a:buNone/>
            </a:pPr>
            <a:endParaRPr lang="en-GB" sz="2800" dirty="0"/>
          </a:p>
          <a:p>
            <a:pPr marL="0" indent="0">
              <a:buNone/>
            </a:pPr>
            <a:r>
              <a:rPr lang="en-GB" sz="2800" b="1" dirty="0"/>
              <a:t>Viewing 6:</a:t>
            </a:r>
          </a:p>
          <a:p>
            <a:pPr marL="0" indent="0">
              <a:buNone/>
            </a:pPr>
            <a:r>
              <a:rPr lang="en-GB" sz="2800" dirty="0"/>
              <a:t>Use the ‘Analysing WaterAid’ handout analyse the connotations of the </a:t>
            </a:r>
            <a:r>
              <a:rPr lang="en-GB" sz="2800" b="1" dirty="0"/>
              <a:t>editing</a:t>
            </a:r>
            <a:r>
              <a:rPr lang="en-GB" sz="2800" dirty="0"/>
              <a:t> techniques used</a:t>
            </a:r>
            <a:endParaRPr lang="en-US" sz="2800" b="1" dirty="0"/>
          </a:p>
          <a:p>
            <a:pPr marL="0" indent="0">
              <a:buNone/>
            </a:pPr>
            <a:endParaRPr lang="en-GB" sz="2400" dirty="0"/>
          </a:p>
        </p:txBody>
      </p:sp>
    </p:spTree>
    <p:extLst>
      <p:ext uri="{BB962C8B-B14F-4D97-AF65-F5344CB8AC3E}">
        <p14:creationId xmlns:p14="http://schemas.microsoft.com/office/powerpoint/2010/main" val="1056441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3913" y="222376"/>
            <a:ext cx="10131425" cy="14562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b="1" dirty="0">
                <a:latin typeface="Calibri" panose="020F0502020204030204" pitchFamily="34" charset="0"/>
                <a:cs typeface="Times New Roman" panose="02020603050405020304" pitchFamily="18" charset="0"/>
              </a:rPr>
              <a:t>EDITING</a:t>
            </a:r>
            <a:endParaRPr lang="en-GB" dirty="0"/>
          </a:p>
        </p:txBody>
      </p:sp>
      <p:graphicFrame>
        <p:nvGraphicFramePr>
          <p:cNvPr id="5" name="Content Placeholder 5"/>
          <p:cNvGraphicFramePr>
            <a:graphicFrameLocks/>
          </p:cNvGraphicFramePr>
          <p:nvPr>
            <p:extLst>
              <p:ext uri="{D42A27DB-BD31-4B8C-83A1-F6EECF244321}">
                <p14:modId xmlns:p14="http://schemas.microsoft.com/office/powerpoint/2010/main" val="3278088812"/>
              </p:ext>
            </p:extLst>
          </p:nvPr>
        </p:nvGraphicFramePr>
        <p:xfrm>
          <a:off x="603913" y="1429970"/>
          <a:ext cx="10614546" cy="3672650"/>
        </p:xfrm>
        <a:graphic>
          <a:graphicData uri="http://schemas.openxmlformats.org/drawingml/2006/table">
            <a:tbl>
              <a:tblPr firstRow="1" bandRow="1">
                <a:tableStyleId>{F5AB1C69-6EDB-4FF4-983F-18BD219EF322}</a:tableStyleId>
              </a:tblPr>
              <a:tblGrid>
                <a:gridCol w="4541293">
                  <a:extLst>
                    <a:ext uri="{9D8B030D-6E8A-4147-A177-3AD203B41FA5}">
                      <a16:colId xmlns:a16="http://schemas.microsoft.com/office/drawing/2014/main" val="3330504656"/>
                    </a:ext>
                  </a:extLst>
                </a:gridCol>
                <a:gridCol w="6073253">
                  <a:extLst>
                    <a:ext uri="{9D8B030D-6E8A-4147-A177-3AD203B41FA5}">
                      <a16:colId xmlns:a16="http://schemas.microsoft.com/office/drawing/2014/main" val="1550761969"/>
                    </a:ext>
                  </a:extLst>
                </a:gridCol>
              </a:tblGrid>
              <a:tr h="0">
                <a:tc>
                  <a:txBody>
                    <a:bodyPr/>
                    <a:lstStyle/>
                    <a:p>
                      <a:r>
                        <a:rPr lang="en-GB" sz="2400" u="none" dirty="0">
                          <a:effectLst/>
                          <a:latin typeface="+mn-lt"/>
                        </a:rPr>
                        <a:t>Denotation</a:t>
                      </a:r>
                      <a:endParaRPr lang="en-GB" sz="2400" u="none" dirty="0">
                        <a:latin typeface="+mn-lt"/>
                      </a:endParaRPr>
                    </a:p>
                  </a:txBody>
                  <a:tcPr/>
                </a:tc>
                <a:tc>
                  <a:txBody>
                    <a:bodyPr/>
                    <a:lstStyle/>
                    <a:p>
                      <a:r>
                        <a:rPr lang="en-GB" sz="2400" u="none" dirty="0">
                          <a:effectLst/>
                          <a:latin typeface="+mn-lt"/>
                        </a:rPr>
                        <a:t>Connotation</a:t>
                      </a:r>
                      <a:endParaRPr lang="en-GB" sz="2400" u="none" dirty="0">
                        <a:latin typeface="+mn-lt"/>
                      </a:endParaRPr>
                    </a:p>
                  </a:txBody>
                  <a:tcPr/>
                </a:tc>
                <a:extLst>
                  <a:ext uri="{0D108BD9-81ED-4DB2-BD59-A6C34878D82A}">
                    <a16:rowId xmlns:a16="http://schemas.microsoft.com/office/drawing/2014/main" val="437191821"/>
                  </a:ext>
                </a:extLst>
              </a:tr>
              <a:tr h="1391106">
                <a:tc>
                  <a:txBody>
                    <a:bodyPr/>
                    <a:lstStyle/>
                    <a:p>
                      <a:pP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The edits in the advert are cuts, they are short takes.  </a:t>
                      </a:r>
                    </a:p>
                    <a:p>
                      <a:pPr>
                        <a:lnSpc>
                          <a:spcPct val="107000"/>
                        </a:lnSpc>
                        <a:spcAft>
                          <a:spcPts val="0"/>
                        </a:spcAft>
                      </a:pPr>
                      <a:endParaRPr lang="en-GB" sz="1800" dirty="0">
                        <a:effectLst/>
                        <a:latin typeface="+mn-lt"/>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lang="en-GB" sz="1800" baseline="0" dirty="0">
                          <a:effectLst/>
                          <a:latin typeface="+mn-lt"/>
                          <a:ea typeface="Calibri" panose="020F0502020204030204" pitchFamily="34" charset="0"/>
                          <a:cs typeface="Times New Roman" panose="02020603050405020304" pitchFamily="18" charset="0"/>
                        </a:rPr>
                        <a:t>Parallel editing</a:t>
                      </a:r>
                    </a:p>
                    <a:p>
                      <a:pPr>
                        <a:lnSpc>
                          <a:spcPct val="107000"/>
                        </a:lnSpc>
                        <a:spcAft>
                          <a:spcPts val="0"/>
                        </a:spcAft>
                      </a:pPr>
                      <a:endParaRPr lang="en-GB" sz="1800" baseline="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800" baseline="0" dirty="0">
                          <a:effectLst/>
                          <a:latin typeface="+mn-lt"/>
                          <a:ea typeface="Calibri" panose="020F0502020204030204" pitchFamily="34" charset="0"/>
                          <a:cs typeface="Times New Roman" panose="02020603050405020304" pitchFamily="18" charset="0"/>
                        </a:rPr>
                        <a:t>Slow motion</a:t>
                      </a:r>
                    </a:p>
                    <a:p>
                      <a:pPr>
                        <a:lnSpc>
                          <a:spcPct val="107000"/>
                        </a:lnSpc>
                        <a:spcAft>
                          <a:spcPts val="0"/>
                        </a:spcAft>
                      </a:pPr>
                      <a:endParaRPr lang="en-GB" sz="1800" baseline="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800" baseline="0" dirty="0">
                          <a:effectLst/>
                          <a:latin typeface="+mn-lt"/>
                          <a:ea typeface="Calibri" panose="020F0502020204030204" pitchFamily="34" charset="0"/>
                          <a:cs typeface="Times New Roman" panose="02020603050405020304" pitchFamily="18" charset="0"/>
                        </a:rPr>
                        <a:t>Medium takes</a:t>
                      </a:r>
                    </a:p>
                    <a:p>
                      <a:pPr>
                        <a:lnSpc>
                          <a:spcPct val="107000"/>
                        </a:lnSpc>
                        <a:spcAft>
                          <a:spcPts val="0"/>
                        </a:spcAft>
                      </a:pPr>
                      <a:endParaRPr lang="en-GB" sz="1800" baseline="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800" baseline="0" dirty="0">
                          <a:effectLst/>
                          <a:latin typeface="+mn-lt"/>
                          <a:ea typeface="Calibri" panose="020F0502020204030204" pitchFamily="34" charset="0"/>
                          <a:cs typeface="Times New Roman" panose="02020603050405020304" pitchFamily="18" charset="0"/>
                        </a:rPr>
                        <a:t>Editing mirrors song</a:t>
                      </a:r>
                      <a:endParaRPr lang="en-GB"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Connotes that the girls’ movements and actions are fast paced, energetic and happy. </a:t>
                      </a:r>
                    </a:p>
                    <a:p>
                      <a:pPr>
                        <a:lnSpc>
                          <a:spcPct val="107000"/>
                        </a:lnSpc>
                        <a:spcAft>
                          <a:spcPts val="0"/>
                        </a:spcAft>
                      </a:pPr>
                      <a:endParaRPr lang="en-GB" sz="18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Signifies</a:t>
                      </a:r>
                      <a:r>
                        <a:rPr lang="en-GB" sz="1800" baseline="0" dirty="0">
                          <a:effectLst/>
                          <a:latin typeface="+mn-lt"/>
                          <a:ea typeface="Calibri" panose="020F0502020204030204" pitchFamily="34" charset="0"/>
                          <a:cs typeface="Times New Roman" panose="02020603050405020304" pitchFamily="18" charset="0"/>
                        </a:rPr>
                        <a:t> the c</a:t>
                      </a:r>
                      <a:r>
                        <a:rPr lang="en-GB" sz="1800" dirty="0">
                          <a:effectLst/>
                          <a:latin typeface="+mn-lt"/>
                          <a:ea typeface="Calibri" panose="020F0502020204030204" pitchFamily="34" charset="0"/>
                          <a:cs typeface="Times New Roman" panose="02020603050405020304" pitchFamily="18" charset="0"/>
                        </a:rPr>
                        <a:t>ontrasts between UK/Africa</a:t>
                      </a:r>
                    </a:p>
                    <a:p>
                      <a:pPr>
                        <a:lnSpc>
                          <a:spcPct val="107000"/>
                        </a:lnSpc>
                        <a:spcAft>
                          <a:spcPts val="0"/>
                        </a:spcAft>
                      </a:pPr>
                      <a:endParaRPr lang="en-GB" sz="18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Connotes the importance and purity of water</a:t>
                      </a:r>
                    </a:p>
                    <a:p>
                      <a:pPr>
                        <a:lnSpc>
                          <a:spcPct val="107000"/>
                        </a:lnSpc>
                        <a:spcAft>
                          <a:spcPts val="0"/>
                        </a:spcAft>
                      </a:pPr>
                      <a:endParaRPr lang="en-GB" sz="18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Walking pace / climate</a:t>
                      </a:r>
                    </a:p>
                    <a:p>
                      <a:pPr>
                        <a:lnSpc>
                          <a:spcPct val="107000"/>
                        </a:lnSpc>
                        <a:spcAft>
                          <a:spcPts val="0"/>
                        </a:spcAft>
                      </a:pPr>
                      <a:endParaRPr lang="en-GB" sz="1800" baseline="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800" baseline="0" dirty="0">
                          <a:effectLst/>
                          <a:latin typeface="+mn-lt"/>
                          <a:ea typeface="Calibri" panose="020F0502020204030204" pitchFamily="34" charset="0"/>
                          <a:cs typeface="Times New Roman" panose="02020603050405020304" pitchFamily="18" charset="0"/>
                        </a:rPr>
                        <a:t>Linked </a:t>
                      </a:r>
                      <a:r>
                        <a:rPr lang="en-GB" sz="1800" baseline="0">
                          <a:effectLst/>
                          <a:latin typeface="+mn-lt"/>
                          <a:ea typeface="Calibri" panose="020F0502020204030204" pitchFamily="34" charset="0"/>
                          <a:cs typeface="Times New Roman" panose="02020603050405020304" pitchFamily="18" charset="0"/>
                        </a:rPr>
                        <a:t>to Pace</a:t>
                      </a:r>
                      <a:endParaRPr lang="en-GB" sz="18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900717782"/>
                  </a:ext>
                </a:extLst>
              </a:tr>
            </a:tbl>
          </a:graphicData>
        </a:graphic>
      </p:graphicFrame>
    </p:spTree>
    <p:extLst>
      <p:ext uri="{BB962C8B-B14F-4D97-AF65-F5344CB8AC3E}">
        <p14:creationId xmlns:p14="http://schemas.microsoft.com/office/powerpoint/2010/main" val="1424610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40F97-FEA3-9D48-AACD-917F35C3CB5F}"/>
              </a:ext>
            </a:extLst>
          </p:cNvPr>
          <p:cNvSpPr>
            <a:spLocks noGrp="1"/>
          </p:cNvSpPr>
          <p:nvPr>
            <p:ph type="title"/>
          </p:nvPr>
        </p:nvSpPr>
        <p:spPr>
          <a:xfrm>
            <a:off x="571501" y="79907"/>
            <a:ext cx="10131425" cy="1456267"/>
          </a:xfrm>
        </p:spPr>
        <p:txBody>
          <a:bodyPr/>
          <a:lstStyle/>
          <a:p>
            <a:r>
              <a:rPr lang="en-GB" dirty="0"/>
              <a:t>Structure reminders….</a:t>
            </a:r>
          </a:p>
        </p:txBody>
      </p:sp>
      <p:graphicFrame>
        <p:nvGraphicFramePr>
          <p:cNvPr id="9" name="Table 8">
            <a:extLst>
              <a:ext uri="{FF2B5EF4-FFF2-40B4-BE49-F238E27FC236}">
                <a16:creationId xmlns:a16="http://schemas.microsoft.com/office/drawing/2014/main" id="{D1B8F59F-6426-C14B-9EFA-8808683C60E8}"/>
              </a:ext>
            </a:extLst>
          </p:cNvPr>
          <p:cNvGraphicFramePr>
            <a:graphicFrameLocks noGrp="1"/>
          </p:cNvGraphicFramePr>
          <p:nvPr>
            <p:extLst>
              <p:ext uri="{D42A27DB-BD31-4B8C-83A1-F6EECF244321}">
                <p14:modId xmlns:p14="http://schemas.microsoft.com/office/powerpoint/2010/main" val="739359404"/>
              </p:ext>
            </p:extLst>
          </p:nvPr>
        </p:nvGraphicFramePr>
        <p:xfrm>
          <a:off x="5637213" y="2008716"/>
          <a:ext cx="6325772" cy="4167632"/>
        </p:xfrm>
        <a:graphic>
          <a:graphicData uri="http://schemas.openxmlformats.org/drawingml/2006/table">
            <a:tbl>
              <a:tblPr firstRow="1" firstCol="1" bandRow="1"/>
              <a:tblGrid>
                <a:gridCol w="1943099">
                  <a:extLst>
                    <a:ext uri="{9D8B030D-6E8A-4147-A177-3AD203B41FA5}">
                      <a16:colId xmlns:a16="http://schemas.microsoft.com/office/drawing/2014/main" val="567291482"/>
                    </a:ext>
                  </a:extLst>
                </a:gridCol>
                <a:gridCol w="4382673">
                  <a:extLst>
                    <a:ext uri="{9D8B030D-6E8A-4147-A177-3AD203B41FA5}">
                      <a16:colId xmlns:a16="http://schemas.microsoft.com/office/drawing/2014/main" val="1847592689"/>
                    </a:ext>
                  </a:extLst>
                </a:gridCol>
              </a:tblGrid>
              <a:tr h="372238">
                <a:tc>
                  <a:txBody>
                    <a:bodyPr/>
                    <a:lstStyle/>
                    <a:p>
                      <a:pPr>
                        <a:lnSpc>
                          <a:spcPct val="115000"/>
                        </a:lnSpc>
                        <a:spcAft>
                          <a:spcPts val="800"/>
                        </a:spcAft>
                      </a:pPr>
                      <a:r>
                        <a:rPr lang="en-US" sz="1800" b="1" dirty="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rPr>
                        <a:t>WaterAid Example</a:t>
                      </a:r>
                      <a:endParaRPr lang="en-GB" sz="1600" dirty="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rgbClr val="E5B8B7"/>
                    </a:solidFill>
                  </a:tcPr>
                </a:tc>
                <a:tc rowSpan="4">
                  <a:txBody>
                    <a:bodyPr/>
                    <a:lstStyle/>
                    <a:p>
                      <a:pPr>
                        <a:lnSpc>
                          <a:spcPct val="115000"/>
                        </a:lnSpc>
                        <a:spcAft>
                          <a:spcPts val="800"/>
                        </a:spcAft>
                      </a:pPr>
                      <a:r>
                        <a:rPr lang="en-US" sz="1800" dirty="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rPr>
                        <a:t>Start by choosing an element of the </a:t>
                      </a:r>
                      <a:r>
                        <a:rPr lang="en-US" sz="1800" b="1" dirty="0">
                          <a:solidFill>
                            <a:srgbClr val="C0504D"/>
                          </a:solidFill>
                          <a:effectLst/>
                          <a:latin typeface="Calibri" panose="020F0502020204030204" pitchFamily="34" charset="0"/>
                          <a:ea typeface="Times New Roman" panose="02020603050405020304" pitchFamily="18" charset="0"/>
                          <a:cs typeface="Times New Roman" panose="02020603050405020304" pitchFamily="18" charset="0"/>
                        </a:rPr>
                        <a:t>advert</a:t>
                      </a:r>
                      <a:r>
                        <a:rPr lang="en-US" sz="1800" dirty="0">
                          <a:solidFill>
                            <a:srgbClr val="C0504D"/>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rPr>
                        <a:t>to</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b="1" dirty="0">
                          <a:solidFill>
                            <a:srgbClr val="4BACC6"/>
                          </a:solidFill>
                          <a:effectLst/>
                          <a:latin typeface="Calibri" panose="020F0502020204030204" pitchFamily="34" charset="0"/>
                          <a:ea typeface="Times New Roman" panose="02020603050405020304" pitchFamily="18" charset="0"/>
                          <a:cs typeface="Times New Roman" panose="02020603050405020304" pitchFamily="18" charset="0"/>
                        </a:rPr>
                        <a:t>analyse</a:t>
                      </a:r>
                      <a:r>
                        <a:rPr lang="en-US" sz="1800" dirty="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rPr>
                        <a:t>, then you’ll use lots of</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b="1" dirty="0">
                          <a:solidFill>
                            <a:srgbClr val="9BBB59"/>
                          </a:solidFill>
                          <a:effectLst/>
                          <a:latin typeface="Calibri" panose="020F0502020204030204" pitchFamily="34" charset="0"/>
                          <a:ea typeface="Times New Roman" panose="02020603050405020304" pitchFamily="18" charset="0"/>
                          <a:cs typeface="Times New Roman" panose="02020603050405020304" pitchFamily="18" charset="0"/>
                        </a:rPr>
                        <a:t>terminology</a:t>
                      </a:r>
                      <a:r>
                        <a:rPr lang="en-US" sz="1800" dirty="0">
                          <a:solidFill>
                            <a:srgbClr val="9BBB59"/>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rPr>
                        <a:t>to describe as you go. </a:t>
                      </a:r>
                      <a:br>
                        <a:rPr lang="en-US" sz="1800" dirty="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800" dirty="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rPr>
                        <a:t>When analysing your example you’ll use lots of terminology. This will include the more general; connotes, signifies etc... Along with specific e.g. </a:t>
                      </a:r>
                      <a:r>
                        <a:rPr lang="en-US" sz="1800" b="1" dirty="0">
                          <a:solidFill>
                            <a:srgbClr val="9BBC59"/>
                          </a:solidFill>
                          <a:effectLst/>
                          <a:latin typeface="Calibri" panose="020F0502020204030204" pitchFamily="34" charset="0"/>
                          <a:ea typeface="Times New Roman" panose="02020603050405020304" pitchFamily="18" charset="0"/>
                          <a:cs typeface="Times New Roman" panose="02020603050405020304" pitchFamily="18" charset="0"/>
                        </a:rPr>
                        <a:t>tracking shot, high key lighting, desaturated </a:t>
                      </a:r>
                      <a:r>
                        <a:rPr lang="en-US" sz="1800" dirty="0" err="1">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rPr>
                        <a:t>etc</a:t>
                      </a:r>
                      <a:r>
                        <a:rPr lang="en-US" sz="1800" dirty="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80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Applying theorist should fall naturally, </a:t>
                      </a:r>
                      <a:r>
                        <a:rPr lang="en-US" sz="1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dont</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force it in for the sake of it. You need to </a:t>
                      </a: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apply and evaluate. </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r>
                      <a:br>
                        <a:rPr lang="en-GB" sz="1800" dirty="0">
                          <a:effectLst/>
                          <a:latin typeface="Calibri" panose="020F0502020204030204" pitchFamily="34" charset="0"/>
                          <a:ea typeface="Times New Roman" panose="02020603050405020304" pitchFamily="18" charset="0"/>
                          <a:cs typeface="Times New Roman" panose="02020603050405020304" pitchFamily="18" charset="0"/>
                        </a:rPr>
                      </a:br>
                      <a:r>
                        <a:rPr lang="en-GB" sz="1800" i="1" dirty="0">
                          <a:effectLst/>
                          <a:latin typeface="Calibri" panose="020F0502020204030204" pitchFamily="34" charset="0"/>
                          <a:ea typeface="Times New Roman" panose="02020603050405020304" pitchFamily="18" charset="0"/>
                          <a:cs typeface="Times New Roman" panose="02020603050405020304" pitchFamily="18" charset="0"/>
                        </a:rPr>
                        <a:t/>
                      </a:r>
                      <a:br>
                        <a:rPr lang="en-GB" sz="1800" i="1" dirty="0">
                          <a:effectLst/>
                          <a:latin typeface="Calibri" panose="020F0502020204030204" pitchFamily="34" charset="0"/>
                          <a:ea typeface="Times New Roman" panose="02020603050405020304" pitchFamily="18" charset="0"/>
                          <a:cs typeface="Times New Roman" panose="02020603050405020304" pitchFamily="18" charset="0"/>
                        </a:rPr>
                      </a:b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967085056"/>
                  </a:ext>
                </a:extLst>
              </a:tr>
              <a:tr h="430849">
                <a:tc>
                  <a:txBody>
                    <a:bodyPr/>
                    <a:lstStyle/>
                    <a:p>
                      <a:pPr>
                        <a:lnSpc>
                          <a:spcPct val="115000"/>
                        </a:lnSpc>
                        <a:spcAft>
                          <a:spcPts val="800"/>
                        </a:spcAft>
                      </a:pPr>
                      <a:r>
                        <a:rPr lang="en-US" sz="1800" b="1" dirty="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rPr>
                        <a:t>Terminology</a:t>
                      </a:r>
                      <a:endParaRPr lang="en-GB" sz="1600" dirty="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D6E3BC"/>
                    </a:solidFill>
                  </a:tcPr>
                </a:tc>
                <a:tc vMerge="1">
                  <a:txBody>
                    <a:bodyPr/>
                    <a:lstStyle/>
                    <a:p>
                      <a:endParaRPr lang="en-GB"/>
                    </a:p>
                  </a:txBody>
                  <a:tcPr/>
                </a:tc>
                <a:extLst>
                  <a:ext uri="{0D108BD9-81ED-4DB2-BD59-A6C34878D82A}">
                    <a16:rowId xmlns:a16="http://schemas.microsoft.com/office/drawing/2014/main" val="2440786257"/>
                  </a:ext>
                </a:extLst>
              </a:tr>
              <a:tr h="1658862">
                <a:tc>
                  <a:txBody>
                    <a:bodyPr/>
                    <a:lstStyle/>
                    <a:p>
                      <a:pPr>
                        <a:lnSpc>
                          <a:spcPct val="115000"/>
                        </a:lnSpc>
                        <a:spcAft>
                          <a:spcPts val="800"/>
                        </a:spcAft>
                      </a:pPr>
                      <a:r>
                        <a:rPr lang="en-GB" sz="1800" b="1" dirty="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rPr>
                        <a:t>Analysis/ Arguments/ Conclusions</a:t>
                      </a:r>
                      <a:endParaRPr lang="en-GB" sz="1600" dirty="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chemeClr val="bg1"/>
                      </a:solidFill>
                      <a:prstDash val="dash"/>
                      <a:round/>
                      <a:headEnd type="none" w="med" len="med"/>
                      <a:tailEnd type="none" w="med" len="med"/>
                    </a:lnB>
                    <a:solidFill>
                      <a:srgbClr val="92CDDC"/>
                    </a:solidFill>
                  </a:tcPr>
                </a:tc>
                <a:tc vMerge="1">
                  <a:txBody>
                    <a:bodyPr/>
                    <a:lstStyle/>
                    <a:p>
                      <a:endParaRPr lang="en-GB"/>
                    </a:p>
                  </a:txBody>
                  <a:tcPr/>
                </a:tc>
                <a:extLst>
                  <a:ext uri="{0D108BD9-81ED-4DB2-BD59-A6C34878D82A}">
                    <a16:rowId xmlns:a16="http://schemas.microsoft.com/office/drawing/2014/main" val="2417579790"/>
                  </a:ext>
                </a:extLst>
              </a:tr>
              <a:tr h="1635917">
                <a:tc>
                  <a:txBody>
                    <a:bodyPr/>
                    <a:lstStyle/>
                    <a:p>
                      <a:pPr>
                        <a:lnSpc>
                          <a:spcPct val="115000"/>
                        </a:lnSpc>
                        <a:spcAft>
                          <a:spcPts val="800"/>
                        </a:spcAft>
                      </a:pPr>
                      <a:r>
                        <a:rPr lang="en-US" sz="1800" b="1" dirty="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rPr>
                        <a:t>Media Language Theorists</a:t>
                      </a:r>
                      <a:endParaRPr lang="en-GB" sz="1600" dirty="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vMerge="1">
                  <a:txBody>
                    <a:bodyPr/>
                    <a:lstStyle/>
                    <a:p>
                      <a:pPr>
                        <a:lnSpc>
                          <a:spcPct val="115000"/>
                        </a:lnSpc>
                        <a:spcAft>
                          <a:spcPts val="800"/>
                        </a:spcAft>
                      </a:pP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379957025"/>
                  </a:ext>
                </a:extLst>
              </a:tr>
            </a:tbl>
          </a:graphicData>
        </a:graphic>
      </p:graphicFrame>
      <p:sp>
        <p:nvSpPr>
          <p:cNvPr id="3" name="Rectangle 2">
            <a:extLst>
              <a:ext uri="{FF2B5EF4-FFF2-40B4-BE49-F238E27FC236}">
                <a16:creationId xmlns:a16="http://schemas.microsoft.com/office/drawing/2014/main" id="{987569E8-D039-864D-97E9-39F5EB389148}"/>
              </a:ext>
            </a:extLst>
          </p:cNvPr>
          <p:cNvSpPr/>
          <p:nvPr/>
        </p:nvSpPr>
        <p:spPr>
          <a:xfrm>
            <a:off x="267870" y="2004483"/>
            <a:ext cx="5489990" cy="3785652"/>
          </a:xfrm>
          <a:prstGeom prst="rect">
            <a:avLst/>
          </a:prstGeom>
        </p:spPr>
        <p:txBody>
          <a:bodyPr wrap="square">
            <a:spAutoFit/>
          </a:bodyPr>
          <a:lstStyle/>
          <a:p>
            <a:r>
              <a:rPr lang="en-GB" sz="2400" dirty="0"/>
              <a:t>Turn your notes into analytical sentences that include </a:t>
            </a:r>
            <a:r>
              <a:rPr lang="en-GB" sz="2400" b="1" dirty="0"/>
              <a:t>terminology</a:t>
            </a:r>
            <a:r>
              <a:rPr lang="en-GB" sz="2400" dirty="0"/>
              <a:t> and </a:t>
            </a:r>
            <a:r>
              <a:rPr lang="en-GB" sz="2400" b="1" dirty="0"/>
              <a:t>analysis</a:t>
            </a:r>
          </a:p>
          <a:p>
            <a:endParaRPr lang="en-GB" sz="2400" dirty="0"/>
          </a:p>
          <a:p>
            <a:pPr marL="87313" lvl="1" indent="0">
              <a:buNone/>
            </a:pPr>
            <a:r>
              <a:rPr lang="en-GB" sz="2400" dirty="0"/>
              <a:t>Pick 1 point (connotation) and analyse how the different areas work together:</a:t>
            </a:r>
          </a:p>
          <a:p>
            <a:pPr marL="544513" lvl="1" indent="-457200">
              <a:buFont typeface="+mj-lt"/>
              <a:buAutoNum type="arabicPeriod"/>
            </a:pPr>
            <a:r>
              <a:rPr lang="en-GB" sz="2400" dirty="0"/>
              <a:t>Cinematography </a:t>
            </a:r>
          </a:p>
          <a:p>
            <a:pPr marL="544513" lvl="1" indent="-457200">
              <a:buFont typeface="+mj-lt"/>
              <a:buAutoNum type="arabicPeriod"/>
            </a:pPr>
            <a:r>
              <a:rPr lang="en-GB" sz="2400" dirty="0"/>
              <a:t>Lighting/colour</a:t>
            </a:r>
          </a:p>
          <a:p>
            <a:pPr marL="544513" lvl="1" indent="-457200">
              <a:buFont typeface="+mj-lt"/>
              <a:buAutoNum type="arabicPeriod"/>
            </a:pPr>
            <a:r>
              <a:rPr lang="en-GB" sz="2400" dirty="0"/>
              <a:t>Mise-en-scene</a:t>
            </a:r>
          </a:p>
          <a:p>
            <a:pPr marL="544513" lvl="1" indent="-457200">
              <a:buFont typeface="+mj-lt"/>
              <a:buAutoNum type="arabicPeriod"/>
            </a:pPr>
            <a:r>
              <a:rPr lang="en-GB" sz="2400" dirty="0"/>
              <a:t>Editing</a:t>
            </a:r>
          </a:p>
          <a:p>
            <a:pPr marL="544513" lvl="1" indent="-457200">
              <a:buFont typeface="+mj-lt"/>
              <a:buAutoNum type="arabicPeriod"/>
            </a:pPr>
            <a:r>
              <a:rPr lang="en-GB" sz="2400" dirty="0"/>
              <a:t>Sound </a:t>
            </a:r>
          </a:p>
        </p:txBody>
      </p:sp>
    </p:spTree>
    <p:extLst>
      <p:ext uri="{BB962C8B-B14F-4D97-AF65-F5344CB8AC3E}">
        <p14:creationId xmlns:p14="http://schemas.microsoft.com/office/powerpoint/2010/main" val="32649183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graphicFrame>
        <p:nvGraphicFramePr>
          <p:cNvPr id="5" name="Content Placeholder 3"/>
          <p:cNvGraphicFramePr>
            <a:graphicFrameLocks/>
          </p:cNvGraphicFramePr>
          <p:nvPr>
            <p:extLst>
              <p:ext uri="{D42A27DB-BD31-4B8C-83A1-F6EECF244321}">
                <p14:modId xmlns:p14="http://schemas.microsoft.com/office/powerpoint/2010/main" val="3756237727"/>
              </p:ext>
            </p:extLst>
          </p:nvPr>
        </p:nvGraphicFramePr>
        <p:xfrm>
          <a:off x="71440" y="57152"/>
          <a:ext cx="12030075" cy="6700847"/>
        </p:xfrm>
        <a:graphic>
          <a:graphicData uri="http://schemas.openxmlformats.org/drawingml/2006/table">
            <a:tbl>
              <a:tblPr firstRow="1" firstCol="1">
                <a:tableStyleId>{F5AB1C69-6EDB-4FF4-983F-18BD219EF322}</a:tableStyleId>
              </a:tblPr>
              <a:tblGrid>
                <a:gridCol w="1474652">
                  <a:extLst>
                    <a:ext uri="{9D8B030D-6E8A-4147-A177-3AD203B41FA5}">
                      <a16:colId xmlns:a16="http://schemas.microsoft.com/office/drawing/2014/main" val="2150304326"/>
                    </a:ext>
                  </a:extLst>
                </a:gridCol>
                <a:gridCol w="1810123">
                  <a:extLst>
                    <a:ext uri="{9D8B030D-6E8A-4147-A177-3AD203B41FA5}">
                      <a16:colId xmlns:a16="http://schemas.microsoft.com/office/drawing/2014/main" val="2878406262"/>
                    </a:ext>
                  </a:extLst>
                </a:gridCol>
                <a:gridCol w="2461291">
                  <a:extLst>
                    <a:ext uri="{9D8B030D-6E8A-4147-A177-3AD203B41FA5}">
                      <a16:colId xmlns:a16="http://schemas.microsoft.com/office/drawing/2014/main" val="2915418785"/>
                    </a:ext>
                  </a:extLst>
                </a:gridCol>
                <a:gridCol w="1570705">
                  <a:extLst>
                    <a:ext uri="{9D8B030D-6E8A-4147-A177-3AD203B41FA5}">
                      <a16:colId xmlns:a16="http://schemas.microsoft.com/office/drawing/2014/main" val="2009112403"/>
                    </a:ext>
                  </a:extLst>
                </a:gridCol>
                <a:gridCol w="1522681">
                  <a:extLst>
                    <a:ext uri="{9D8B030D-6E8A-4147-A177-3AD203B41FA5}">
                      <a16:colId xmlns:a16="http://schemas.microsoft.com/office/drawing/2014/main" val="75716204"/>
                    </a:ext>
                  </a:extLst>
                </a:gridCol>
                <a:gridCol w="1522681">
                  <a:extLst>
                    <a:ext uri="{9D8B030D-6E8A-4147-A177-3AD203B41FA5}">
                      <a16:colId xmlns:a16="http://schemas.microsoft.com/office/drawing/2014/main" val="385625232"/>
                    </a:ext>
                  </a:extLst>
                </a:gridCol>
                <a:gridCol w="1667942">
                  <a:extLst>
                    <a:ext uri="{9D8B030D-6E8A-4147-A177-3AD203B41FA5}">
                      <a16:colId xmlns:a16="http://schemas.microsoft.com/office/drawing/2014/main" val="2605707594"/>
                    </a:ext>
                  </a:extLst>
                </a:gridCol>
              </a:tblGrid>
              <a:tr h="254589">
                <a:tc rowSpan="4">
                  <a:txBody>
                    <a:bodyPr/>
                    <a:lstStyle/>
                    <a:p>
                      <a:pPr algn="l">
                        <a:lnSpc>
                          <a:spcPct val="107000"/>
                        </a:lnSpc>
                        <a:spcAft>
                          <a:spcPts val="800"/>
                        </a:spcAft>
                      </a:pPr>
                      <a:r>
                        <a:rPr lang="en-GB" sz="1600" dirty="0">
                          <a:effectLst/>
                        </a:rPr>
                        <a:t>Framework</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tc>
                <a:tc rowSpan="4">
                  <a:txBody>
                    <a:bodyPr/>
                    <a:lstStyle/>
                    <a:p>
                      <a:pPr algn="l">
                        <a:lnSpc>
                          <a:spcPct val="107000"/>
                        </a:lnSpc>
                        <a:spcAft>
                          <a:spcPts val="800"/>
                        </a:spcAft>
                      </a:pPr>
                      <a:r>
                        <a:rPr lang="en-GB" sz="1600" dirty="0">
                          <a:effectLst/>
                        </a:rPr>
                        <a:t>Theorist</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B w="12700" cap="flat" cmpd="sng" algn="ctr">
                      <a:solidFill>
                        <a:schemeClr val="accent3"/>
                      </a:solidFill>
                      <a:prstDash val="solid"/>
                      <a:round/>
                      <a:headEnd type="none" w="med" len="med"/>
                      <a:tailEnd type="none" w="med" len="med"/>
                    </a:lnB>
                  </a:tcPr>
                </a:tc>
                <a:tc rowSpan="4">
                  <a:txBody>
                    <a:bodyPr/>
                    <a:lstStyle/>
                    <a:p>
                      <a:pPr algn="l">
                        <a:lnSpc>
                          <a:spcPct val="107000"/>
                        </a:lnSpc>
                        <a:spcAft>
                          <a:spcPts val="800"/>
                        </a:spcAft>
                      </a:pPr>
                      <a:r>
                        <a:rPr lang="en-GB" sz="1600" dirty="0">
                          <a:effectLst/>
                        </a:rPr>
                        <a:t>Prompts</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B w="12700" cap="flat" cmpd="sng" algn="ctr">
                      <a:solidFill>
                        <a:schemeClr val="accent3"/>
                      </a:solidFill>
                      <a:prstDash val="solid"/>
                      <a:round/>
                      <a:headEnd type="none" w="med" len="med"/>
                      <a:tailEnd type="none" w="med" len="med"/>
                    </a:lnB>
                  </a:tcPr>
                </a:tc>
                <a:tc gridSpan="4">
                  <a:txBody>
                    <a:bodyPr/>
                    <a:lstStyle/>
                    <a:p>
                      <a:pPr algn="ctr">
                        <a:lnSpc>
                          <a:spcPct val="107000"/>
                        </a:lnSpc>
                        <a:spcAft>
                          <a:spcPts val="0"/>
                        </a:spcAft>
                      </a:pPr>
                      <a:r>
                        <a:rPr lang="en-GB" sz="1600" dirty="0">
                          <a:effectLst/>
                        </a:rPr>
                        <a:t>Component 1: Section A: Language and Representation </a:t>
                      </a:r>
                      <a:endParaRPr lang="en-GB"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576738548"/>
                  </a:ext>
                </a:extLst>
              </a:tr>
              <a:tr h="25458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07000"/>
                        </a:lnSpc>
                        <a:spcAft>
                          <a:spcPts val="800"/>
                        </a:spcAft>
                      </a:pPr>
                      <a:r>
                        <a:rPr lang="en-GB" sz="1600" dirty="0">
                          <a:effectLst/>
                        </a:rPr>
                        <a:t>Marketing</a:t>
                      </a:r>
                      <a:endParaRPr lang="en-GB"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R w="38100" cap="flat" cmpd="sng" algn="ctr">
                      <a:solidFill>
                        <a:srgbClr val="FF0000"/>
                      </a:solidFill>
                      <a:prstDash val="solid"/>
                      <a:round/>
                      <a:headEnd type="none" w="med" len="med"/>
                      <a:tailEnd type="none" w="med" len="med"/>
                    </a:lnR>
                    <a:solidFill>
                      <a:schemeClr val="accent3"/>
                    </a:solidFill>
                  </a:tcPr>
                </a:tc>
                <a:tc>
                  <a:txBody>
                    <a:bodyPr/>
                    <a:lstStyle/>
                    <a:p>
                      <a:pPr algn="ctr">
                        <a:lnSpc>
                          <a:spcPct val="107000"/>
                        </a:lnSpc>
                        <a:spcAft>
                          <a:spcPts val="800"/>
                        </a:spcAft>
                      </a:pPr>
                      <a:r>
                        <a:rPr lang="en-GB" sz="1600" b="1" dirty="0">
                          <a:effectLst/>
                        </a:rPr>
                        <a:t>Advertising</a:t>
                      </a:r>
                      <a:endParaRPr lang="en-GB"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solidFill>
                      <a:schemeClr val="accent3"/>
                    </a:solidFill>
                  </a:tcPr>
                </a:tc>
                <a:tc>
                  <a:txBody>
                    <a:bodyPr/>
                    <a:lstStyle/>
                    <a:p>
                      <a:pPr algn="ctr">
                        <a:lnSpc>
                          <a:spcPct val="107000"/>
                        </a:lnSpc>
                        <a:spcAft>
                          <a:spcPts val="800"/>
                        </a:spcAft>
                      </a:pPr>
                      <a:r>
                        <a:rPr lang="en-GB" sz="1600">
                          <a:effectLst/>
                        </a:rPr>
                        <a:t>Music Video</a:t>
                      </a:r>
                      <a:endParaRPr lang="en-GB" sz="16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solidFill>
                      <a:schemeClr val="accent3"/>
                    </a:solidFill>
                  </a:tcPr>
                </a:tc>
                <a:tc>
                  <a:txBody>
                    <a:bodyPr/>
                    <a:lstStyle/>
                    <a:p>
                      <a:pPr algn="ctr">
                        <a:lnSpc>
                          <a:spcPct val="107000"/>
                        </a:lnSpc>
                        <a:spcAft>
                          <a:spcPts val="800"/>
                        </a:spcAft>
                      </a:pPr>
                      <a:r>
                        <a:rPr lang="en-GB" sz="1600">
                          <a:effectLst/>
                        </a:rPr>
                        <a:t>Newspaper</a:t>
                      </a:r>
                      <a:endParaRPr lang="en-GB" sz="16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solidFill>
                      <a:schemeClr val="accent3"/>
                    </a:solidFill>
                  </a:tcPr>
                </a:tc>
                <a:extLst>
                  <a:ext uri="{0D108BD9-81ED-4DB2-BD59-A6C34878D82A}">
                    <a16:rowId xmlns:a16="http://schemas.microsoft.com/office/drawing/2014/main" val="1707521613"/>
                  </a:ext>
                </a:extLst>
              </a:tr>
              <a:tr h="283984">
                <a:tc vMerge="1">
                  <a:txBody>
                    <a:bodyPr/>
                    <a:lstStyle/>
                    <a:p>
                      <a:endParaRPr lang="en-GB"/>
                    </a:p>
                  </a:txBody>
                  <a:tcPr/>
                </a:tc>
                <a:tc vMerge="1">
                  <a:txBody>
                    <a:bodyPr/>
                    <a:lstStyle/>
                    <a:p>
                      <a:endParaRPr lang="en-GB"/>
                    </a:p>
                  </a:txBody>
                  <a:tcPr/>
                </a:tc>
                <a:tc vMerge="1">
                  <a:txBody>
                    <a:bodyPr/>
                    <a:lstStyle/>
                    <a:p>
                      <a:endParaRPr lang="en-GB"/>
                    </a:p>
                  </a:txBody>
                  <a:tcPr/>
                </a:tc>
                <a:tc rowSpan="2">
                  <a:txBody>
                    <a:bodyPr/>
                    <a:lstStyle/>
                    <a:p>
                      <a:pPr algn="ctr">
                        <a:lnSpc>
                          <a:spcPct val="107000"/>
                        </a:lnSpc>
                        <a:spcAft>
                          <a:spcPts val="800"/>
                        </a:spcAft>
                      </a:pPr>
                      <a:r>
                        <a:rPr lang="en-GB" sz="1600" dirty="0">
                          <a:effectLst/>
                        </a:rPr>
                        <a:t>Kiss of the Vampire</a:t>
                      </a:r>
                      <a:endParaRPr lang="en-GB" sz="1600" i="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R w="38100" cap="flat" cmpd="sng" algn="ctr">
                      <a:solidFill>
                        <a:srgbClr val="FF0000"/>
                      </a:solidFill>
                      <a:prstDash val="solid"/>
                      <a:round/>
                      <a:headEnd type="none" w="med" len="med"/>
                      <a:tailEnd type="none" w="med" len="med"/>
                    </a:lnR>
                    <a:lnB w="12700" cap="flat" cmpd="sng" algn="ctr">
                      <a:solidFill>
                        <a:schemeClr val="accent3"/>
                      </a:solidFill>
                      <a:prstDash val="solid"/>
                      <a:round/>
                      <a:headEnd type="none" w="med" len="med"/>
                      <a:tailEnd type="none" w="med" len="med"/>
                    </a:lnB>
                    <a:solidFill>
                      <a:schemeClr val="accent3"/>
                    </a:solidFill>
                  </a:tcPr>
                </a:tc>
                <a:tc>
                  <a:txBody>
                    <a:bodyPr/>
                    <a:lstStyle/>
                    <a:p>
                      <a:pPr algn="ctr">
                        <a:lnSpc>
                          <a:spcPct val="107000"/>
                        </a:lnSpc>
                        <a:spcAft>
                          <a:spcPts val="800"/>
                        </a:spcAft>
                      </a:pPr>
                      <a:r>
                        <a:rPr lang="en-GB" sz="1600" b="1" dirty="0">
                          <a:effectLst/>
                        </a:rPr>
                        <a:t>Tide</a:t>
                      </a:r>
                      <a:endParaRPr lang="en-GB" sz="1600" b="1" i="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solidFill>
                      <a:schemeClr val="accent3"/>
                    </a:solidFill>
                  </a:tcPr>
                </a:tc>
                <a:tc>
                  <a:txBody>
                    <a:bodyPr/>
                    <a:lstStyle/>
                    <a:p>
                      <a:pPr algn="ctr">
                        <a:lnSpc>
                          <a:spcPct val="107000"/>
                        </a:lnSpc>
                        <a:spcAft>
                          <a:spcPts val="800"/>
                        </a:spcAft>
                      </a:pPr>
                      <a:r>
                        <a:rPr lang="en-GB" sz="1600" dirty="0">
                          <a:effectLst/>
                        </a:rPr>
                        <a:t>Formation</a:t>
                      </a:r>
                      <a:endParaRPr lang="en-GB" sz="1600" i="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solidFill>
                      <a:schemeClr val="accent3"/>
                    </a:solidFill>
                  </a:tcPr>
                </a:tc>
                <a:tc>
                  <a:txBody>
                    <a:bodyPr/>
                    <a:lstStyle/>
                    <a:p>
                      <a:pPr algn="ctr">
                        <a:lnSpc>
                          <a:spcPct val="107000"/>
                        </a:lnSpc>
                        <a:spcAft>
                          <a:spcPts val="800"/>
                        </a:spcAft>
                      </a:pPr>
                      <a:r>
                        <a:rPr lang="en-GB" sz="1600">
                          <a:effectLst/>
                        </a:rPr>
                        <a:t>The Times</a:t>
                      </a:r>
                      <a:endParaRPr lang="en-GB" sz="1600" i="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solidFill>
                      <a:schemeClr val="accent3"/>
                    </a:solidFill>
                  </a:tcPr>
                </a:tc>
                <a:extLst>
                  <a:ext uri="{0D108BD9-81ED-4DB2-BD59-A6C34878D82A}">
                    <a16:rowId xmlns:a16="http://schemas.microsoft.com/office/drawing/2014/main" val="1775357533"/>
                  </a:ext>
                </a:extLst>
              </a:tr>
              <a:tr h="254589">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07000"/>
                        </a:lnSpc>
                        <a:spcAft>
                          <a:spcPts val="800"/>
                        </a:spcAft>
                      </a:pPr>
                      <a:r>
                        <a:rPr lang="en-GB" sz="1600" b="1" dirty="0" err="1">
                          <a:effectLst/>
                        </a:rPr>
                        <a:t>WaterAid</a:t>
                      </a:r>
                      <a:endParaRPr lang="en-GB" sz="1600" b="1" i="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B w="12700" cap="flat" cmpd="sng" algn="ctr">
                      <a:solidFill>
                        <a:schemeClr val="accent3"/>
                      </a:solidFill>
                      <a:prstDash val="solid"/>
                      <a:round/>
                      <a:headEnd type="none" w="med" len="med"/>
                      <a:tailEnd type="none" w="med" len="med"/>
                    </a:lnB>
                    <a:solidFill>
                      <a:schemeClr val="accent3"/>
                    </a:solidFill>
                  </a:tcPr>
                </a:tc>
                <a:tc>
                  <a:txBody>
                    <a:bodyPr/>
                    <a:lstStyle/>
                    <a:p>
                      <a:pPr algn="ctr">
                        <a:lnSpc>
                          <a:spcPct val="107000"/>
                        </a:lnSpc>
                        <a:spcAft>
                          <a:spcPts val="800"/>
                        </a:spcAft>
                      </a:pPr>
                      <a:r>
                        <a:rPr lang="en-GB" sz="1600" dirty="0">
                          <a:effectLst/>
                        </a:rPr>
                        <a:t>Riptide</a:t>
                      </a:r>
                      <a:endParaRPr lang="en-GB" sz="1600" i="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B w="12700" cap="flat" cmpd="sng" algn="ctr">
                      <a:solidFill>
                        <a:schemeClr val="accent3"/>
                      </a:solidFill>
                      <a:prstDash val="solid"/>
                      <a:round/>
                      <a:headEnd type="none" w="med" len="med"/>
                      <a:tailEnd type="none" w="med" len="med"/>
                    </a:lnB>
                    <a:solidFill>
                      <a:schemeClr val="accent3"/>
                    </a:solidFill>
                  </a:tcPr>
                </a:tc>
                <a:tc>
                  <a:txBody>
                    <a:bodyPr/>
                    <a:lstStyle/>
                    <a:p>
                      <a:pPr algn="ctr">
                        <a:lnSpc>
                          <a:spcPct val="107000"/>
                        </a:lnSpc>
                        <a:spcAft>
                          <a:spcPts val="800"/>
                        </a:spcAft>
                      </a:pPr>
                      <a:r>
                        <a:rPr lang="en-GB" sz="1600" dirty="0">
                          <a:effectLst/>
                        </a:rPr>
                        <a:t>Daily Mirror</a:t>
                      </a:r>
                      <a:endParaRPr lang="en-GB" sz="1600" i="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B w="12700" cap="flat" cmpd="sng" algn="ctr">
                      <a:solidFill>
                        <a:schemeClr val="accent3"/>
                      </a:solidFill>
                      <a:prstDash val="solid"/>
                      <a:round/>
                      <a:headEnd type="none" w="med" len="med"/>
                      <a:tailEnd type="none" w="med" len="med"/>
                    </a:lnB>
                    <a:solidFill>
                      <a:schemeClr val="accent3"/>
                    </a:solidFill>
                  </a:tcPr>
                </a:tc>
                <a:extLst>
                  <a:ext uri="{0D108BD9-81ED-4DB2-BD59-A6C34878D82A}">
                    <a16:rowId xmlns:a16="http://schemas.microsoft.com/office/drawing/2014/main" val="1276792499"/>
                  </a:ext>
                </a:extLst>
              </a:tr>
              <a:tr h="286787">
                <a:tc rowSpan="5">
                  <a:txBody>
                    <a:bodyPr/>
                    <a:lstStyle/>
                    <a:p>
                      <a:pPr algn="l">
                        <a:lnSpc>
                          <a:spcPct val="107000"/>
                        </a:lnSpc>
                        <a:spcAft>
                          <a:spcPts val="800"/>
                        </a:spcAft>
                      </a:pPr>
                      <a:r>
                        <a:rPr lang="en-GB" sz="1600" dirty="0">
                          <a:effectLst/>
                        </a:rPr>
                        <a:t>Media Language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R w="12700" cap="flat" cmpd="sng" algn="ctr">
                      <a:solidFill>
                        <a:schemeClr val="accent3"/>
                      </a:solidFill>
                      <a:prstDash val="solid"/>
                      <a:round/>
                      <a:headEnd type="none" w="med" len="med"/>
                      <a:tailEnd type="none" w="med" len="med"/>
                    </a:lnR>
                  </a:tcPr>
                </a:tc>
                <a:tc>
                  <a:txBody>
                    <a:bodyPr/>
                    <a:lstStyle/>
                    <a:p>
                      <a:pPr algn="l">
                        <a:lnSpc>
                          <a:spcPct val="107000"/>
                        </a:lnSpc>
                        <a:spcAft>
                          <a:spcPts val="800"/>
                        </a:spcAft>
                      </a:pPr>
                      <a:r>
                        <a:rPr lang="en-GB" sz="1600" b="1" dirty="0">
                          <a:effectLst/>
                        </a:rPr>
                        <a:t>Roland Barthes</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l">
                        <a:lnSpc>
                          <a:spcPct val="107000"/>
                        </a:lnSpc>
                        <a:spcAft>
                          <a:spcPts val="800"/>
                        </a:spcAft>
                      </a:pPr>
                      <a:r>
                        <a:rPr lang="en-GB" sz="1600" b="1" dirty="0">
                          <a:effectLst/>
                        </a:rPr>
                        <a:t>The 5 Codes (SEARS)</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Y</a:t>
                      </a:r>
                      <a:endParaRPr lang="en-GB"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b="1" dirty="0">
                          <a:effectLst/>
                        </a:rPr>
                        <a:t>Y</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a:effectLst/>
                        </a:rPr>
                        <a:t>Y</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a:effectLst/>
                        </a:rPr>
                        <a:t>Y</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421070494"/>
                  </a:ext>
                </a:extLst>
              </a:tr>
              <a:tr h="286787">
                <a:tc vMerge="1">
                  <a:txBody>
                    <a:bodyPr/>
                    <a:lstStyle/>
                    <a:p>
                      <a:endParaRPr lang="en-GB"/>
                    </a:p>
                  </a:txBody>
                  <a:tcPr/>
                </a:tc>
                <a:tc>
                  <a:txBody>
                    <a:bodyPr/>
                    <a:lstStyle/>
                    <a:p>
                      <a:pPr algn="l">
                        <a:lnSpc>
                          <a:spcPct val="107000"/>
                        </a:lnSpc>
                        <a:spcAft>
                          <a:spcPts val="800"/>
                        </a:spcAft>
                      </a:pPr>
                      <a:r>
                        <a:rPr lang="en-GB" sz="1600" dirty="0" err="1">
                          <a:effectLst/>
                        </a:rPr>
                        <a:t>Tzvetan</a:t>
                      </a:r>
                      <a:r>
                        <a:rPr lang="en-GB" sz="1600" dirty="0">
                          <a:effectLst/>
                        </a:rPr>
                        <a:t> </a:t>
                      </a:r>
                      <a:r>
                        <a:rPr lang="en-GB" sz="1600" dirty="0" err="1">
                          <a:effectLst/>
                        </a:rPr>
                        <a:t>Todorov</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l">
                        <a:lnSpc>
                          <a:spcPct val="107000"/>
                        </a:lnSpc>
                        <a:spcAft>
                          <a:spcPts val="800"/>
                        </a:spcAft>
                      </a:pPr>
                      <a:r>
                        <a:rPr lang="en-GB" sz="1600" dirty="0">
                          <a:effectLst/>
                        </a:rPr>
                        <a:t>Equilibrium</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 </a:t>
                      </a:r>
                      <a:endParaRPr lang="en-GB"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b="1" dirty="0">
                          <a:effectLst/>
                        </a:rPr>
                        <a:t> </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a:effectLst/>
                        </a:rPr>
                        <a:t> </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a:effectLst/>
                        </a:rPr>
                        <a:t> </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78802872"/>
                  </a:ext>
                </a:extLst>
              </a:tr>
              <a:tr h="286787">
                <a:tc vMerge="1">
                  <a:txBody>
                    <a:bodyPr/>
                    <a:lstStyle/>
                    <a:p>
                      <a:endParaRPr lang="en-GB"/>
                    </a:p>
                  </a:txBody>
                  <a:tcPr/>
                </a:tc>
                <a:tc>
                  <a:txBody>
                    <a:bodyPr/>
                    <a:lstStyle/>
                    <a:p>
                      <a:pPr algn="l">
                        <a:lnSpc>
                          <a:spcPct val="107000"/>
                        </a:lnSpc>
                        <a:spcAft>
                          <a:spcPts val="800"/>
                        </a:spcAft>
                      </a:pPr>
                      <a:r>
                        <a:rPr lang="en-GB" sz="1600" b="1">
                          <a:effectLst/>
                        </a:rPr>
                        <a:t>Levi Strauss</a:t>
                      </a:r>
                      <a:endParaRPr lang="en-GB"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l">
                        <a:lnSpc>
                          <a:spcPct val="107000"/>
                        </a:lnSpc>
                        <a:spcAft>
                          <a:spcPts val="800"/>
                        </a:spcAft>
                      </a:pPr>
                      <a:r>
                        <a:rPr lang="en-GB" sz="1600" b="1" dirty="0">
                          <a:effectLst/>
                        </a:rPr>
                        <a:t>Binary</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Y</a:t>
                      </a:r>
                      <a:endParaRPr lang="en-GB"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b="1" dirty="0">
                          <a:effectLst/>
                        </a:rPr>
                        <a:t>Y</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a:effectLst/>
                        </a:rPr>
                        <a:t>Y</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a:effectLst/>
                        </a:rPr>
                        <a:t>Y</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602415298"/>
                  </a:ext>
                </a:extLst>
              </a:tr>
              <a:tr h="286787">
                <a:tc vMerge="1">
                  <a:txBody>
                    <a:bodyPr/>
                    <a:lstStyle/>
                    <a:p>
                      <a:endParaRPr lang="en-GB"/>
                    </a:p>
                  </a:txBody>
                  <a:tcPr/>
                </a:tc>
                <a:tc>
                  <a:txBody>
                    <a:bodyPr/>
                    <a:lstStyle/>
                    <a:p>
                      <a:pPr algn="l">
                        <a:lnSpc>
                          <a:spcPct val="107000"/>
                        </a:lnSpc>
                        <a:spcAft>
                          <a:spcPts val="800"/>
                        </a:spcAft>
                      </a:pPr>
                      <a:r>
                        <a:rPr lang="en-GB" sz="1600">
                          <a:effectLst/>
                        </a:rPr>
                        <a:t>Steve Neale</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l">
                        <a:lnSpc>
                          <a:spcPct val="107000"/>
                        </a:lnSpc>
                        <a:spcAft>
                          <a:spcPts val="800"/>
                        </a:spcAft>
                      </a:pPr>
                      <a:r>
                        <a:rPr lang="en-GB" sz="1600" dirty="0">
                          <a:effectLst/>
                        </a:rPr>
                        <a:t>Genre</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 </a:t>
                      </a:r>
                      <a:endParaRPr lang="en-GB"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b="1" dirty="0">
                          <a:effectLst/>
                        </a:rPr>
                        <a:t> </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a:effectLst/>
                        </a:rPr>
                        <a:t> </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a:effectLst/>
                        </a:rPr>
                        <a:t> </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583945102"/>
                  </a:ext>
                </a:extLst>
              </a:tr>
              <a:tr h="286787">
                <a:tc vMerge="1">
                  <a:txBody>
                    <a:bodyPr/>
                    <a:lstStyle/>
                    <a:p>
                      <a:endParaRPr lang="en-GB"/>
                    </a:p>
                  </a:txBody>
                  <a:tcPr/>
                </a:tc>
                <a:tc>
                  <a:txBody>
                    <a:bodyPr/>
                    <a:lstStyle/>
                    <a:p>
                      <a:pPr algn="l">
                        <a:lnSpc>
                          <a:spcPct val="107000"/>
                        </a:lnSpc>
                        <a:spcAft>
                          <a:spcPts val="800"/>
                        </a:spcAft>
                      </a:pPr>
                      <a:r>
                        <a:rPr lang="en-GB" sz="1600" dirty="0">
                          <a:effectLst/>
                        </a:rPr>
                        <a:t>Baudrillard</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l">
                        <a:lnSpc>
                          <a:spcPct val="107000"/>
                        </a:lnSpc>
                        <a:spcAft>
                          <a:spcPts val="800"/>
                        </a:spcAft>
                      </a:pPr>
                      <a:r>
                        <a:rPr lang="en-GB" sz="1600" dirty="0">
                          <a:effectLst/>
                        </a:rPr>
                        <a:t>Post-Modernism</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 </a:t>
                      </a:r>
                      <a:endParaRPr lang="en-GB"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b="1" dirty="0">
                          <a:effectLst/>
                        </a:rPr>
                        <a:t> </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a:effectLst/>
                        </a:rPr>
                        <a:t> </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744079778"/>
                  </a:ext>
                </a:extLst>
              </a:tr>
              <a:tr h="251829">
                <a:tc rowSpan="6">
                  <a:txBody>
                    <a:bodyPr/>
                    <a:lstStyle/>
                    <a:p>
                      <a:pPr algn="l">
                        <a:lnSpc>
                          <a:spcPct val="107000"/>
                        </a:lnSpc>
                        <a:spcAft>
                          <a:spcPts val="800"/>
                        </a:spcAft>
                      </a:pPr>
                      <a:r>
                        <a:rPr lang="en-GB" sz="1600">
                          <a:effectLst/>
                        </a:rPr>
                        <a:t>Representation </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R w="12700" cap="flat" cmpd="sng" algn="ctr">
                      <a:solidFill>
                        <a:schemeClr val="accent3"/>
                      </a:solidFill>
                      <a:prstDash val="solid"/>
                      <a:round/>
                      <a:headEnd type="none" w="med" len="med"/>
                      <a:tailEnd type="none" w="med" len="med"/>
                    </a:lnR>
                  </a:tcPr>
                </a:tc>
                <a:tc>
                  <a:txBody>
                    <a:bodyPr/>
                    <a:lstStyle/>
                    <a:p>
                      <a:pPr algn="l">
                        <a:lnSpc>
                          <a:spcPct val="107000"/>
                        </a:lnSpc>
                        <a:spcAft>
                          <a:spcPts val="800"/>
                        </a:spcAft>
                      </a:pPr>
                      <a:r>
                        <a:rPr lang="en-GB" sz="1600" b="1" dirty="0">
                          <a:effectLst/>
                        </a:rPr>
                        <a:t>Stuart Hall</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l">
                        <a:lnSpc>
                          <a:spcPct val="107000"/>
                        </a:lnSpc>
                        <a:spcAft>
                          <a:spcPts val="800"/>
                        </a:spcAft>
                      </a:pPr>
                      <a:r>
                        <a:rPr lang="en-GB" sz="1600" b="1" dirty="0">
                          <a:effectLst/>
                        </a:rPr>
                        <a:t>Stereotyping and inequality </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Y</a:t>
                      </a:r>
                      <a:endParaRPr lang="en-GB"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b="1" dirty="0">
                          <a:effectLst/>
                        </a:rPr>
                        <a:t>Y</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Y</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a:effectLst/>
                        </a:rPr>
                        <a:t>Y</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875128261"/>
                  </a:ext>
                </a:extLst>
              </a:tr>
              <a:tr h="286787">
                <a:tc vMerge="1">
                  <a:txBody>
                    <a:bodyPr/>
                    <a:lstStyle/>
                    <a:p>
                      <a:endParaRPr lang="en-GB"/>
                    </a:p>
                  </a:txBody>
                  <a:tcPr/>
                </a:tc>
                <a:tc>
                  <a:txBody>
                    <a:bodyPr/>
                    <a:lstStyle/>
                    <a:p>
                      <a:pPr algn="l">
                        <a:lnSpc>
                          <a:spcPct val="107000"/>
                        </a:lnSpc>
                        <a:spcAft>
                          <a:spcPts val="800"/>
                        </a:spcAft>
                      </a:pPr>
                      <a:r>
                        <a:rPr lang="en-GB" sz="1600" b="1">
                          <a:effectLst/>
                        </a:rPr>
                        <a:t>David Gauntlett</a:t>
                      </a:r>
                      <a:endParaRPr lang="en-GB"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l">
                        <a:lnSpc>
                          <a:spcPct val="107000"/>
                        </a:lnSpc>
                        <a:spcAft>
                          <a:spcPts val="800"/>
                        </a:spcAft>
                      </a:pPr>
                      <a:r>
                        <a:rPr lang="en-GB" sz="1600" b="1" dirty="0">
                          <a:effectLst/>
                        </a:rPr>
                        <a:t>Pick ‘n’ Mix</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Y</a:t>
                      </a:r>
                      <a:endParaRPr lang="en-GB"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b="1" dirty="0">
                          <a:effectLst/>
                        </a:rPr>
                        <a:t>Y</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Y</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08271425"/>
                  </a:ext>
                </a:extLst>
              </a:tr>
              <a:tr h="286787">
                <a:tc vMerge="1">
                  <a:txBody>
                    <a:bodyPr/>
                    <a:lstStyle/>
                    <a:p>
                      <a:endParaRPr lang="en-GB"/>
                    </a:p>
                  </a:txBody>
                  <a:tcPr/>
                </a:tc>
                <a:tc>
                  <a:txBody>
                    <a:bodyPr/>
                    <a:lstStyle/>
                    <a:p>
                      <a:pPr algn="l">
                        <a:lnSpc>
                          <a:spcPct val="107000"/>
                        </a:lnSpc>
                        <a:spcAft>
                          <a:spcPts val="800"/>
                        </a:spcAft>
                      </a:pPr>
                      <a:r>
                        <a:rPr lang="en-GB" sz="1600">
                          <a:effectLst/>
                        </a:rPr>
                        <a:t>Butler</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l">
                        <a:lnSpc>
                          <a:spcPct val="107000"/>
                        </a:lnSpc>
                        <a:spcAft>
                          <a:spcPts val="800"/>
                        </a:spcAft>
                      </a:pPr>
                      <a:r>
                        <a:rPr lang="en-GB" sz="1600">
                          <a:effectLst/>
                        </a:rPr>
                        <a:t>Performative</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 </a:t>
                      </a:r>
                      <a:endParaRPr lang="en-GB"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b="1" dirty="0">
                          <a:effectLst/>
                        </a:rPr>
                        <a:t> </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a:effectLst/>
                        </a:rPr>
                        <a:t> </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655177279"/>
                  </a:ext>
                </a:extLst>
              </a:tr>
              <a:tr h="286787">
                <a:tc vMerge="1">
                  <a:txBody>
                    <a:bodyPr/>
                    <a:lstStyle/>
                    <a:p>
                      <a:endParaRPr lang="en-GB"/>
                    </a:p>
                  </a:txBody>
                  <a:tcPr/>
                </a:tc>
                <a:tc>
                  <a:txBody>
                    <a:bodyPr/>
                    <a:lstStyle/>
                    <a:p>
                      <a:pPr algn="l">
                        <a:lnSpc>
                          <a:spcPct val="107000"/>
                        </a:lnSpc>
                        <a:spcAft>
                          <a:spcPts val="800"/>
                        </a:spcAft>
                      </a:pPr>
                      <a:r>
                        <a:rPr lang="en-GB" sz="1600" b="1">
                          <a:effectLst/>
                        </a:rPr>
                        <a:t>Liesbet van Zoonen</a:t>
                      </a:r>
                      <a:endParaRPr lang="en-GB"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l">
                        <a:lnSpc>
                          <a:spcPct val="107000"/>
                        </a:lnSpc>
                        <a:spcAft>
                          <a:spcPts val="800"/>
                        </a:spcAft>
                      </a:pPr>
                      <a:r>
                        <a:rPr lang="en-GB" sz="1600" b="1" dirty="0">
                          <a:effectLst/>
                        </a:rPr>
                        <a:t>Gender is constructed</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Y</a:t>
                      </a:r>
                      <a:endParaRPr lang="en-GB"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b="1" dirty="0">
                          <a:effectLst/>
                        </a:rPr>
                        <a:t>Y</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Y</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591567210"/>
                  </a:ext>
                </a:extLst>
              </a:tr>
              <a:tr h="286787">
                <a:tc vMerge="1">
                  <a:txBody>
                    <a:bodyPr/>
                    <a:lstStyle/>
                    <a:p>
                      <a:endParaRPr lang="en-GB"/>
                    </a:p>
                  </a:txBody>
                  <a:tcPr/>
                </a:tc>
                <a:tc>
                  <a:txBody>
                    <a:bodyPr/>
                    <a:lstStyle/>
                    <a:p>
                      <a:pPr algn="l">
                        <a:lnSpc>
                          <a:spcPct val="107000"/>
                        </a:lnSpc>
                        <a:spcAft>
                          <a:spcPts val="800"/>
                        </a:spcAft>
                      </a:pPr>
                      <a:r>
                        <a:rPr lang="en-GB" sz="1600">
                          <a:effectLst/>
                        </a:rPr>
                        <a:t>Bell hooks</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l">
                        <a:lnSpc>
                          <a:spcPct val="107000"/>
                        </a:lnSpc>
                        <a:spcAft>
                          <a:spcPts val="800"/>
                        </a:spcAft>
                      </a:pPr>
                      <a:r>
                        <a:rPr lang="en-GB" sz="1600">
                          <a:effectLst/>
                        </a:rPr>
                        <a:t>Patriarchal oppression</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b="1" dirty="0">
                          <a:effectLst/>
                        </a:rPr>
                        <a:t> </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a:effectLst/>
                        </a:rPr>
                        <a:t> </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657346679"/>
                  </a:ext>
                </a:extLst>
              </a:tr>
              <a:tr h="286787">
                <a:tc vMerge="1">
                  <a:txBody>
                    <a:bodyPr/>
                    <a:lstStyle/>
                    <a:p>
                      <a:endParaRPr lang="en-GB"/>
                    </a:p>
                  </a:txBody>
                  <a:tcPr/>
                </a:tc>
                <a:tc>
                  <a:txBody>
                    <a:bodyPr/>
                    <a:lstStyle/>
                    <a:p>
                      <a:pPr algn="l">
                        <a:lnSpc>
                          <a:spcPct val="107000"/>
                        </a:lnSpc>
                        <a:spcAft>
                          <a:spcPts val="800"/>
                        </a:spcAft>
                      </a:pPr>
                      <a:r>
                        <a:rPr lang="en-GB" sz="1600" b="1" dirty="0">
                          <a:effectLst/>
                        </a:rPr>
                        <a:t>Gilroy</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l">
                        <a:lnSpc>
                          <a:spcPct val="107000"/>
                        </a:lnSpc>
                        <a:spcAft>
                          <a:spcPts val="800"/>
                        </a:spcAft>
                      </a:pPr>
                      <a:r>
                        <a:rPr lang="en-GB" sz="1600" b="1" dirty="0">
                          <a:effectLst/>
                        </a:rPr>
                        <a:t>Ethnicity </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endParaRPr lang="en-GB"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b="1" dirty="0">
                          <a:effectLst/>
                          <a:latin typeface="Calibri" panose="020F0502020204030204" pitchFamily="34" charset="0"/>
                          <a:ea typeface="Times New Roman" panose="02020603050405020304" pitchFamily="18" charset="0"/>
                          <a:cs typeface="Times New Roman" panose="02020603050405020304" pitchFamily="18" charset="0"/>
                        </a:rPr>
                        <a:t>Y</a:t>
                      </a:r>
                    </a:p>
                  </a:txBody>
                  <a:tcPr marL="22355" marR="2235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Y</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091632050"/>
                  </a:ext>
                </a:extLst>
              </a:tr>
              <a:tr h="286787">
                <a:tc rowSpan="3">
                  <a:txBody>
                    <a:bodyPr/>
                    <a:lstStyle/>
                    <a:p>
                      <a:pPr algn="l">
                        <a:lnSpc>
                          <a:spcPct val="107000"/>
                        </a:lnSpc>
                        <a:spcAft>
                          <a:spcPts val="800"/>
                        </a:spcAft>
                      </a:pPr>
                      <a:r>
                        <a:rPr lang="en-GB" sz="1600">
                          <a:effectLst/>
                        </a:rPr>
                        <a:t>Industries </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R w="12700" cap="flat" cmpd="sng" algn="ctr">
                      <a:solidFill>
                        <a:schemeClr val="accent3"/>
                      </a:solidFill>
                      <a:prstDash val="solid"/>
                      <a:round/>
                      <a:headEnd type="none" w="med" len="med"/>
                      <a:tailEnd type="none" w="med" len="med"/>
                    </a:lnR>
                  </a:tcPr>
                </a:tc>
                <a:tc>
                  <a:txBody>
                    <a:bodyPr/>
                    <a:lstStyle/>
                    <a:p>
                      <a:pPr algn="l">
                        <a:lnSpc>
                          <a:spcPct val="107000"/>
                        </a:lnSpc>
                        <a:spcAft>
                          <a:spcPts val="800"/>
                        </a:spcAft>
                      </a:pPr>
                      <a:r>
                        <a:rPr lang="en-GB" sz="1600">
                          <a:effectLst/>
                        </a:rPr>
                        <a:t>Curran and Seaton</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l">
                        <a:lnSpc>
                          <a:spcPct val="107000"/>
                        </a:lnSpc>
                        <a:spcAft>
                          <a:spcPts val="800"/>
                        </a:spcAft>
                      </a:pPr>
                      <a:r>
                        <a:rPr lang="en-GB" sz="1600">
                          <a:effectLst/>
                        </a:rPr>
                        <a:t>Power and Industries</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b="1" dirty="0">
                          <a:effectLst/>
                        </a:rPr>
                        <a:t> </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Y</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036321655"/>
                  </a:ext>
                </a:extLst>
              </a:tr>
              <a:tr h="496592">
                <a:tc vMerge="1">
                  <a:txBody>
                    <a:bodyPr/>
                    <a:lstStyle/>
                    <a:p>
                      <a:endParaRPr lang="en-GB"/>
                    </a:p>
                  </a:txBody>
                  <a:tcPr/>
                </a:tc>
                <a:tc>
                  <a:txBody>
                    <a:bodyPr/>
                    <a:lstStyle/>
                    <a:p>
                      <a:pPr algn="l">
                        <a:lnSpc>
                          <a:spcPct val="107000"/>
                        </a:lnSpc>
                        <a:spcAft>
                          <a:spcPts val="800"/>
                        </a:spcAft>
                      </a:pPr>
                      <a:r>
                        <a:rPr lang="en-GB" sz="1600">
                          <a:effectLst/>
                        </a:rPr>
                        <a:t>Livingstone and Lunt</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l">
                        <a:lnSpc>
                          <a:spcPct val="107000"/>
                        </a:lnSpc>
                        <a:spcAft>
                          <a:spcPts val="800"/>
                        </a:spcAft>
                      </a:pPr>
                      <a:r>
                        <a:rPr lang="en-GB" sz="1600">
                          <a:effectLst/>
                        </a:rPr>
                        <a:t>UK regulation</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b="1" dirty="0">
                          <a:effectLst/>
                        </a:rPr>
                        <a:t> </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Y</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79014307"/>
                  </a:ext>
                </a:extLst>
              </a:tr>
              <a:tr h="316083">
                <a:tc vMerge="1">
                  <a:txBody>
                    <a:bodyPr/>
                    <a:lstStyle/>
                    <a:p>
                      <a:endParaRPr lang="en-GB"/>
                    </a:p>
                  </a:txBody>
                  <a:tcPr/>
                </a:tc>
                <a:tc>
                  <a:txBody>
                    <a:bodyPr/>
                    <a:lstStyle/>
                    <a:p>
                      <a:pPr algn="l">
                        <a:lnSpc>
                          <a:spcPct val="107000"/>
                        </a:lnSpc>
                        <a:spcAft>
                          <a:spcPts val="0"/>
                        </a:spcAft>
                      </a:pPr>
                      <a:r>
                        <a:rPr lang="en-GB" sz="1600" dirty="0">
                          <a:effectLst/>
                        </a:rPr>
                        <a:t>Hesmondhalgh</a:t>
                      </a: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l">
                        <a:lnSpc>
                          <a:spcPct val="107000"/>
                        </a:lnSpc>
                        <a:spcAft>
                          <a:spcPts val="800"/>
                        </a:spcAft>
                      </a:pPr>
                      <a:r>
                        <a:rPr lang="en-GB" sz="1600" dirty="0">
                          <a:effectLst/>
                        </a:rPr>
                        <a:t>Cultural industries</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b="1" dirty="0">
                          <a:effectLst/>
                        </a:rPr>
                        <a:t> </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Y</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184261020"/>
                  </a:ext>
                </a:extLst>
              </a:tr>
              <a:tr h="286787">
                <a:tc rowSpan="5">
                  <a:txBody>
                    <a:bodyPr/>
                    <a:lstStyle/>
                    <a:p>
                      <a:pPr algn="l">
                        <a:lnSpc>
                          <a:spcPct val="107000"/>
                        </a:lnSpc>
                        <a:spcAft>
                          <a:spcPts val="800"/>
                        </a:spcAft>
                      </a:pPr>
                      <a:r>
                        <a:rPr lang="en-GB" sz="1600">
                          <a:effectLst/>
                        </a:rPr>
                        <a:t>Audience</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R w="12700" cap="flat" cmpd="sng" algn="ctr">
                      <a:solidFill>
                        <a:schemeClr val="accent3"/>
                      </a:solidFill>
                      <a:prstDash val="solid"/>
                      <a:round/>
                      <a:headEnd type="none" w="med" len="med"/>
                      <a:tailEnd type="none" w="med" len="med"/>
                    </a:lnR>
                  </a:tcPr>
                </a:tc>
                <a:tc>
                  <a:txBody>
                    <a:bodyPr/>
                    <a:lstStyle/>
                    <a:p>
                      <a:pPr algn="l">
                        <a:lnSpc>
                          <a:spcPct val="107000"/>
                        </a:lnSpc>
                        <a:spcAft>
                          <a:spcPts val="800"/>
                        </a:spcAft>
                      </a:pPr>
                      <a:r>
                        <a:rPr lang="en-GB" sz="1600" dirty="0">
                          <a:effectLst/>
                        </a:rPr>
                        <a:t>Albert Bandura</a:t>
                      </a:r>
                      <a:endParaRPr lang="en-GB"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l">
                        <a:lnSpc>
                          <a:spcPct val="107000"/>
                        </a:lnSpc>
                        <a:spcAft>
                          <a:spcPts val="800"/>
                        </a:spcAft>
                      </a:pPr>
                      <a:r>
                        <a:rPr lang="en-GB" sz="1600" dirty="0">
                          <a:effectLst/>
                        </a:rPr>
                        <a:t>Media Effects</a:t>
                      </a:r>
                      <a:endParaRPr lang="en-GB"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315457244"/>
                  </a:ext>
                </a:extLst>
              </a:tr>
              <a:tr h="286787">
                <a:tc vMerge="1">
                  <a:txBody>
                    <a:bodyPr/>
                    <a:lstStyle/>
                    <a:p>
                      <a:endParaRPr lang="en-GB"/>
                    </a:p>
                  </a:txBody>
                  <a:tcPr/>
                </a:tc>
                <a:tc>
                  <a:txBody>
                    <a:bodyPr/>
                    <a:lstStyle/>
                    <a:p>
                      <a:pPr algn="l">
                        <a:lnSpc>
                          <a:spcPct val="107000"/>
                        </a:lnSpc>
                        <a:spcAft>
                          <a:spcPts val="800"/>
                        </a:spcAft>
                      </a:pPr>
                      <a:r>
                        <a:rPr lang="en-GB" sz="1600" b="1" dirty="0">
                          <a:effectLst/>
                        </a:rPr>
                        <a:t>George </a:t>
                      </a:r>
                      <a:r>
                        <a:rPr lang="en-GB" sz="1600" b="1" dirty="0" err="1">
                          <a:effectLst/>
                        </a:rPr>
                        <a:t>Gerbner</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l">
                        <a:lnSpc>
                          <a:spcPct val="107000"/>
                        </a:lnSpc>
                        <a:spcAft>
                          <a:spcPts val="800"/>
                        </a:spcAft>
                      </a:pPr>
                      <a:r>
                        <a:rPr lang="en-GB" sz="1600" b="1" dirty="0">
                          <a:effectLst/>
                        </a:rPr>
                        <a:t>Cultivation</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a:effectLst/>
                        </a:rPr>
                        <a:t> </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b="1" dirty="0">
                          <a:effectLst/>
                        </a:rPr>
                        <a:t>Y</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Y</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454392789"/>
                  </a:ext>
                </a:extLst>
              </a:tr>
              <a:tr h="286787">
                <a:tc vMerge="1">
                  <a:txBody>
                    <a:bodyPr/>
                    <a:lstStyle/>
                    <a:p>
                      <a:endParaRPr lang="en-GB"/>
                    </a:p>
                  </a:txBody>
                  <a:tcPr/>
                </a:tc>
                <a:tc>
                  <a:txBody>
                    <a:bodyPr/>
                    <a:lstStyle/>
                    <a:p>
                      <a:pPr algn="l">
                        <a:lnSpc>
                          <a:spcPct val="107000"/>
                        </a:lnSpc>
                        <a:spcAft>
                          <a:spcPts val="800"/>
                        </a:spcAft>
                      </a:pPr>
                      <a:r>
                        <a:rPr lang="en-GB" sz="1600" b="1">
                          <a:effectLst/>
                        </a:rPr>
                        <a:t>Stuart Hall</a:t>
                      </a:r>
                      <a:endParaRPr lang="en-GB"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l">
                        <a:lnSpc>
                          <a:spcPct val="107000"/>
                        </a:lnSpc>
                        <a:spcAft>
                          <a:spcPts val="800"/>
                        </a:spcAft>
                      </a:pPr>
                      <a:r>
                        <a:rPr lang="en-GB" sz="1600" b="1" dirty="0">
                          <a:effectLst/>
                        </a:rPr>
                        <a:t>Reception x 3</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b="1" dirty="0">
                          <a:effectLst/>
                        </a:rPr>
                        <a:t>Y</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Y</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702224453"/>
                  </a:ext>
                </a:extLst>
              </a:tr>
              <a:tr h="286787">
                <a:tc vMerge="1">
                  <a:txBody>
                    <a:bodyPr/>
                    <a:lstStyle/>
                    <a:p>
                      <a:endParaRPr lang="en-GB"/>
                    </a:p>
                  </a:txBody>
                  <a:tcPr/>
                </a:tc>
                <a:tc>
                  <a:txBody>
                    <a:bodyPr/>
                    <a:lstStyle/>
                    <a:p>
                      <a:pPr algn="l">
                        <a:lnSpc>
                          <a:spcPct val="107000"/>
                        </a:lnSpc>
                        <a:spcAft>
                          <a:spcPts val="800"/>
                        </a:spcAft>
                      </a:pPr>
                      <a:r>
                        <a:rPr lang="en-GB" sz="1600">
                          <a:effectLst/>
                        </a:rPr>
                        <a:t>Jenkins </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l">
                        <a:lnSpc>
                          <a:spcPct val="107000"/>
                        </a:lnSpc>
                        <a:spcAft>
                          <a:spcPts val="800"/>
                        </a:spcAft>
                      </a:pPr>
                      <a:r>
                        <a:rPr lang="en-GB" sz="1600">
                          <a:effectLst/>
                        </a:rPr>
                        <a:t>Fandom</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b="1" dirty="0">
                          <a:effectLst/>
                        </a:rPr>
                        <a:t> </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a:effectLst/>
                        </a:rPr>
                        <a:t> </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165948104"/>
                  </a:ext>
                </a:extLst>
              </a:tr>
              <a:tr h="286787">
                <a:tc vMerge="1">
                  <a:txBody>
                    <a:bodyPr/>
                    <a:lstStyle/>
                    <a:p>
                      <a:endParaRPr lang="en-GB"/>
                    </a:p>
                  </a:txBody>
                  <a:tcPr/>
                </a:tc>
                <a:tc>
                  <a:txBody>
                    <a:bodyPr/>
                    <a:lstStyle/>
                    <a:p>
                      <a:pPr algn="l">
                        <a:lnSpc>
                          <a:spcPct val="107000"/>
                        </a:lnSpc>
                        <a:spcAft>
                          <a:spcPts val="800"/>
                        </a:spcAft>
                      </a:pPr>
                      <a:r>
                        <a:rPr lang="en-GB" sz="1600">
                          <a:effectLst/>
                        </a:rPr>
                        <a:t>Shirky</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l">
                        <a:lnSpc>
                          <a:spcPct val="107000"/>
                        </a:lnSpc>
                        <a:spcAft>
                          <a:spcPts val="800"/>
                        </a:spcAft>
                      </a:pPr>
                      <a:r>
                        <a:rPr lang="en-GB" sz="1600" dirty="0">
                          <a:effectLst/>
                        </a:rPr>
                        <a:t>End of Audience</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b="1" dirty="0">
                          <a:effectLst/>
                        </a:rPr>
                        <a:t> </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lnSpc>
                          <a:spcPct val="107000"/>
                        </a:lnSpc>
                        <a:spcAft>
                          <a:spcPts val="800"/>
                        </a:spcAft>
                      </a:pPr>
                      <a:r>
                        <a:rPr lang="en-GB" sz="1600">
                          <a:effectLst/>
                        </a:rPr>
                        <a:t> </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Y</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760175872"/>
                  </a:ext>
                </a:extLst>
              </a:tr>
            </a:tbl>
          </a:graphicData>
        </a:graphic>
      </p:graphicFrame>
    </p:spTree>
    <p:extLst>
      <p:ext uri="{BB962C8B-B14F-4D97-AF65-F5344CB8AC3E}">
        <p14:creationId xmlns:p14="http://schemas.microsoft.com/office/powerpoint/2010/main" val="656214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572537639"/>
              </p:ext>
            </p:extLst>
          </p:nvPr>
        </p:nvGraphicFramePr>
        <p:xfrm>
          <a:off x="208129" y="409434"/>
          <a:ext cx="11747309" cy="6021295"/>
        </p:xfrm>
        <a:graphic>
          <a:graphicData uri="http://schemas.openxmlformats.org/drawingml/2006/table">
            <a:tbl>
              <a:tblPr firstRow="1" firstCol="1">
                <a:tableStyleId>{F5AB1C69-6EDB-4FF4-983F-18BD219EF322}</a:tableStyleId>
              </a:tblPr>
              <a:tblGrid>
                <a:gridCol w="1303659">
                  <a:extLst>
                    <a:ext uri="{9D8B030D-6E8A-4147-A177-3AD203B41FA5}">
                      <a16:colId xmlns:a16="http://schemas.microsoft.com/office/drawing/2014/main" val="1863923108"/>
                    </a:ext>
                  </a:extLst>
                </a:gridCol>
                <a:gridCol w="7958434">
                  <a:extLst>
                    <a:ext uri="{9D8B030D-6E8A-4147-A177-3AD203B41FA5}">
                      <a16:colId xmlns:a16="http://schemas.microsoft.com/office/drawing/2014/main" val="395762750"/>
                    </a:ext>
                  </a:extLst>
                </a:gridCol>
                <a:gridCol w="2485216">
                  <a:extLst>
                    <a:ext uri="{9D8B030D-6E8A-4147-A177-3AD203B41FA5}">
                      <a16:colId xmlns:a16="http://schemas.microsoft.com/office/drawing/2014/main" val="3177081264"/>
                    </a:ext>
                  </a:extLst>
                </a:gridCol>
              </a:tblGrid>
              <a:tr h="428993">
                <a:tc>
                  <a:txBody>
                    <a:bodyPr/>
                    <a:lstStyle/>
                    <a:p>
                      <a:pPr>
                        <a:lnSpc>
                          <a:spcPct val="107000"/>
                        </a:lnSpc>
                        <a:spcAft>
                          <a:spcPts val="800"/>
                        </a:spcAft>
                      </a:pPr>
                      <a:r>
                        <a:rPr lang="en-GB" sz="1400">
                          <a:effectLst/>
                        </a:rPr>
                        <a:t>Code (SEARS)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23268" marR="23268" marT="0" marB="0"/>
                </a:tc>
                <a:tc>
                  <a:txBody>
                    <a:bodyPr/>
                    <a:lstStyle/>
                    <a:p>
                      <a:pPr>
                        <a:lnSpc>
                          <a:spcPct val="107000"/>
                        </a:lnSpc>
                        <a:spcAft>
                          <a:spcPts val="800"/>
                        </a:spcAft>
                      </a:pPr>
                      <a:r>
                        <a:rPr lang="en-GB" sz="1400">
                          <a:effectLst/>
                        </a:rPr>
                        <a:t>Description</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23268" marR="23268" marT="0" marB="0">
                    <a:lnB w="12700" cap="flat" cmpd="sng" algn="ctr">
                      <a:solidFill>
                        <a:schemeClr val="accent3"/>
                      </a:solidFill>
                      <a:prstDash val="solid"/>
                      <a:round/>
                      <a:headEnd type="none" w="med" len="med"/>
                      <a:tailEnd type="none" w="med" len="med"/>
                    </a:lnB>
                  </a:tcPr>
                </a:tc>
                <a:tc>
                  <a:txBody>
                    <a:bodyPr/>
                    <a:lstStyle/>
                    <a:p>
                      <a:pPr>
                        <a:lnSpc>
                          <a:spcPct val="107000"/>
                        </a:lnSpc>
                        <a:spcAft>
                          <a:spcPts val="800"/>
                        </a:spcAft>
                      </a:pPr>
                      <a:r>
                        <a:rPr lang="en-GB" sz="1400">
                          <a:effectLst/>
                        </a:rPr>
                        <a:t>WaterAid Analysis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23268" marR="23268" marT="0" marB="0">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600512074"/>
                  </a:ext>
                </a:extLst>
              </a:tr>
              <a:tr h="1147959">
                <a:tc>
                  <a:txBody>
                    <a:bodyPr/>
                    <a:lstStyle/>
                    <a:p>
                      <a:pPr>
                        <a:lnSpc>
                          <a:spcPct val="175000"/>
                        </a:lnSpc>
                        <a:spcAft>
                          <a:spcPts val="800"/>
                        </a:spcAft>
                      </a:pPr>
                      <a:r>
                        <a:rPr lang="en-US" sz="1400" dirty="0">
                          <a:effectLst/>
                        </a:rPr>
                        <a:t>Semantic Code</a:t>
                      </a:r>
                      <a:endParaRPr lang="en-GB" sz="1400" dirty="0">
                        <a:effectLst/>
                      </a:endParaRPr>
                    </a:p>
                    <a:p>
                      <a:pPr>
                        <a:lnSpc>
                          <a:spcPct val="175000"/>
                        </a:lnSpc>
                        <a:spcAft>
                          <a:spcPts val="800"/>
                        </a:spcAft>
                      </a:pPr>
                      <a:r>
                        <a:rPr lang="en-GB" sz="1400" dirty="0">
                          <a:effectLst/>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3268" marR="23268" marT="0" marB="0">
                    <a:lnR w="12700" cap="flat" cmpd="sng" algn="ctr">
                      <a:solidFill>
                        <a:schemeClr val="accent3"/>
                      </a:solidFill>
                      <a:prstDash val="solid"/>
                      <a:round/>
                      <a:headEnd type="none" w="med" len="med"/>
                      <a:tailEnd type="none" w="med" len="med"/>
                    </a:lnR>
                  </a:tcPr>
                </a:tc>
                <a:tc>
                  <a:txBody>
                    <a:bodyPr/>
                    <a:lstStyle/>
                    <a:p>
                      <a:pPr>
                        <a:lnSpc>
                          <a:spcPct val="175000"/>
                        </a:lnSpc>
                        <a:spcAft>
                          <a:spcPts val="800"/>
                        </a:spcAft>
                      </a:pPr>
                      <a:r>
                        <a:rPr lang="en-GB" sz="1400" dirty="0">
                          <a:effectLst/>
                        </a:rPr>
                        <a:t>Refers to the connotations found within the text that gives additional meaning over the basic denotative meaning. These </a:t>
                      </a:r>
                      <a:r>
                        <a:rPr lang="en-US" sz="1400" dirty="0">
                          <a:effectLst/>
                        </a:rPr>
                        <a:t>additional meanings are usually dependent on how the audience read the image. Semantic codes can be tightly connected to genre and the audience’s association with generic signifiers.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3268" marR="23268"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nSpc>
                          <a:spcPct val="175000"/>
                        </a:lnSpc>
                        <a:spcAft>
                          <a:spcPts val="800"/>
                        </a:spcAft>
                      </a:pPr>
                      <a:r>
                        <a:rPr lang="en-GB" sz="1400" dirty="0">
                          <a:effectLst/>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3268" marR="23268"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EAF0F8"/>
                    </a:solidFill>
                  </a:tcPr>
                </a:tc>
                <a:extLst>
                  <a:ext uri="{0D108BD9-81ED-4DB2-BD59-A6C34878D82A}">
                    <a16:rowId xmlns:a16="http://schemas.microsoft.com/office/drawing/2014/main" val="3816812655"/>
                  </a:ext>
                </a:extLst>
              </a:tr>
              <a:tr h="1052495">
                <a:tc>
                  <a:txBody>
                    <a:bodyPr/>
                    <a:lstStyle/>
                    <a:p>
                      <a:pPr>
                        <a:lnSpc>
                          <a:spcPct val="175000"/>
                        </a:lnSpc>
                        <a:spcAft>
                          <a:spcPts val="800"/>
                        </a:spcAft>
                      </a:pPr>
                      <a:r>
                        <a:rPr lang="en-US" sz="1400">
                          <a:effectLst/>
                        </a:rPr>
                        <a:t>Enigma Code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23268" marR="23268" marT="0" marB="0">
                    <a:lnR w="12700" cap="flat" cmpd="sng" algn="ctr">
                      <a:solidFill>
                        <a:schemeClr val="accent3"/>
                      </a:solidFill>
                      <a:prstDash val="solid"/>
                      <a:round/>
                      <a:headEnd type="none" w="med" len="med"/>
                      <a:tailEnd type="none" w="med" len="med"/>
                    </a:lnR>
                  </a:tcPr>
                </a:tc>
                <a:tc>
                  <a:txBody>
                    <a:bodyPr/>
                    <a:lstStyle/>
                    <a:p>
                      <a:pPr>
                        <a:lnSpc>
                          <a:spcPct val="175000"/>
                        </a:lnSpc>
                        <a:spcAft>
                          <a:spcPts val="800"/>
                        </a:spcAft>
                      </a:pPr>
                      <a:r>
                        <a:rPr lang="en-GB" sz="1400" dirty="0">
                          <a:effectLst/>
                        </a:rPr>
                        <a:t>Refers to the mystery within a text, where clues are dropped but there are no clear answers given to the audience. Enigmas within the narrative make the audiences want to know more, but unanswered enigmas tend to frustrate audiences as most audiences prefer closed endings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3268" marR="23268"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nSpc>
                          <a:spcPct val="175000"/>
                        </a:lnSpc>
                        <a:spcAft>
                          <a:spcPts val="800"/>
                        </a:spcAft>
                      </a:pPr>
                      <a:r>
                        <a:rPr lang="en-GB" sz="1400">
                          <a:effectLst/>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23268" marR="23268"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880433431"/>
                  </a:ext>
                </a:extLst>
              </a:tr>
              <a:tr h="852904">
                <a:tc>
                  <a:txBody>
                    <a:bodyPr/>
                    <a:lstStyle/>
                    <a:p>
                      <a:pPr>
                        <a:lnSpc>
                          <a:spcPct val="175000"/>
                        </a:lnSpc>
                        <a:spcAft>
                          <a:spcPts val="800"/>
                        </a:spcAft>
                      </a:pPr>
                      <a:r>
                        <a:rPr lang="en-US" sz="1400" dirty="0">
                          <a:effectLst/>
                        </a:rPr>
                        <a:t>Action Code</a:t>
                      </a:r>
                      <a:endParaRPr lang="en-GB" sz="1400" dirty="0">
                        <a:effectLst/>
                      </a:endParaRPr>
                    </a:p>
                    <a:p>
                      <a:pPr>
                        <a:lnSpc>
                          <a:spcPct val="175000"/>
                        </a:lnSpc>
                        <a:spcAft>
                          <a:spcPts val="800"/>
                        </a:spcAft>
                      </a:pPr>
                      <a:r>
                        <a:rPr lang="en-GB" sz="1400" dirty="0">
                          <a:effectLst/>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3268" marR="23268" marT="0" marB="0">
                    <a:lnR w="12700" cap="flat" cmpd="sng" algn="ctr">
                      <a:solidFill>
                        <a:schemeClr val="accent3"/>
                      </a:solidFill>
                      <a:prstDash val="solid"/>
                      <a:round/>
                      <a:headEnd type="none" w="med" len="med"/>
                      <a:tailEnd type="none" w="med" len="med"/>
                    </a:lnR>
                  </a:tcPr>
                </a:tc>
                <a:tc>
                  <a:txBody>
                    <a:bodyPr/>
                    <a:lstStyle/>
                    <a:p>
                      <a:pPr>
                        <a:lnSpc>
                          <a:spcPct val="175000"/>
                        </a:lnSpc>
                        <a:spcAft>
                          <a:spcPts val="800"/>
                        </a:spcAft>
                      </a:pPr>
                      <a:r>
                        <a:rPr lang="en-GB" sz="1400" dirty="0">
                          <a:effectLst/>
                        </a:rPr>
                        <a:t>Contains sequential elements of action in the text to add suspense and tension.  The enigma and action codes work as a pair to develop the story's tensions and keep the reader interested.</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3268" marR="23268"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nSpc>
                          <a:spcPct val="175000"/>
                        </a:lnSpc>
                        <a:spcAft>
                          <a:spcPts val="800"/>
                        </a:spcAft>
                      </a:pPr>
                      <a:r>
                        <a:rPr lang="en-GB" sz="1400" dirty="0">
                          <a:effectLst/>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3268" marR="23268"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084030145"/>
                  </a:ext>
                </a:extLst>
              </a:tr>
              <a:tr h="1147959">
                <a:tc>
                  <a:txBody>
                    <a:bodyPr/>
                    <a:lstStyle/>
                    <a:p>
                      <a:pPr>
                        <a:lnSpc>
                          <a:spcPct val="175000"/>
                        </a:lnSpc>
                        <a:spcAft>
                          <a:spcPts val="800"/>
                        </a:spcAft>
                      </a:pPr>
                      <a:r>
                        <a:rPr lang="en-US" sz="1400">
                          <a:effectLst/>
                        </a:rPr>
                        <a:t>Referential Code</a:t>
                      </a:r>
                      <a:endParaRPr lang="en-GB" sz="1400">
                        <a:effectLst/>
                      </a:endParaRPr>
                    </a:p>
                    <a:p>
                      <a:pPr>
                        <a:lnSpc>
                          <a:spcPct val="175000"/>
                        </a:lnSpc>
                        <a:spcAft>
                          <a:spcPts val="800"/>
                        </a:spcAft>
                      </a:pPr>
                      <a:r>
                        <a:rPr lang="en-GB" sz="1400">
                          <a:effectLst/>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23268" marR="23268" marT="0" marB="0">
                    <a:lnR w="12700" cap="flat" cmpd="sng" algn="ctr">
                      <a:solidFill>
                        <a:schemeClr val="accent3"/>
                      </a:solidFill>
                      <a:prstDash val="solid"/>
                      <a:round/>
                      <a:headEnd type="none" w="med" len="med"/>
                      <a:tailEnd type="none" w="med" len="med"/>
                    </a:lnR>
                  </a:tcPr>
                </a:tc>
                <a:tc>
                  <a:txBody>
                    <a:bodyPr/>
                    <a:lstStyle/>
                    <a:p>
                      <a:pPr>
                        <a:lnSpc>
                          <a:spcPct val="175000"/>
                        </a:lnSpc>
                        <a:spcAft>
                          <a:spcPts val="800"/>
                        </a:spcAft>
                      </a:pPr>
                      <a:r>
                        <a:rPr lang="en-US" sz="1400">
                          <a:effectLst/>
                        </a:rPr>
                        <a:t>Refers to anything in the text which may refer to an external body of knowledge such as scientific, historical, cultural knowledge. The referential code makes the audience understand or expect stories from what we already know…because we are smart, informed spectators!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23268" marR="23268"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nSpc>
                          <a:spcPct val="175000"/>
                        </a:lnSpc>
                        <a:spcAft>
                          <a:spcPts val="800"/>
                        </a:spcAft>
                      </a:pPr>
                      <a:r>
                        <a:rPr lang="en-US" sz="1400" dirty="0">
                          <a:effectLst/>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3268" marR="23268"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013224148"/>
                  </a:ext>
                </a:extLst>
              </a:tr>
              <a:tr h="1243423">
                <a:tc>
                  <a:txBody>
                    <a:bodyPr/>
                    <a:lstStyle/>
                    <a:p>
                      <a:pPr>
                        <a:lnSpc>
                          <a:spcPct val="175000"/>
                        </a:lnSpc>
                        <a:spcAft>
                          <a:spcPts val="800"/>
                        </a:spcAft>
                      </a:pPr>
                      <a:r>
                        <a:rPr lang="en-US" sz="1400">
                          <a:effectLst/>
                        </a:rPr>
                        <a:t>Symbolic Code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23268" marR="23268" marT="0" marB="0">
                    <a:lnR w="12700" cap="flat" cmpd="sng" algn="ctr">
                      <a:solidFill>
                        <a:schemeClr val="accent3"/>
                      </a:solidFill>
                      <a:prstDash val="solid"/>
                      <a:round/>
                      <a:headEnd type="none" w="med" len="med"/>
                      <a:tailEnd type="none" w="med" len="med"/>
                    </a:lnR>
                  </a:tcPr>
                </a:tc>
                <a:tc>
                  <a:txBody>
                    <a:bodyPr/>
                    <a:lstStyle/>
                    <a:p>
                      <a:pPr>
                        <a:lnSpc>
                          <a:spcPct val="175000"/>
                        </a:lnSpc>
                        <a:spcAft>
                          <a:spcPts val="800"/>
                        </a:spcAft>
                      </a:pPr>
                      <a:r>
                        <a:rPr lang="en-US" sz="1400">
                          <a:effectLst/>
                        </a:rPr>
                        <a:t>Refers to symbolism within the text which emphasises opposites to show contrast and create greater meaning creating tension, drama and character development. So it could be the symbolism of two opposing character types.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23268" marR="23268"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nSpc>
                          <a:spcPct val="175000"/>
                        </a:lnSpc>
                        <a:spcAft>
                          <a:spcPts val="800"/>
                        </a:spcAft>
                      </a:pPr>
                      <a:r>
                        <a:rPr lang="en-US" sz="1400" dirty="0">
                          <a:effectLst/>
                        </a:rPr>
                        <a:t> </a:t>
                      </a:r>
                      <a:endParaRPr lang="en-GB" sz="1400" dirty="0">
                        <a:effectLst/>
                      </a:endParaRPr>
                    </a:p>
                    <a:p>
                      <a:pPr>
                        <a:lnSpc>
                          <a:spcPct val="175000"/>
                        </a:lnSpc>
                        <a:spcAft>
                          <a:spcPts val="800"/>
                        </a:spcAft>
                      </a:pPr>
                      <a:r>
                        <a:rPr lang="en-US" sz="1400" dirty="0">
                          <a:effectLst/>
                        </a:rPr>
                        <a:t> </a:t>
                      </a:r>
                      <a:endParaRPr lang="en-GB" sz="1400" dirty="0">
                        <a:effectLst/>
                      </a:endParaRPr>
                    </a:p>
                    <a:p>
                      <a:pPr>
                        <a:lnSpc>
                          <a:spcPct val="175000"/>
                        </a:lnSpc>
                        <a:spcAft>
                          <a:spcPts val="800"/>
                        </a:spcAft>
                      </a:pPr>
                      <a:r>
                        <a:rPr lang="en-US" sz="1400" dirty="0">
                          <a:effectLst/>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3268" marR="23268"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994526035"/>
                  </a:ext>
                </a:extLst>
              </a:tr>
            </a:tbl>
          </a:graphicData>
        </a:graphic>
      </p:graphicFrame>
    </p:spTree>
    <p:extLst>
      <p:ext uri="{BB962C8B-B14F-4D97-AF65-F5344CB8AC3E}">
        <p14:creationId xmlns:p14="http://schemas.microsoft.com/office/powerpoint/2010/main" val="3453737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BD6574E6-3F3B-854E-AF83-3A91F74ACC3A}"/>
              </a:ext>
            </a:extLst>
          </p:cNvPr>
          <p:cNvGraphicFramePr>
            <a:graphicFrameLocks noGrp="1"/>
          </p:cNvGraphicFramePr>
          <p:nvPr>
            <p:extLst>
              <p:ext uri="{D42A27DB-BD31-4B8C-83A1-F6EECF244321}">
                <p14:modId xmlns:p14="http://schemas.microsoft.com/office/powerpoint/2010/main" val="891506493"/>
              </p:ext>
            </p:extLst>
          </p:nvPr>
        </p:nvGraphicFramePr>
        <p:xfrm>
          <a:off x="971552" y="485775"/>
          <a:ext cx="10729913" cy="5900736"/>
        </p:xfrm>
        <a:graphic>
          <a:graphicData uri="http://schemas.openxmlformats.org/drawingml/2006/table">
            <a:tbl>
              <a:tblPr firstRow="1" firstCol="1">
                <a:tableStyleId>{F5AB1C69-6EDB-4FF4-983F-18BD219EF322}</a:tableStyleId>
              </a:tblPr>
              <a:tblGrid>
                <a:gridCol w="2493761">
                  <a:extLst>
                    <a:ext uri="{9D8B030D-6E8A-4147-A177-3AD203B41FA5}">
                      <a16:colId xmlns:a16="http://schemas.microsoft.com/office/drawing/2014/main" val="4166758837"/>
                    </a:ext>
                  </a:extLst>
                </a:gridCol>
                <a:gridCol w="2109588">
                  <a:extLst>
                    <a:ext uri="{9D8B030D-6E8A-4147-A177-3AD203B41FA5}">
                      <a16:colId xmlns:a16="http://schemas.microsoft.com/office/drawing/2014/main" val="113716610"/>
                    </a:ext>
                  </a:extLst>
                </a:gridCol>
                <a:gridCol w="2042188">
                  <a:extLst>
                    <a:ext uri="{9D8B030D-6E8A-4147-A177-3AD203B41FA5}">
                      <a16:colId xmlns:a16="http://schemas.microsoft.com/office/drawing/2014/main" val="1411259047"/>
                    </a:ext>
                  </a:extLst>
                </a:gridCol>
                <a:gridCol w="2042188">
                  <a:extLst>
                    <a:ext uri="{9D8B030D-6E8A-4147-A177-3AD203B41FA5}">
                      <a16:colId xmlns:a16="http://schemas.microsoft.com/office/drawing/2014/main" val="2125512413"/>
                    </a:ext>
                  </a:extLst>
                </a:gridCol>
                <a:gridCol w="2042188">
                  <a:extLst>
                    <a:ext uri="{9D8B030D-6E8A-4147-A177-3AD203B41FA5}">
                      <a16:colId xmlns:a16="http://schemas.microsoft.com/office/drawing/2014/main" val="3647118702"/>
                    </a:ext>
                  </a:extLst>
                </a:gridCol>
              </a:tblGrid>
              <a:tr h="400971">
                <a:tc gridSpan="5">
                  <a:txBody>
                    <a:bodyPr/>
                    <a:lstStyle/>
                    <a:p>
                      <a:pPr>
                        <a:lnSpc>
                          <a:spcPct val="107000"/>
                        </a:lnSpc>
                        <a:spcAft>
                          <a:spcPts val="0"/>
                        </a:spcAft>
                      </a:pPr>
                      <a:r>
                        <a:rPr lang="en-GB" sz="1800" dirty="0">
                          <a:effectLst/>
                        </a:rPr>
                        <a:t>COMPONENT 1: INVESTIGATING THE MEDIA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865427995"/>
                  </a:ext>
                </a:extLst>
              </a:tr>
              <a:tr h="400971">
                <a:tc gridSpan="5">
                  <a:txBody>
                    <a:bodyPr/>
                    <a:lstStyle/>
                    <a:p>
                      <a:pPr>
                        <a:lnSpc>
                          <a:spcPct val="107000"/>
                        </a:lnSpc>
                        <a:spcAft>
                          <a:spcPts val="0"/>
                        </a:spcAft>
                      </a:pPr>
                      <a:r>
                        <a:rPr lang="en-GB" sz="1800" dirty="0">
                          <a:effectLst/>
                        </a:rPr>
                        <a:t>EXAM 35%</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59661734"/>
                  </a:ext>
                </a:extLst>
              </a:tr>
              <a:tr h="604769">
                <a:tc>
                  <a:txBody>
                    <a:bodyPr/>
                    <a:lstStyle/>
                    <a:p>
                      <a:pPr>
                        <a:lnSpc>
                          <a:spcPct val="107000"/>
                        </a:lnSpc>
                        <a:spcAft>
                          <a:spcPts val="0"/>
                        </a:spcAft>
                      </a:pPr>
                      <a:r>
                        <a:rPr lang="en-GB" sz="1800" dirty="0">
                          <a:effectLst/>
                        </a:rPr>
                        <a:t>Section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R w="12700" cap="flat" cmpd="sng" algn="ctr">
                      <a:solidFill>
                        <a:schemeClr val="accent3"/>
                      </a:solidFill>
                      <a:prstDash val="solid"/>
                      <a:round/>
                      <a:headEnd type="none" w="med" len="med"/>
                      <a:tailEnd type="none" w="med" len="med"/>
                    </a:lnR>
                  </a:tcPr>
                </a:tc>
                <a:tc>
                  <a:txBody>
                    <a:bodyPr/>
                    <a:lstStyle/>
                    <a:p>
                      <a:pPr algn="ctr">
                        <a:lnSpc>
                          <a:spcPct val="107000"/>
                        </a:lnSpc>
                        <a:spcAft>
                          <a:spcPts val="0"/>
                        </a:spcAft>
                      </a:pPr>
                      <a:r>
                        <a:rPr lang="en-GB" sz="1800" dirty="0">
                          <a:effectLst/>
                        </a:rPr>
                        <a:t>A</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L w="12700" cap="flat" cmpd="sng" algn="ctr">
                      <a:solidFill>
                        <a:schemeClr val="accent3"/>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0"/>
                        </a:spcAft>
                      </a:pPr>
                      <a:r>
                        <a:rPr lang="en-GB" sz="1800" b="1" dirty="0">
                          <a:effectLst/>
                        </a:rPr>
                        <a:t>A &amp; B</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0"/>
                        </a:spcAft>
                      </a:pPr>
                      <a:r>
                        <a:rPr lang="en-GB" sz="1800">
                          <a:effectLst/>
                        </a:rPr>
                        <a:t>A</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L w="38100" cap="flat" cmpd="sng" algn="ctr">
                      <a:solidFill>
                        <a:srgbClr val="FF0000"/>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0"/>
                        </a:spcAft>
                      </a:pPr>
                      <a:r>
                        <a:rPr lang="en-GB" sz="1800">
                          <a:effectLst/>
                        </a:rPr>
                        <a:t>A &amp; B</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050246925"/>
                  </a:ext>
                </a:extLst>
              </a:tr>
              <a:tr h="689273">
                <a:tc>
                  <a:txBody>
                    <a:bodyPr/>
                    <a:lstStyle/>
                    <a:p>
                      <a:pPr>
                        <a:lnSpc>
                          <a:spcPct val="107000"/>
                        </a:lnSpc>
                        <a:spcAft>
                          <a:spcPts val="0"/>
                        </a:spcAft>
                      </a:pPr>
                      <a:r>
                        <a:rPr lang="en-GB" sz="1800" dirty="0">
                          <a:effectLst/>
                        </a:rPr>
                        <a:t>Sector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R w="12700" cap="flat" cmpd="sng" algn="ctr">
                      <a:solidFill>
                        <a:schemeClr val="accent3"/>
                      </a:solidFill>
                      <a:prstDash val="solid"/>
                      <a:round/>
                      <a:headEnd type="none" w="med" len="med"/>
                      <a:tailEnd type="none" w="med" len="med"/>
                    </a:lnR>
                  </a:tcPr>
                </a:tc>
                <a:tc>
                  <a:txBody>
                    <a:bodyPr/>
                    <a:lstStyle/>
                    <a:p>
                      <a:pPr algn="ctr">
                        <a:lnSpc>
                          <a:spcPct val="107000"/>
                        </a:lnSpc>
                        <a:spcAft>
                          <a:spcPts val="0"/>
                        </a:spcAft>
                      </a:pPr>
                      <a:r>
                        <a:rPr lang="en-GB" sz="1800" dirty="0">
                          <a:effectLst/>
                        </a:rPr>
                        <a:t>Marketing</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L w="12700" cap="flat" cmpd="sng" algn="ctr">
                      <a:solidFill>
                        <a:schemeClr val="accent3"/>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0"/>
                        </a:spcAft>
                      </a:pPr>
                      <a:r>
                        <a:rPr lang="en-GB" sz="1800" b="1" dirty="0">
                          <a:effectLst/>
                        </a:rPr>
                        <a:t>Advertising</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0"/>
                        </a:spcAft>
                      </a:pPr>
                      <a:r>
                        <a:rPr lang="en-GB" sz="1800">
                          <a:effectLst/>
                        </a:rPr>
                        <a:t>Music Video</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L w="38100" cap="flat" cmpd="sng" algn="ctr">
                      <a:solidFill>
                        <a:srgbClr val="FF0000"/>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0"/>
                        </a:spcAft>
                      </a:pPr>
                      <a:r>
                        <a:rPr lang="en-GB" sz="1800">
                          <a:effectLst/>
                        </a:rPr>
                        <a:t>Newspaper</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634923732"/>
                  </a:ext>
                </a:extLst>
              </a:tr>
              <a:tr h="420027">
                <a:tc rowSpan="2">
                  <a:txBody>
                    <a:bodyPr/>
                    <a:lstStyle/>
                    <a:p>
                      <a:pPr>
                        <a:lnSpc>
                          <a:spcPct val="107000"/>
                        </a:lnSpc>
                        <a:spcAft>
                          <a:spcPts val="0"/>
                        </a:spcAft>
                      </a:pPr>
                      <a:r>
                        <a:rPr lang="en-GB" sz="1800" dirty="0">
                          <a:effectLst/>
                        </a:rPr>
                        <a:t>Text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R w="12700" cap="flat" cmpd="sng" algn="ctr">
                      <a:solidFill>
                        <a:schemeClr val="accent3"/>
                      </a:solidFill>
                      <a:prstDash val="solid"/>
                      <a:round/>
                      <a:headEnd type="none" w="med" len="med"/>
                      <a:tailEnd type="none" w="med" len="med"/>
                    </a:lnR>
                  </a:tcPr>
                </a:tc>
                <a:tc rowSpan="2">
                  <a:txBody>
                    <a:bodyPr/>
                    <a:lstStyle/>
                    <a:p>
                      <a:pPr algn="ctr">
                        <a:lnSpc>
                          <a:spcPct val="107000"/>
                        </a:lnSpc>
                        <a:spcAft>
                          <a:spcPts val="0"/>
                        </a:spcAft>
                      </a:pPr>
                      <a:r>
                        <a:rPr lang="en-GB" sz="1800" dirty="0">
                          <a:effectLst/>
                        </a:rPr>
                        <a:t>Kiss of the Vampire</a:t>
                      </a:r>
                      <a:endParaRPr lang="en-GB" sz="1800" b="0" i="1" dirty="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L w="12700" cap="flat" cmpd="sng" algn="ctr">
                      <a:solidFill>
                        <a:schemeClr val="accent3"/>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0"/>
                        </a:spcAft>
                      </a:pPr>
                      <a:r>
                        <a:rPr lang="en-GB" sz="1800" b="1" dirty="0">
                          <a:effectLst/>
                        </a:rPr>
                        <a:t>Tide</a:t>
                      </a:r>
                      <a:endParaRPr lang="en-GB" sz="18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0"/>
                        </a:spcAft>
                      </a:pPr>
                      <a:r>
                        <a:rPr lang="en-GB" sz="1800" dirty="0">
                          <a:effectLst/>
                        </a:rPr>
                        <a:t>Formation</a:t>
                      </a:r>
                      <a:endParaRPr lang="en-GB" sz="1800" i="1" dirty="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L w="38100" cap="flat" cmpd="sng" algn="ctr">
                      <a:solidFill>
                        <a:srgbClr val="FF0000"/>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0"/>
                        </a:spcAft>
                      </a:pPr>
                      <a:r>
                        <a:rPr lang="en-GB" sz="1800" i="0" dirty="0">
                          <a:effectLst/>
                          <a:latin typeface="Calibri" panose="020F0502020204030204" pitchFamily="34" charset="0"/>
                          <a:ea typeface="Calibri" panose="020F0502020204030204" pitchFamily="34" charset="0"/>
                          <a:cs typeface="Times New Roman" panose="02020603050405020304" pitchFamily="18" charset="0"/>
                        </a:rPr>
                        <a:t>The Times</a:t>
                      </a:r>
                    </a:p>
                  </a:txBody>
                  <a:tcPr marL="54305" marR="5430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509650307"/>
                  </a:ext>
                </a:extLst>
              </a:tr>
              <a:tr h="460290">
                <a:tc vMerge="1">
                  <a:txBody>
                    <a:bodyPr/>
                    <a:lstStyle/>
                    <a:p>
                      <a:endParaRPr lang="en-GB"/>
                    </a:p>
                  </a:txBody>
                  <a:tcPr/>
                </a:tc>
                <a:tc vMerge="1">
                  <a:txBody>
                    <a:bodyPr/>
                    <a:lstStyle/>
                    <a:p>
                      <a:endParaRPr lang="en-GB"/>
                    </a:p>
                  </a:txBody>
                  <a:tcPr/>
                </a:tc>
                <a:tc>
                  <a:txBody>
                    <a:bodyPr/>
                    <a:lstStyle/>
                    <a:p>
                      <a:pPr algn="ctr">
                        <a:lnSpc>
                          <a:spcPct val="107000"/>
                        </a:lnSpc>
                        <a:spcAft>
                          <a:spcPts val="0"/>
                        </a:spcAft>
                      </a:pPr>
                      <a:r>
                        <a:rPr lang="en-GB" sz="1800" b="1" dirty="0">
                          <a:effectLst/>
                        </a:rPr>
                        <a:t>WaterAid</a:t>
                      </a:r>
                      <a:endParaRPr lang="en-GB" sz="18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0"/>
                        </a:spcAft>
                      </a:pPr>
                      <a:r>
                        <a:rPr lang="en-GB" sz="1800" i="0" dirty="0">
                          <a:effectLst/>
                          <a:latin typeface="Calibri" panose="020F0502020204030204" pitchFamily="34" charset="0"/>
                          <a:ea typeface="Calibri" panose="020F0502020204030204" pitchFamily="34" charset="0"/>
                          <a:cs typeface="Times New Roman" panose="02020603050405020304" pitchFamily="18" charset="0"/>
                        </a:rPr>
                        <a:t>Riptide</a:t>
                      </a:r>
                    </a:p>
                  </a:txBody>
                  <a:tcPr marL="54305" marR="54305" marT="0" marB="0" anchor="ctr">
                    <a:lnL w="38100" cap="flat" cmpd="sng" algn="ctr">
                      <a:solidFill>
                        <a:srgbClr val="FF0000"/>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GB" sz="1800" dirty="0">
                          <a:effectLst/>
                        </a:rPr>
                        <a:t>Daily Mirror</a:t>
                      </a:r>
                      <a:endParaRPr lang="en-GB" sz="1800" i="1" dirty="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559185343"/>
                  </a:ext>
                </a:extLst>
              </a:tr>
              <a:tr h="584887">
                <a:tc>
                  <a:txBody>
                    <a:bodyPr/>
                    <a:lstStyle/>
                    <a:p>
                      <a:pPr>
                        <a:lnSpc>
                          <a:spcPct val="107000"/>
                        </a:lnSpc>
                        <a:spcAft>
                          <a:spcPts val="0"/>
                        </a:spcAft>
                      </a:pPr>
                      <a:r>
                        <a:rPr lang="en-GB" sz="1800" dirty="0">
                          <a:effectLst/>
                        </a:rPr>
                        <a:t>Media Language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R w="12700" cap="flat" cmpd="sng" algn="ctr">
                      <a:solidFill>
                        <a:schemeClr val="accent3"/>
                      </a:solidFill>
                      <a:prstDash val="solid"/>
                      <a:round/>
                      <a:headEnd type="none" w="med" len="med"/>
                      <a:tailEnd type="none" w="med" len="med"/>
                    </a:lnR>
                  </a:tcPr>
                </a:tc>
                <a:tc>
                  <a:txBody>
                    <a:bodyPr/>
                    <a:lstStyle/>
                    <a:p>
                      <a:pPr algn="ctr">
                        <a:lnSpc>
                          <a:spcPct val="107000"/>
                        </a:lnSpc>
                        <a:spcAft>
                          <a:spcPts val="0"/>
                        </a:spcAft>
                      </a:pPr>
                      <a:r>
                        <a:rPr lang="en-GB" sz="1800" dirty="0">
                          <a:effectLst/>
                        </a:rPr>
                        <a:t>Y</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L w="12700" cap="flat" cmpd="sng" algn="ctr">
                      <a:solidFill>
                        <a:schemeClr val="accent3"/>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0"/>
                        </a:spcAft>
                      </a:pPr>
                      <a:r>
                        <a:rPr lang="en-GB" sz="1800" b="1" dirty="0">
                          <a:effectLst/>
                        </a:rPr>
                        <a:t>Y</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0"/>
                        </a:spcAft>
                      </a:pPr>
                      <a:r>
                        <a:rPr lang="en-GB" sz="1800" dirty="0">
                          <a:effectLst/>
                        </a:rPr>
                        <a:t>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L w="38100" cap="flat" cmpd="sng" algn="ctr">
                      <a:solidFill>
                        <a:srgbClr val="FF0000"/>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0"/>
                        </a:spcAft>
                      </a:pPr>
                      <a:r>
                        <a:rPr lang="en-GB" sz="1800" dirty="0">
                          <a:effectLst/>
                        </a:rPr>
                        <a:t>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914074776"/>
                  </a:ext>
                </a:extLst>
              </a:tr>
              <a:tr h="584887">
                <a:tc>
                  <a:txBody>
                    <a:bodyPr/>
                    <a:lstStyle/>
                    <a:p>
                      <a:pPr>
                        <a:lnSpc>
                          <a:spcPct val="107000"/>
                        </a:lnSpc>
                        <a:spcAft>
                          <a:spcPts val="0"/>
                        </a:spcAft>
                      </a:pPr>
                      <a:r>
                        <a:rPr lang="en-GB" sz="1800" dirty="0">
                          <a:effectLst/>
                        </a:rPr>
                        <a:t>Representation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R w="12700" cap="flat" cmpd="sng" algn="ctr">
                      <a:solidFill>
                        <a:schemeClr val="accent3"/>
                      </a:solidFill>
                      <a:prstDash val="solid"/>
                      <a:round/>
                      <a:headEnd type="none" w="med" len="med"/>
                      <a:tailEnd type="none" w="med" len="med"/>
                    </a:lnR>
                  </a:tcPr>
                </a:tc>
                <a:tc>
                  <a:txBody>
                    <a:bodyPr/>
                    <a:lstStyle/>
                    <a:p>
                      <a:pPr algn="ctr">
                        <a:lnSpc>
                          <a:spcPct val="107000"/>
                        </a:lnSpc>
                        <a:spcAft>
                          <a:spcPts val="0"/>
                        </a:spcAft>
                      </a:pPr>
                      <a:r>
                        <a:rPr lang="en-GB" sz="1800" dirty="0">
                          <a:effectLst/>
                        </a:rPr>
                        <a:t>Y</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L w="12700" cap="flat" cmpd="sng" algn="ctr">
                      <a:solidFill>
                        <a:schemeClr val="accent3"/>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0"/>
                        </a:spcAft>
                      </a:pPr>
                      <a:r>
                        <a:rPr lang="en-GB" sz="1800" b="1" dirty="0">
                          <a:effectLst/>
                        </a:rPr>
                        <a:t>Y</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0"/>
                        </a:spcAft>
                      </a:pPr>
                      <a:r>
                        <a:rPr lang="en-GB" sz="1800" dirty="0">
                          <a:effectLst/>
                        </a:rPr>
                        <a:t>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L w="38100" cap="flat" cmpd="sng" algn="ctr">
                      <a:solidFill>
                        <a:srgbClr val="FF0000"/>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0"/>
                        </a:spcAft>
                      </a:pPr>
                      <a:r>
                        <a:rPr lang="en-GB" sz="1800" dirty="0">
                          <a:effectLst/>
                        </a:rPr>
                        <a:t>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4137998529"/>
                  </a:ext>
                </a:extLst>
              </a:tr>
              <a:tr h="584887">
                <a:tc>
                  <a:txBody>
                    <a:bodyPr/>
                    <a:lstStyle/>
                    <a:p>
                      <a:pPr>
                        <a:lnSpc>
                          <a:spcPct val="107000"/>
                        </a:lnSpc>
                        <a:spcAft>
                          <a:spcPts val="0"/>
                        </a:spcAft>
                      </a:pPr>
                      <a:r>
                        <a:rPr lang="en-GB" sz="1800" dirty="0">
                          <a:effectLst/>
                        </a:rPr>
                        <a:t>Industries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R w="12700" cap="flat" cmpd="sng" algn="ctr">
                      <a:solidFill>
                        <a:schemeClr val="accent3"/>
                      </a:solidFill>
                      <a:prstDash val="solid"/>
                      <a:round/>
                      <a:headEnd type="none" w="med" len="med"/>
                      <a:tailEnd type="none" w="med" len="med"/>
                    </a:lnR>
                  </a:tcPr>
                </a:tc>
                <a:tc>
                  <a:txBody>
                    <a:bodyPr/>
                    <a:lstStyle/>
                    <a:p>
                      <a:endParaRPr lang="en-GB" sz="1800" b="0">
                        <a:effectLst/>
                        <a:latin typeface="Calibri" panose="020F0502020204030204" pitchFamily="34" charset="0"/>
                      </a:endParaRPr>
                    </a:p>
                  </a:txBody>
                  <a:tcPr marL="54305" marR="54305" marT="0" marB="0" anchor="ctr">
                    <a:lnL w="12700" cap="flat" cmpd="sng" algn="ctr">
                      <a:solidFill>
                        <a:schemeClr val="accent3"/>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0"/>
                        </a:spcAft>
                      </a:pPr>
                      <a:r>
                        <a:rPr lang="en-GB" sz="1800" b="1" dirty="0">
                          <a:effectLst/>
                        </a:rPr>
                        <a:t> </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endParaRPr lang="en-GB" sz="1800" dirty="0">
                        <a:effectLst/>
                        <a:latin typeface="Calibri" panose="020F0502020204030204" pitchFamily="34" charset="0"/>
                      </a:endParaRPr>
                    </a:p>
                  </a:txBody>
                  <a:tcPr marL="54305" marR="54305" marT="0" marB="0" anchor="ctr">
                    <a:lnL w="38100" cap="flat" cmpd="sng" algn="ctr">
                      <a:solidFill>
                        <a:srgbClr val="FF0000"/>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0"/>
                        </a:spcAft>
                      </a:pPr>
                      <a:r>
                        <a:rPr lang="en-GB" sz="1800" dirty="0">
                          <a:effectLst/>
                        </a:rPr>
                        <a:t>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318390895"/>
                  </a:ext>
                </a:extLst>
              </a:tr>
              <a:tr h="584887">
                <a:tc>
                  <a:txBody>
                    <a:bodyPr/>
                    <a:lstStyle/>
                    <a:p>
                      <a:pPr>
                        <a:lnSpc>
                          <a:spcPct val="107000"/>
                        </a:lnSpc>
                        <a:spcAft>
                          <a:spcPts val="0"/>
                        </a:spcAft>
                      </a:pPr>
                      <a:r>
                        <a:rPr lang="en-GB" sz="1800" dirty="0">
                          <a:effectLst/>
                        </a:rPr>
                        <a:t>Audiences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R w="12700" cap="flat" cmpd="sng" algn="ctr">
                      <a:solidFill>
                        <a:schemeClr val="accent3"/>
                      </a:solidFill>
                      <a:prstDash val="solid"/>
                      <a:round/>
                      <a:headEnd type="none" w="med" len="med"/>
                      <a:tailEnd type="none" w="med" len="med"/>
                    </a:lnR>
                  </a:tcPr>
                </a:tc>
                <a:tc>
                  <a:txBody>
                    <a:bodyPr/>
                    <a:lstStyle/>
                    <a:p>
                      <a:endParaRPr lang="en-GB" sz="1800" b="0" dirty="0">
                        <a:effectLst/>
                        <a:latin typeface="Calibri" panose="020F0502020204030204" pitchFamily="34" charset="0"/>
                      </a:endParaRPr>
                    </a:p>
                  </a:txBody>
                  <a:tcPr marL="54305" marR="54305" marT="0" marB="0" anchor="ctr">
                    <a:lnL w="12700" cap="flat" cmpd="sng" algn="ctr">
                      <a:solidFill>
                        <a:schemeClr val="accent3"/>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0"/>
                        </a:spcAft>
                      </a:pPr>
                      <a:r>
                        <a:rPr lang="en-GB" sz="1800" b="1" dirty="0">
                          <a:effectLst/>
                        </a:rPr>
                        <a:t>Y</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endParaRPr lang="en-GB" sz="1800" dirty="0">
                        <a:effectLst/>
                        <a:latin typeface="Calibri" panose="020F0502020204030204" pitchFamily="34" charset="0"/>
                      </a:endParaRPr>
                    </a:p>
                  </a:txBody>
                  <a:tcPr marL="54305" marR="54305" marT="0" marB="0" anchor="ctr">
                    <a:lnL w="38100" cap="flat" cmpd="sng" algn="ctr">
                      <a:solidFill>
                        <a:srgbClr val="FF0000"/>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0"/>
                        </a:spcAft>
                      </a:pPr>
                      <a:r>
                        <a:rPr lang="en-GB" sz="1800" dirty="0">
                          <a:effectLst/>
                        </a:rPr>
                        <a:t>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302114544"/>
                  </a:ext>
                </a:extLst>
              </a:tr>
              <a:tr h="584887">
                <a:tc>
                  <a:txBody>
                    <a:bodyPr/>
                    <a:lstStyle/>
                    <a:p>
                      <a:pPr>
                        <a:lnSpc>
                          <a:spcPct val="107000"/>
                        </a:lnSpc>
                        <a:spcAft>
                          <a:spcPts val="0"/>
                        </a:spcAft>
                      </a:pPr>
                      <a:r>
                        <a:rPr lang="en-GB" sz="1800" dirty="0">
                          <a:effectLst/>
                        </a:rPr>
                        <a:t>Contexts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R w="12700" cap="flat" cmpd="sng" algn="ctr">
                      <a:solidFill>
                        <a:schemeClr val="accent3"/>
                      </a:solidFill>
                      <a:prstDash val="solid"/>
                      <a:round/>
                      <a:headEnd type="none" w="med" len="med"/>
                      <a:tailEnd type="none" w="med" len="med"/>
                    </a:lnR>
                  </a:tcPr>
                </a:tc>
                <a:tc>
                  <a:txBody>
                    <a:bodyPr/>
                    <a:lstStyle/>
                    <a:p>
                      <a:pPr algn="ctr">
                        <a:lnSpc>
                          <a:spcPct val="107000"/>
                        </a:lnSpc>
                        <a:spcAft>
                          <a:spcPts val="0"/>
                        </a:spcAft>
                      </a:pPr>
                      <a:r>
                        <a:rPr lang="en-GB" sz="1800" dirty="0">
                          <a:effectLst/>
                        </a:rPr>
                        <a:t>Y</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L w="12700" cap="flat" cmpd="sng" algn="ctr">
                      <a:solidFill>
                        <a:schemeClr val="accent3"/>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0"/>
                        </a:spcAft>
                      </a:pPr>
                      <a:r>
                        <a:rPr lang="en-GB" sz="1800" b="1" dirty="0">
                          <a:effectLst/>
                        </a:rPr>
                        <a:t>Y</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lnSpc>
                          <a:spcPct val="107000"/>
                        </a:lnSpc>
                        <a:spcAft>
                          <a:spcPts val="0"/>
                        </a:spcAft>
                      </a:pPr>
                      <a:r>
                        <a:rPr lang="en-GB" sz="1800" dirty="0">
                          <a:effectLst/>
                        </a:rPr>
                        <a:t>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L w="38100" cap="flat" cmpd="sng" algn="ctr">
                      <a:solidFill>
                        <a:srgbClr val="FF0000"/>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0"/>
                        </a:spcAft>
                      </a:pPr>
                      <a:r>
                        <a:rPr lang="en-GB" sz="1800" dirty="0">
                          <a:effectLst/>
                        </a:rPr>
                        <a:t>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285737027"/>
                  </a:ext>
                </a:extLst>
              </a:tr>
            </a:tbl>
          </a:graphicData>
        </a:graphic>
      </p:graphicFrame>
    </p:spTree>
    <p:extLst>
      <p:ext uri="{BB962C8B-B14F-4D97-AF65-F5344CB8AC3E}">
        <p14:creationId xmlns:p14="http://schemas.microsoft.com/office/powerpoint/2010/main" val="8969814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532955355"/>
              </p:ext>
            </p:extLst>
          </p:nvPr>
        </p:nvGraphicFramePr>
        <p:xfrm>
          <a:off x="116114" y="130630"/>
          <a:ext cx="11916228" cy="6623358"/>
        </p:xfrm>
        <a:graphic>
          <a:graphicData uri="http://schemas.openxmlformats.org/drawingml/2006/table">
            <a:tbl>
              <a:tblPr firstRow="1" firstCol="1">
                <a:tableStyleId>{F5AB1C69-6EDB-4FF4-983F-18BD219EF322}</a:tableStyleId>
              </a:tblPr>
              <a:tblGrid>
                <a:gridCol w="1190172">
                  <a:extLst>
                    <a:ext uri="{9D8B030D-6E8A-4147-A177-3AD203B41FA5}">
                      <a16:colId xmlns:a16="http://schemas.microsoft.com/office/drawing/2014/main" val="1758138955"/>
                    </a:ext>
                  </a:extLst>
                </a:gridCol>
                <a:gridCol w="5080000">
                  <a:extLst>
                    <a:ext uri="{9D8B030D-6E8A-4147-A177-3AD203B41FA5}">
                      <a16:colId xmlns:a16="http://schemas.microsoft.com/office/drawing/2014/main" val="2822781571"/>
                    </a:ext>
                  </a:extLst>
                </a:gridCol>
                <a:gridCol w="5646056">
                  <a:extLst>
                    <a:ext uri="{9D8B030D-6E8A-4147-A177-3AD203B41FA5}">
                      <a16:colId xmlns:a16="http://schemas.microsoft.com/office/drawing/2014/main" val="679411276"/>
                    </a:ext>
                  </a:extLst>
                </a:gridCol>
              </a:tblGrid>
              <a:tr h="314260">
                <a:tc>
                  <a:txBody>
                    <a:bodyPr/>
                    <a:lstStyle/>
                    <a:p>
                      <a:pPr>
                        <a:lnSpc>
                          <a:spcPct val="150000"/>
                        </a:lnSpc>
                        <a:spcAft>
                          <a:spcPts val="800"/>
                        </a:spcAft>
                      </a:pPr>
                      <a:r>
                        <a:rPr lang="en-GB" sz="1300" dirty="0">
                          <a:effectLst/>
                        </a:rPr>
                        <a:t>Code (SEARS)</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28441" marR="28441" marT="0" marB="0"/>
                </a:tc>
                <a:tc>
                  <a:txBody>
                    <a:bodyPr/>
                    <a:lstStyle/>
                    <a:p>
                      <a:pPr>
                        <a:lnSpc>
                          <a:spcPct val="150000"/>
                        </a:lnSpc>
                        <a:spcAft>
                          <a:spcPts val="800"/>
                        </a:spcAft>
                      </a:pPr>
                      <a:r>
                        <a:rPr lang="en-GB" sz="1300" dirty="0">
                          <a:effectLst/>
                        </a:rPr>
                        <a:t>Description</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28441" marR="28441" marT="0" marB="0">
                    <a:lnB w="12700" cap="flat" cmpd="sng" algn="ctr">
                      <a:solidFill>
                        <a:schemeClr val="accent3"/>
                      </a:solidFill>
                      <a:prstDash val="solid"/>
                      <a:round/>
                      <a:headEnd type="none" w="med" len="med"/>
                      <a:tailEnd type="none" w="med" len="med"/>
                    </a:lnB>
                  </a:tcPr>
                </a:tc>
                <a:tc>
                  <a:txBody>
                    <a:bodyPr/>
                    <a:lstStyle/>
                    <a:p>
                      <a:pPr>
                        <a:lnSpc>
                          <a:spcPct val="150000"/>
                        </a:lnSpc>
                        <a:spcAft>
                          <a:spcPts val="800"/>
                        </a:spcAft>
                      </a:pPr>
                      <a:r>
                        <a:rPr lang="en-GB" sz="1300" dirty="0" err="1">
                          <a:effectLst/>
                        </a:rPr>
                        <a:t>WaterAid</a:t>
                      </a:r>
                      <a:r>
                        <a:rPr lang="en-GB" sz="1300" dirty="0">
                          <a:effectLst/>
                        </a:rPr>
                        <a:t> Analysis</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28441" marR="28441" marT="0" marB="0">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4190092763"/>
                  </a:ext>
                </a:extLst>
              </a:tr>
              <a:tr h="1591258">
                <a:tc>
                  <a:txBody>
                    <a:bodyPr/>
                    <a:lstStyle/>
                    <a:p>
                      <a:pPr>
                        <a:lnSpc>
                          <a:spcPct val="150000"/>
                        </a:lnSpc>
                        <a:spcAft>
                          <a:spcPts val="800"/>
                        </a:spcAft>
                      </a:pPr>
                      <a:r>
                        <a:rPr lang="en-US" sz="1300" dirty="0">
                          <a:effectLst/>
                        </a:rPr>
                        <a:t>Semantic Code</a:t>
                      </a:r>
                      <a:endParaRPr lang="en-GB" sz="1300" dirty="0">
                        <a:effectLst/>
                      </a:endParaRPr>
                    </a:p>
                    <a:p>
                      <a:pPr>
                        <a:lnSpc>
                          <a:spcPct val="150000"/>
                        </a:lnSpc>
                        <a:spcAft>
                          <a:spcPts val="800"/>
                        </a:spcAft>
                      </a:pPr>
                      <a:r>
                        <a:rPr lang="en-GB" sz="1300" dirty="0">
                          <a:effectLst/>
                        </a:rPr>
                        <a:t> </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28441" marR="28441" marT="0" marB="0">
                    <a:lnR w="12700" cap="flat" cmpd="sng" algn="ctr">
                      <a:solidFill>
                        <a:schemeClr val="accent3"/>
                      </a:solidFill>
                      <a:prstDash val="solid"/>
                      <a:round/>
                      <a:headEnd type="none" w="med" len="med"/>
                      <a:tailEnd type="none" w="med" len="med"/>
                    </a:lnR>
                  </a:tcPr>
                </a:tc>
                <a:tc>
                  <a:txBody>
                    <a:bodyPr/>
                    <a:lstStyle/>
                    <a:p>
                      <a:pPr>
                        <a:lnSpc>
                          <a:spcPct val="150000"/>
                        </a:lnSpc>
                        <a:spcAft>
                          <a:spcPts val="800"/>
                        </a:spcAft>
                      </a:pPr>
                      <a:r>
                        <a:rPr lang="en-GB" sz="1300" dirty="0">
                          <a:effectLst/>
                        </a:rPr>
                        <a:t>Refers to the connotations found within the text that gives additional meaning over the basic denotative meaning. These </a:t>
                      </a:r>
                      <a:r>
                        <a:rPr lang="en-US" sz="1300" dirty="0">
                          <a:effectLst/>
                        </a:rPr>
                        <a:t>additional meanings are usually dependent on how the audience read the image. Semantic codes can be tightly connected to genre and the audience’s association with generic signifiers. </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28441" marR="28441"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50000"/>
                        </a:lnSpc>
                        <a:spcBef>
                          <a:spcPts val="0"/>
                        </a:spcBef>
                        <a:spcAft>
                          <a:spcPts val="800"/>
                        </a:spcAft>
                        <a:buClrTx/>
                        <a:buSzTx/>
                        <a:buFontTx/>
                        <a:buNone/>
                        <a:tabLst/>
                        <a:defRPr/>
                      </a:pPr>
                      <a:r>
                        <a:rPr lang="en-US" sz="1300" dirty="0"/>
                        <a:t>The lines from the song used from 00.34 </a:t>
                      </a:r>
                      <a:r>
                        <a:rPr lang="en-US" sz="1300" dirty="0" err="1"/>
                        <a:t>diegetically</a:t>
                      </a:r>
                      <a:r>
                        <a:rPr lang="en-US" sz="1300" dirty="0"/>
                        <a:t> and then as a sound bridge over the medium shot of a group of women carrying water buckets on their heads: “make me feel, make me feel like I belong… don’t leave me, won’t leave me here”. The connotation here being that the text’s audience can help Claudia “feel like she belongs” and “won’t leave” her there / in that situation if they donate to Water Aid. </a:t>
                      </a:r>
                      <a:endParaRPr lang="en-GB" sz="1300" dirty="0"/>
                    </a:p>
                  </a:txBody>
                  <a:tcPr marL="28441" marR="28441"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2861874"/>
                  </a:ext>
                </a:extLst>
              </a:tr>
              <a:tr h="1257038">
                <a:tc>
                  <a:txBody>
                    <a:bodyPr/>
                    <a:lstStyle/>
                    <a:p>
                      <a:pPr>
                        <a:lnSpc>
                          <a:spcPct val="150000"/>
                        </a:lnSpc>
                        <a:spcAft>
                          <a:spcPts val="800"/>
                        </a:spcAft>
                      </a:pPr>
                      <a:r>
                        <a:rPr lang="en-US" sz="1300" dirty="0">
                          <a:effectLst/>
                        </a:rPr>
                        <a:t>Enigma Code</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28441" marR="28441" marT="0" marB="0">
                    <a:lnR w="12700" cap="flat" cmpd="sng" algn="ctr">
                      <a:solidFill>
                        <a:schemeClr val="accent3"/>
                      </a:solidFill>
                      <a:prstDash val="solid"/>
                      <a:round/>
                      <a:headEnd type="none" w="med" len="med"/>
                      <a:tailEnd type="none" w="med" len="med"/>
                    </a:lnR>
                  </a:tcPr>
                </a:tc>
                <a:tc>
                  <a:txBody>
                    <a:bodyPr/>
                    <a:lstStyle/>
                    <a:p>
                      <a:pPr>
                        <a:lnSpc>
                          <a:spcPct val="150000"/>
                        </a:lnSpc>
                        <a:spcAft>
                          <a:spcPts val="800"/>
                        </a:spcAft>
                      </a:pPr>
                      <a:r>
                        <a:rPr lang="en-GB" sz="1300" dirty="0">
                          <a:effectLst/>
                        </a:rPr>
                        <a:t>Refers to the mystery within a text, where clues are dropped but there are no clear answers given to the audience. Enigmas within the narrative make the audiences want to know more, but unanswered enigmas tend to frustrate audiences as most audiences prefer closed endings </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28441" marR="28441"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50000"/>
                        </a:lnSpc>
                        <a:spcBef>
                          <a:spcPts val="0"/>
                        </a:spcBef>
                        <a:spcAft>
                          <a:spcPts val="800"/>
                        </a:spcAft>
                        <a:buClrTx/>
                        <a:buSzTx/>
                        <a:buFontTx/>
                        <a:buNone/>
                        <a:tabLst/>
                        <a:defRPr/>
                      </a:pPr>
                      <a:r>
                        <a:rPr lang="en-US" sz="1300" dirty="0"/>
                        <a:t>Suspense is created through the enigmatic use of the slow-motion, medium close-up, low-angle tracking shot of Claudia’s feet and the swinging bucket… </a:t>
                      </a:r>
                      <a:endParaRPr lang="en-GB" sz="1300" dirty="0"/>
                    </a:p>
                  </a:txBody>
                  <a:tcPr marL="28441" marR="28441"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976096"/>
                  </a:ext>
                </a:extLst>
              </a:tr>
              <a:tr h="857900">
                <a:tc>
                  <a:txBody>
                    <a:bodyPr/>
                    <a:lstStyle/>
                    <a:p>
                      <a:pPr>
                        <a:lnSpc>
                          <a:spcPct val="150000"/>
                        </a:lnSpc>
                        <a:spcAft>
                          <a:spcPts val="800"/>
                        </a:spcAft>
                      </a:pPr>
                      <a:r>
                        <a:rPr lang="en-US" sz="1300" dirty="0">
                          <a:effectLst/>
                        </a:rPr>
                        <a:t>Action Code</a:t>
                      </a:r>
                      <a:endParaRPr lang="en-GB" sz="1300" dirty="0">
                        <a:effectLst/>
                      </a:endParaRPr>
                    </a:p>
                    <a:p>
                      <a:pPr>
                        <a:lnSpc>
                          <a:spcPct val="150000"/>
                        </a:lnSpc>
                        <a:spcAft>
                          <a:spcPts val="800"/>
                        </a:spcAft>
                      </a:pPr>
                      <a:r>
                        <a:rPr lang="en-GB" sz="1300" dirty="0">
                          <a:effectLst/>
                        </a:rPr>
                        <a:t> </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28441" marR="28441" marT="0" marB="0">
                    <a:lnR w="12700" cap="flat" cmpd="sng" algn="ctr">
                      <a:solidFill>
                        <a:schemeClr val="accent3"/>
                      </a:solidFill>
                      <a:prstDash val="solid"/>
                      <a:round/>
                      <a:headEnd type="none" w="med" len="med"/>
                      <a:tailEnd type="none" w="med" len="med"/>
                    </a:lnR>
                  </a:tcPr>
                </a:tc>
                <a:tc>
                  <a:txBody>
                    <a:bodyPr/>
                    <a:lstStyle/>
                    <a:p>
                      <a:pPr>
                        <a:lnSpc>
                          <a:spcPct val="150000"/>
                        </a:lnSpc>
                        <a:spcAft>
                          <a:spcPts val="800"/>
                        </a:spcAft>
                      </a:pPr>
                      <a:r>
                        <a:rPr lang="en-GB" sz="1300" dirty="0">
                          <a:effectLst/>
                        </a:rPr>
                        <a:t>Contains sequential elements of action in the text to add suspense and tension.  The enigma and action codes work as a pair to develop the story's tensions and keep the reader interested.</a:t>
                      </a:r>
                    </a:p>
                  </a:txBody>
                  <a:tcPr marL="28441" marR="28441"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800"/>
                        </a:spcAft>
                      </a:pPr>
                      <a:r>
                        <a:rPr lang="en-GB" sz="1300" dirty="0">
                          <a:effectLst/>
                        </a:rPr>
                        <a:t> …</a:t>
                      </a:r>
                      <a:r>
                        <a:rPr lang="en-US" sz="1300" dirty="0"/>
                        <a:t> </a:t>
                      </a:r>
                      <a:r>
                        <a:rPr lang="en-US" sz="1300" dirty="0" err="1"/>
                        <a:t>emphasised</a:t>
                      </a:r>
                      <a:r>
                        <a:rPr lang="en-US" sz="1300" dirty="0"/>
                        <a:t> by the crescendo of the song in the scene at the water pump over which the informative on-screen graphic appears</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28441" marR="28441"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41617961"/>
                  </a:ext>
                </a:extLst>
              </a:tr>
              <a:tr h="1103085">
                <a:tc>
                  <a:txBody>
                    <a:bodyPr/>
                    <a:lstStyle/>
                    <a:p>
                      <a:pPr>
                        <a:lnSpc>
                          <a:spcPct val="150000"/>
                        </a:lnSpc>
                        <a:spcAft>
                          <a:spcPts val="800"/>
                        </a:spcAft>
                      </a:pPr>
                      <a:r>
                        <a:rPr lang="en-US" sz="1300" dirty="0">
                          <a:effectLst/>
                        </a:rPr>
                        <a:t>Referential Code</a:t>
                      </a:r>
                      <a:endParaRPr lang="en-GB" sz="1300" dirty="0">
                        <a:effectLst/>
                      </a:endParaRPr>
                    </a:p>
                    <a:p>
                      <a:pPr>
                        <a:lnSpc>
                          <a:spcPct val="150000"/>
                        </a:lnSpc>
                        <a:spcAft>
                          <a:spcPts val="800"/>
                        </a:spcAft>
                      </a:pPr>
                      <a:r>
                        <a:rPr lang="en-US" sz="1300" dirty="0">
                          <a:effectLst/>
                        </a:rPr>
                        <a:t> </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28441" marR="28441" marT="0" marB="0">
                    <a:lnR w="12700" cap="flat" cmpd="sng" algn="ctr">
                      <a:solidFill>
                        <a:schemeClr val="accent3"/>
                      </a:solidFill>
                      <a:prstDash val="solid"/>
                      <a:round/>
                      <a:headEnd type="none" w="med" len="med"/>
                      <a:tailEnd type="none" w="med" len="med"/>
                    </a:lnR>
                  </a:tcPr>
                </a:tc>
                <a:tc>
                  <a:txBody>
                    <a:bodyPr/>
                    <a:lstStyle/>
                    <a:p>
                      <a:pPr>
                        <a:lnSpc>
                          <a:spcPct val="150000"/>
                        </a:lnSpc>
                        <a:spcAft>
                          <a:spcPts val="800"/>
                        </a:spcAft>
                      </a:pPr>
                      <a:r>
                        <a:rPr lang="en-US" sz="1300" dirty="0">
                          <a:effectLst/>
                        </a:rPr>
                        <a:t>Refers to anything in the text which may refer to an external body of knowledge such as scientific, historical, cultural knowledge. The referential code makes the audience understand or expect stories from what we already know…because we are smart, informed spectators!</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28441" marR="28441"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800"/>
                        </a:spcAft>
                      </a:pPr>
                      <a:r>
                        <a:rPr lang="en-GB" sz="1300" dirty="0">
                          <a:effectLst/>
                        </a:rPr>
                        <a:t> </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28441" marR="28441"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95772483"/>
                  </a:ext>
                </a:extLst>
              </a:tr>
              <a:tr h="1005696">
                <a:tc>
                  <a:txBody>
                    <a:bodyPr/>
                    <a:lstStyle/>
                    <a:p>
                      <a:pPr>
                        <a:lnSpc>
                          <a:spcPct val="150000"/>
                        </a:lnSpc>
                        <a:spcAft>
                          <a:spcPts val="800"/>
                        </a:spcAft>
                      </a:pPr>
                      <a:r>
                        <a:rPr lang="en-US" sz="1300" dirty="0">
                          <a:effectLst/>
                        </a:rPr>
                        <a:t>Symbolic Code</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28441" marR="28441" marT="0" marB="0">
                    <a:lnR w="12700" cap="flat" cmpd="sng" algn="ctr">
                      <a:solidFill>
                        <a:schemeClr val="accent3"/>
                      </a:solidFill>
                      <a:prstDash val="solid"/>
                      <a:round/>
                      <a:headEnd type="none" w="med" len="med"/>
                      <a:tailEnd type="none" w="med" len="med"/>
                    </a:lnR>
                  </a:tcPr>
                </a:tc>
                <a:tc>
                  <a:txBody>
                    <a:bodyPr/>
                    <a:lstStyle/>
                    <a:p>
                      <a:pPr>
                        <a:lnSpc>
                          <a:spcPct val="150000"/>
                        </a:lnSpc>
                        <a:spcAft>
                          <a:spcPts val="800"/>
                        </a:spcAft>
                      </a:pPr>
                      <a:r>
                        <a:rPr lang="en-US" sz="1300" dirty="0">
                          <a:effectLst/>
                        </a:rPr>
                        <a:t>Refers to symbolism within the text which </a:t>
                      </a:r>
                      <a:r>
                        <a:rPr lang="en-US" sz="1300" dirty="0" err="1">
                          <a:effectLst/>
                        </a:rPr>
                        <a:t>emphasises</a:t>
                      </a:r>
                      <a:r>
                        <a:rPr lang="en-US" sz="1300" dirty="0">
                          <a:effectLst/>
                        </a:rPr>
                        <a:t> opposites to show contrast and create greater meaning creating tension, drama and character development. So it could be the symbolism of two opposing character types.</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28441" marR="28441"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pPr>
                      <a:r>
                        <a:rPr lang="en-GB" sz="1300" dirty="0">
                          <a:effectLst/>
                        </a:rPr>
                        <a:t> The </a:t>
                      </a:r>
                      <a:r>
                        <a:rPr lang="en-US" sz="1300" dirty="0"/>
                        <a:t>drought-ridden African countries are reinforced both visually and through the advert’s audio codes up until about 00.47.</a:t>
                      </a:r>
                    </a:p>
                  </a:txBody>
                  <a:tcPr marL="28441" marR="28441"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64269331"/>
                  </a:ext>
                </a:extLst>
              </a:tr>
            </a:tbl>
          </a:graphicData>
        </a:graphic>
      </p:graphicFrame>
    </p:spTree>
    <p:extLst>
      <p:ext uri="{BB962C8B-B14F-4D97-AF65-F5344CB8AC3E}">
        <p14:creationId xmlns:p14="http://schemas.microsoft.com/office/powerpoint/2010/main" val="1846987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10131425" cy="1456267"/>
          </a:xfrm>
        </p:spPr>
        <p:txBody>
          <a:bodyPr/>
          <a:lstStyle/>
          <a:p>
            <a:r>
              <a:rPr lang="en-GB" b="1" dirty="0"/>
              <a:t>Structuralism - Claude </a:t>
            </a:r>
            <a:r>
              <a:rPr lang="en-GB" b="1" dirty="0" err="1"/>
              <a:t>Lévi-Strauss</a:t>
            </a:r>
            <a:r>
              <a:rPr lang="en-GB" b="1" dirty="0"/>
              <a:t> </a:t>
            </a:r>
            <a:endParaRPr lang="en-GB" dirty="0"/>
          </a:p>
        </p:txBody>
      </p:sp>
      <p:sp>
        <p:nvSpPr>
          <p:cNvPr id="3" name="Content Placeholder 2"/>
          <p:cNvSpPr>
            <a:spLocks noGrp="1"/>
          </p:cNvSpPr>
          <p:nvPr>
            <p:ph idx="1"/>
          </p:nvPr>
        </p:nvSpPr>
        <p:spPr>
          <a:xfrm>
            <a:off x="738772" y="1456267"/>
            <a:ext cx="5052428" cy="4739997"/>
          </a:xfrm>
        </p:spPr>
        <p:txBody>
          <a:bodyPr anchor="t">
            <a:normAutofit/>
          </a:bodyPr>
          <a:lstStyle/>
          <a:p>
            <a:pPr marL="0" indent="0">
              <a:buNone/>
            </a:pPr>
            <a:r>
              <a:rPr lang="en-GB" sz="2000" b="1" dirty="0"/>
              <a:t>Theory </a:t>
            </a:r>
          </a:p>
          <a:p>
            <a:r>
              <a:rPr lang="en-GB" sz="2000" dirty="0"/>
              <a:t>The idea that texts can best be understood through an examination of their underlying structure </a:t>
            </a:r>
          </a:p>
          <a:p>
            <a:r>
              <a:rPr lang="en-GB" sz="2000" dirty="0"/>
              <a:t>The idea that meaning is dependent upon (and produced through) pairs of oppositions </a:t>
            </a:r>
          </a:p>
          <a:p>
            <a:r>
              <a:rPr lang="en-GB" sz="2000" dirty="0"/>
              <a:t>The idea that the way in which these binary oppositions are resolved can have particular ideological significance. </a:t>
            </a:r>
          </a:p>
          <a:p>
            <a:endParaRPr lang="en-GB" sz="2000" dirty="0"/>
          </a:p>
          <a:p>
            <a:pPr marL="0" indent="0">
              <a:buNone/>
            </a:pPr>
            <a:r>
              <a:rPr lang="en-GB" sz="2000" b="1" dirty="0"/>
              <a:t>Application</a:t>
            </a:r>
            <a:r>
              <a:rPr lang="en-GB" sz="2000" dirty="0"/>
              <a:t> </a:t>
            </a:r>
          </a:p>
          <a:p>
            <a:r>
              <a:rPr lang="en-GB" sz="2000" dirty="0"/>
              <a:t>What binary opposites do you see?</a:t>
            </a:r>
          </a:p>
        </p:txBody>
      </p:sp>
      <p:sp>
        <p:nvSpPr>
          <p:cNvPr id="4" name="Rectangle 3"/>
          <p:cNvSpPr/>
          <p:nvPr/>
        </p:nvSpPr>
        <p:spPr>
          <a:xfrm>
            <a:off x="6657473" y="1425609"/>
            <a:ext cx="4828674" cy="4801314"/>
          </a:xfrm>
          <a:prstGeom prst="rect">
            <a:avLst/>
          </a:prstGeom>
          <a:solidFill>
            <a:srgbClr val="EAF0F8"/>
          </a:solidFill>
          <a:ln w="38100">
            <a:solidFill>
              <a:schemeClr val="accent3"/>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buFont typeface="Arial" panose="020B0604020202020204" pitchFamily="34" charset="0"/>
              <a:buChar char="•"/>
            </a:pPr>
            <a:r>
              <a:rPr lang="en-GB" dirty="0"/>
              <a:t>The song’s title line “sunshine on a rainy day”</a:t>
            </a:r>
          </a:p>
          <a:p>
            <a:r>
              <a:rPr lang="en-GB" dirty="0"/>
              <a:t>is used over shots of children running,</a:t>
            </a:r>
          </a:p>
          <a:p>
            <a:r>
              <a:rPr lang="en-GB" dirty="0"/>
              <a:t>playing, laughing and the more positive</a:t>
            </a:r>
          </a:p>
          <a:p>
            <a:r>
              <a:rPr lang="en-GB" b="1" dirty="0"/>
              <a:t>connotations </a:t>
            </a:r>
            <a:r>
              <a:rPr lang="en-GB" dirty="0"/>
              <a:t>of this section of the advert are</a:t>
            </a:r>
          </a:p>
          <a:p>
            <a:r>
              <a:rPr lang="en-GB" dirty="0"/>
              <a:t>emphasised by the </a:t>
            </a:r>
            <a:r>
              <a:rPr lang="en-GB" b="1" dirty="0"/>
              <a:t>high key lighting </a:t>
            </a:r>
            <a:r>
              <a:rPr lang="en-GB" dirty="0"/>
              <a:t>used.</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Arid, washed-out, primarily beige</a:t>
            </a:r>
          </a:p>
          <a:p>
            <a:r>
              <a:rPr lang="en-GB" dirty="0"/>
              <a:t>and brown </a:t>
            </a:r>
            <a:r>
              <a:rPr lang="en-GB" b="1" dirty="0"/>
              <a:t>colour palette </a:t>
            </a:r>
            <a:r>
              <a:rPr lang="en-GB" dirty="0"/>
              <a:t>of the advert’s first</a:t>
            </a:r>
          </a:p>
          <a:p>
            <a:r>
              <a:rPr lang="en-GB" dirty="0"/>
              <a:t>third and the more vibrant colours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 </a:t>
            </a:r>
            <a:r>
              <a:rPr lang="en-GB" b="1" dirty="0"/>
              <a:t>on-screen graphic </a:t>
            </a:r>
            <a:r>
              <a:rPr lang="en-GB" dirty="0"/>
              <a:t>(“650 million people</a:t>
            </a:r>
          </a:p>
          <a:p>
            <a:r>
              <a:rPr lang="en-GB" dirty="0"/>
              <a:t>still don’t have access to clean drinking water”)</a:t>
            </a:r>
          </a:p>
          <a:p>
            <a:r>
              <a:rPr lang="en-GB" dirty="0"/>
              <a:t>creates a </a:t>
            </a:r>
            <a:r>
              <a:rPr lang="en-GB" b="1" dirty="0"/>
              <a:t>conceptual binary opposition</a:t>
            </a:r>
          </a:p>
          <a:p>
            <a:r>
              <a:rPr lang="en-GB" dirty="0"/>
              <a:t>between Claudia’s positive story and that of</a:t>
            </a:r>
          </a:p>
          <a:p>
            <a:r>
              <a:rPr lang="en-GB" dirty="0"/>
              <a:t>other, less fortunate people. It’s this opposition</a:t>
            </a:r>
          </a:p>
          <a:p>
            <a:r>
              <a:rPr lang="en-GB" dirty="0"/>
              <a:t>that the audience is encouraged to be part</a:t>
            </a:r>
          </a:p>
          <a:p>
            <a:r>
              <a:rPr lang="en-GB" dirty="0"/>
              <a:t>of the solution to by giving “£3 today”.</a:t>
            </a:r>
          </a:p>
        </p:txBody>
      </p:sp>
    </p:spTree>
    <p:extLst>
      <p:ext uri="{BB962C8B-B14F-4D97-AF65-F5344CB8AC3E}">
        <p14:creationId xmlns:p14="http://schemas.microsoft.com/office/powerpoint/2010/main" val="140829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t>representation</a:t>
            </a:r>
          </a:p>
        </p:txBody>
      </p:sp>
      <p:sp>
        <p:nvSpPr>
          <p:cNvPr id="3" name="Subtitle 2"/>
          <p:cNvSpPr>
            <a:spLocks noGrp="1"/>
          </p:cNvSpPr>
          <p:nvPr>
            <p:ph type="subTitle" idx="1"/>
          </p:nvPr>
        </p:nvSpPr>
        <p:spPr/>
        <p:txBody>
          <a:bodyPr/>
          <a:lstStyle/>
          <a:p>
            <a:r>
              <a:rPr lang="en-GB" dirty="0"/>
              <a:t>How is Claudia Represented?</a:t>
            </a:r>
          </a:p>
        </p:txBody>
      </p:sp>
    </p:spTree>
    <p:extLst>
      <p:ext uri="{BB962C8B-B14F-4D97-AF65-F5344CB8AC3E}">
        <p14:creationId xmlns:p14="http://schemas.microsoft.com/office/powerpoint/2010/main" val="14782384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BD6574E6-3F3B-854E-AF83-3A91F74ACC3A}"/>
              </a:ext>
            </a:extLst>
          </p:cNvPr>
          <p:cNvGraphicFramePr>
            <a:graphicFrameLocks noGrp="1"/>
          </p:cNvGraphicFramePr>
          <p:nvPr>
            <p:extLst>
              <p:ext uri="{D42A27DB-BD31-4B8C-83A1-F6EECF244321}">
                <p14:modId xmlns:p14="http://schemas.microsoft.com/office/powerpoint/2010/main" val="891506493"/>
              </p:ext>
            </p:extLst>
          </p:nvPr>
        </p:nvGraphicFramePr>
        <p:xfrm>
          <a:off x="971552" y="485775"/>
          <a:ext cx="10729913" cy="5900736"/>
        </p:xfrm>
        <a:graphic>
          <a:graphicData uri="http://schemas.openxmlformats.org/drawingml/2006/table">
            <a:tbl>
              <a:tblPr firstRow="1" firstCol="1">
                <a:tableStyleId>{F5AB1C69-6EDB-4FF4-983F-18BD219EF322}</a:tableStyleId>
              </a:tblPr>
              <a:tblGrid>
                <a:gridCol w="2493761">
                  <a:extLst>
                    <a:ext uri="{9D8B030D-6E8A-4147-A177-3AD203B41FA5}">
                      <a16:colId xmlns:a16="http://schemas.microsoft.com/office/drawing/2014/main" val="4166758837"/>
                    </a:ext>
                  </a:extLst>
                </a:gridCol>
                <a:gridCol w="2109588">
                  <a:extLst>
                    <a:ext uri="{9D8B030D-6E8A-4147-A177-3AD203B41FA5}">
                      <a16:colId xmlns:a16="http://schemas.microsoft.com/office/drawing/2014/main" val="113716610"/>
                    </a:ext>
                  </a:extLst>
                </a:gridCol>
                <a:gridCol w="2042188">
                  <a:extLst>
                    <a:ext uri="{9D8B030D-6E8A-4147-A177-3AD203B41FA5}">
                      <a16:colId xmlns:a16="http://schemas.microsoft.com/office/drawing/2014/main" val="1411259047"/>
                    </a:ext>
                  </a:extLst>
                </a:gridCol>
                <a:gridCol w="2042188">
                  <a:extLst>
                    <a:ext uri="{9D8B030D-6E8A-4147-A177-3AD203B41FA5}">
                      <a16:colId xmlns:a16="http://schemas.microsoft.com/office/drawing/2014/main" val="2125512413"/>
                    </a:ext>
                  </a:extLst>
                </a:gridCol>
                <a:gridCol w="2042188">
                  <a:extLst>
                    <a:ext uri="{9D8B030D-6E8A-4147-A177-3AD203B41FA5}">
                      <a16:colId xmlns:a16="http://schemas.microsoft.com/office/drawing/2014/main" val="3647118702"/>
                    </a:ext>
                  </a:extLst>
                </a:gridCol>
              </a:tblGrid>
              <a:tr h="400971">
                <a:tc gridSpan="5">
                  <a:txBody>
                    <a:bodyPr/>
                    <a:lstStyle/>
                    <a:p>
                      <a:pPr>
                        <a:lnSpc>
                          <a:spcPct val="107000"/>
                        </a:lnSpc>
                        <a:spcAft>
                          <a:spcPts val="0"/>
                        </a:spcAft>
                      </a:pPr>
                      <a:r>
                        <a:rPr lang="en-GB" sz="1800" dirty="0">
                          <a:effectLst/>
                        </a:rPr>
                        <a:t>COMPONENT 1: INVESTIGATING THE MEDIA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865427995"/>
                  </a:ext>
                </a:extLst>
              </a:tr>
              <a:tr h="400971">
                <a:tc gridSpan="5">
                  <a:txBody>
                    <a:bodyPr/>
                    <a:lstStyle/>
                    <a:p>
                      <a:pPr>
                        <a:lnSpc>
                          <a:spcPct val="107000"/>
                        </a:lnSpc>
                        <a:spcAft>
                          <a:spcPts val="0"/>
                        </a:spcAft>
                      </a:pPr>
                      <a:r>
                        <a:rPr lang="en-GB" sz="1800" dirty="0">
                          <a:effectLst/>
                        </a:rPr>
                        <a:t>EXAM 35%</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59661734"/>
                  </a:ext>
                </a:extLst>
              </a:tr>
              <a:tr h="604769">
                <a:tc>
                  <a:txBody>
                    <a:bodyPr/>
                    <a:lstStyle/>
                    <a:p>
                      <a:pPr>
                        <a:lnSpc>
                          <a:spcPct val="107000"/>
                        </a:lnSpc>
                        <a:spcAft>
                          <a:spcPts val="0"/>
                        </a:spcAft>
                      </a:pPr>
                      <a:r>
                        <a:rPr lang="en-GB" sz="1800" dirty="0">
                          <a:effectLst/>
                        </a:rPr>
                        <a:t>Section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R w="12700" cap="flat" cmpd="sng" algn="ctr">
                      <a:solidFill>
                        <a:schemeClr val="accent3"/>
                      </a:solidFill>
                      <a:prstDash val="solid"/>
                      <a:round/>
                      <a:headEnd type="none" w="med" len="med"/>
                      <a:tailEnd type="none" w="med" len="med"/>
                    </a:lnR>
                  </a:tcPr>
                </a:tc>
                <a:tc>
                  <a:txBody>
                    <a:bodyPr/>
                    <a:lstStyle/>
                    <a:p>
                      <a:pPr algn="ctr">
                        <a:lnSpc>
                          <a:spcPct val="107000"/>
                        </a:lnSpc>
                        <a:spcAft>
                          <a:spcPts val="0"/>
                        </a:spcAft>
                      </a:pPr>
                      <a:r>
                        <a:rPr lang="en-GB" sz="1800" dirty="0">
                          <a:effectLst/>
                        </a:rPr>
                        <a:t>A</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L w="12700" cap="flat" cmpd="sng" algn="ctr">
                      <a:solidFill>
                        <a:schemeClr val="accent3"/>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0"/>
                        </a:spcAft>
                      </a:pPr>
                      <a:r>
                        <a:rPr lang="en-GB" sz="1800" b="1" dirty="0">
                          <a:effectLst/>
                        </a:rPr>
                        <a:t>A &amp; B</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0"/>
                        </a:spcAft>
                      </a:pPr>
                      <a:r>
                        <a:rPr lang="en-GB" sz="1800">
                          <a:effectLst/>
                        </a:rPr>
                        <a:t>A</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L w="38100" cap="flat" cmpd="sng" algn="ctr">
                      <a:solidFill>
                        <a:srgbClr val="FF0000"/>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0"/>
                        </a:spcAft>
                      </a:pPr>
                      <a:r>
                        <a:rPr lang="en-GB" sz="1800">
                          <a:effectLst/>
                        </a:rPr>
                        <a:t>A &amp; B</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050246925"/>
                  </a:ext>
                </a:extLst>
              </a:tr>
              <a:tr h="689273">
                <a:tc>
                  <a:txBody>
                    <a:bodyPr/>
                    <a:lstStyle/>
                    <a:p>
                      <a:pPr>
                        <a:lnSpc>
                          <a:spcPct val="107000"/>
                        </a:lnSpc>
                        <a:spcAft>
                          <a:spcPts val="0"/>
                        </a:spcAft>
                      </a:pPr>
                      <a:r>
                        <a:rPr lang="en-GB" sz="1800" dirty="0">
                          <a:effectLst/>
                        </a:rPr>
                        <a:t>Sector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R w="12700" cap="flat" cmpd="sng" algn="ctr">
                      <a:solidFill>
                        <a:schemeClr val="accent3"/>
                      </a:solidFill>
                      <a:prstDash val="solid"/>
                      <a:round/>
                      <a:headEnd type="none" w="med" len="med"/>
                      <a:tailEnd type="none" w="med" len="med"/>
                    </a:lnR>
                  </a:tcPr>
                </a:tc>
                <a:tc>
                  <a:txBody>
                    <a:bodyPr/>
                    <a:lstStyle/>
                    <a:p>
                      <a:pPr algn="ctr">
                        <a:lnSpc>
                          <a:spcPct val="107000"/>
                        </a:lnSpc>
                        <a:spcAft>
                          <a:spcPts val="0"/>
                        </a:spcAft>
                      </a:pPr>
                      <a:r>
                        <a:rPr lang="en-GB" sz="1800" dirty="0">
                          <a:effectLst/>
                        </a:rPr>
                        <a:t>Marketing</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L w="12700" cap="flat" cmpd="sng" algn="ctr">
                      <a:solidFill>
                        <a:schemeClr val="accent3"/>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0"/>
                        </a:spcAft>
                      </a:pPr>
                      <a:r>
                        <a:rPr lang="en-GB" sz="1800" b="1" dirty="0">
                          <a:effectLst/>
                        </a:rPr>
                        <a:t>Advertising</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0"/>
                        </a:spcAft>
                      </a:pPr>
                      <a:r>
                        <a:rPr lang="en-GB" sz="1800">
                          <a:effectLst/>
                        </a:rPr>
                        <a:t>Music Video</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L w="38100" cap="flat" cmpd="sng" algn="ctr">
                      <a:solidFill>
                        <a:srgbClr val="FF0000"/>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0"/>
                        </a:spcAft>
                      </a:pPr>
                      <a:r>
                        <a:rPr lang="en-GB" sz="1800">
                          <a:effectLst/>
                        </a:rPr>
                        <a:t>Newspaper</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634923732"/>
                  </a:ext>
                </a:extLst>
              </a:tr>
              <a:tr h="420027">
                <a:tc rowSpan="2">
                  <a:txBody>
                    <a:bodyPr/>
                    <a:lstStyle/>
                    <a:p>
                      <a:pPr>
                        <a:lnSpc>
                          <a:spcPct val="107000"/>
                        </a:lnSpc>
                        <a:spcAft>
                          <a:spcPts val="0"/>
                        </a:spcAft>
                      </a:pPr>
                      <a:r>
                        <a:rPr lang="en-GB" sz="1800" dirty="0">
                          <a:effectLst/>
                        </a:rPr>
                        <a:t>Text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R w="12700" cap="flat" cmpd="sng" algn="ctr">
                      <a:solidFill>
                        <a:schemeClr val="accent3"/>
                      </a:solidFill>
                      <a:prstDash val="solid"/>
                      <a:round/>
                      <a:headEnd type="none" w="med" len="med"/>
                      <a:tailEnd type="none" w="med" len="med"/>
                    </a:lnR>
                  </a:tcPr>
                </a:tc>
                <a:tc rowSpan="2">
                  <a:txBody>
                    <a:bodyPr/>
                    <a:lstStyle/>
                    <a:p>
                      <a:pPr algn="ctr">
                        <a:lnSpc>
                          <a:spcPct val="107000"/>
                        </a:lnSpc>
                        <a:spcAft>
                          <a:spcPts val="0"/>
                        </a:spcAft>
                      </a:pPr>
                      <a:r>
                        <a:rPr lang="en-GB" sz="1800" dirty="0">
                          <a:effectLst/>
                        </a:rPr>
                        <a:t>Kiss of the Vampire</a:t>
                      </a:r>
                      <a:endParaRPr lang="en-GB" sz="1800" b="0" i="1" dirty="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L w="12700" cap="flat" cmpd="sng" algn="ctr">
                      <a:solidFill>
                        <a:schemeClr val="accent3"/>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0"/>
                        </a:spcAft>
                      </a:pPr>
                      <a:r>
                        <a:rPr lang="en-GB" sz="1800" b="1" dirty="0">
                          <a:effectLst/>
                        </a:rPr>
                        <a:t>Tide</a:t>
                      </a:r>
                      <a:endParaRPr lang="en-GB" sz="18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0"/>
                        </a:spcAft>
                      </a:pPr>
                      <a:r>
                        <a:rPr lang="en-GB" sz="1800" dirty="0">
                          <a:effectLst/>
                        </a:rPr>
                        <a:t>Formation</a:t>
                      </a:r>
                      <a:endParaRPr lang="en-GB" sz="1800" i="1" dirty="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L w="38100" cap="flat" cmpd="sng" algn="ctr">
                      <a:solidFill>
                        <a:srgbClr val="FF0000"/>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0"/>
                        </a:spcAft>
                      </a:pPr>
                      <a:r>
                        <a:rPr lang="en-GB" sz="1800" i="0" dirty="0">
                          <a:effectLst/>
                          <a:latin typeface="Calibri" panose="020F0502020204030204" pitchFamily="34" charset="0"/>
                          <a:ea typeface="Calibri" panose="020F0502020204030204" pitchFamily="34" charset="0"/>
                          <a:cs typeface="Times New Roman" panose="02020603050405020304" pitchFamily="18" charset="0"/>
                        </a:rPr>
                        <a:t>The Times</a:t>
                      </a:r>
                    </a:p>
                  </a:txBody>
                  <a:tcPr marL="54305" marR="5430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509650307"/>
                  </a:ext>
                </a:extLst>
              </a:tr>
              <a:tr h="460290">
                <a:tc vMerge="1">
                  <a:txBody>
                    <a:bodyPr/>
                    <a:lstStyle/>
                    <a:p>
                      <a:endParaRPr lang="en-GB"/>
                    </a:p>
                  </a:txBody>
                  <a:tcPr/>
                </a:tc>
                <a:tc vMerge="1">
                  <a:txBody>
                    <a:bodyPr/>
                    <a:lstStyle/>
                    <a:p>
                      <a:endParaRPr lang="en-GB"/>
                    </a:p>
                  </a:txBody>
                  <a:tcPr/>
                </a:tc>
                <a:tc>
                  <a:txBody>
                    <a:bodyPr/>
                    <a:lstStyle/>
                    <a:p>
                      <a:pPr algn="ctr">
                        <a:lnSpc>
                          <a:spcPct val="107000"/>
                        </a:lnSpc>
                        <a:spcAft>
                          <a:spcPts val="0"/>
                        </a:spcAft>
                      </a:pPr>
                      <a:r>
                        <a:rPr lang="en-GB" sz="1800" b="1" dirty="0">
                          <a:effectLst/>
                        </a:rPr>
                        <a:t>WaterAid</a:t>
                      </a:r>
                      <a:endParaRPr lang="en-GB" sz="18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0"/>
                        </a:spcAft>
                      </a:pPr>
                      <a:r>
                        <a:rPr lang="en-GB" sz="1800" i="0" dirty="0">
                          <a:effectLst/>
                          <a:latin typeface="Calibri" panose="020F0502020204030204" pitchFamily="34" charset="0"/>
                          <a:ea typeface="Calibri" panose="020F0502020204030204" pitchFamily="34" charset="0"/>
                          <a:cs typeface="Times New Roman" panose="02020603050405020304" pitchFamily="18" charset="0"/>
                        </a:rPr>
                        <a:t>Riptide</a:t>
                      </a:r>
                    </a:p>
                  </a:txBody>
                  <a:tcPr marL="54305" marR="54305" marT="0" marB="0" anchor="ctr">
                    <a:lnL w="38100" cap="flat" cmpd="sng" algn="ctr">
                      <a:solidFill>
                        <a:srgbClr val="FF0000"/>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GB" sz="1800" dirty="0">
                          <a:effectLst/>
                        </a:rPr>
                        <a:t>Daily Mirror</a:t>
                      </a:r>
                      <a:endParaRPr lang="en-GB" sz="1800" i="1" dirty="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559185343"/>
                  </a:ext>
                </a:extLst>
              </a:tr>
              <a:tr h="584887">
                <a:tc>
                  <a:txBody>
                    <a:bodyPr/>
                    <a:lstStyle/>
                    <a:p>
                      <a:pPr>
                        <a:lnSpc>
                          <a:spcPct val="107000"/>
                        </a:lnSpc>
                        <a:spcAft>
                          <a:spcPts val="0"/>
                        </a:spcAft>
                      </a:pPr>
                      <a:r>
                        <a:rPr lang="en-GB" sz="1800" dirty="0">
                          <a:effectLst/>
                        </a:rPr>
                        <a:t>Media Language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R w="12700" cap="flat" cmpd="sng" algn="ctr">
                      <a:solidFill>
                        <a:schemeClr val="accent3"/>
                      </a:solidFill>
                      <a:prstDash val="solid"/>
                      <a:round/>
                      <a:headEnd type="none" w="med" len="med"/>
                      <a:tailEnd type="none" w="med" len="med"/>
                    </a:lnR>
                  </a:tcPr>
                </a:tc>
                <a:tc>
                  <a:txBody>
                    <a:bodyPr/>
                    <a:lstStyle/>
                    <a:p>
                      <a:pPr algn="ctr">
                        <a:lnSpc>
                          <a:spcPct val="107000"/>
                        </a:lnSpc>
                        <a:spcAft>
                          <a:spcPts val="0"/>
                        </a:spcAft>
                      </a:pPr>
                      <a:r>
                        <a:rPr lang="en-GB" sz="1800" dirty="0">
                          <a:effectLst/>
                        </a:rPr>
                        <a:t>Y</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L w="12700" cap="flat" cmpd="sng" algn="ctr">
                      <a:solidFill>
                        <a:schemeClr val="accent3"/>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0"/>
                        </a:spcAft>
                      </a:pPr>
                      <a:r>
                        <a:rPr lang="en-GB" sz="1800" b="1" dirty="0">
                          <a:effectLst/>
                        </a:rPr>
                        <a:t>Y</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0"/>
                        </a:spcAft>
                      </a:pPr>
                      <a:r>
                        <a:rPr lang="en-GB" sz="1800" dirty="0">
                          <a:effectLst/>
                        </a:rPr>
                        <a:t>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L w="38100" cap="flat" cmpd="sng" algn="ctr">
                      <a:solidFill>
                        <a:srgbClr val="FF0000"/>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0"/>
                        </a:spcAft>
                      </a:pPr>
                      <a:r>
                        <a:rPr lang="en-GB" sz="1800" dirty="0">
                          <a:effectLst/>
                        </a:rPr>
                        <a:t>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914074776"/>
                  </a:ext>
                </a:extLst>
              </a:tr>
              <a:tr h="584887">
                <a:tc>
                  <a:txBody>
                    <a:bodyPr/>
                    <a:lstStyle/>
                    <a:p>
                      <a:pPr>
                        <a:lnSpc>
                          <a:spcPct val="107000"/>
                        </a:lnSpc>
                        <a:spcAft>
                          <a:spcPts val="0"/>
                        </a:spcAft>
                      </a:pPr>
                      <a:r>
                        <a:rPr lang="en-GB" sz="1800" dirty="0">
                          <a:effectLst/>
                        </a:rPr>
                        <a:t>Representation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R w="12700" cap="flat" cmpd="sng" algn="ctr">
                      <a:solidFill>
                        <a:schemeClr val="accent3"/>
                      </a:solidFill>
                      <a:prstDash val="solid"/>
                      <a:round/>
                      <a:headEnd type="none" w="med" len="med"/>
                      <a:tailEnd type="none" w="med" len="med"/>
                    </a:lnR>
                  </a:tcPr>
                </a:tc>
                <a:tc>
                  <a:txBody>
                    <a:bodyPr/>
                    <a:lstStyle/>
                    <a:p>
                      <a:pPr algn="ctr">
                        <a:lnSpc>
                          <a:spcPct val="107000"/>
                        </a:lnSpc>
                        <a:spcAft>
                          <a:spcPts val="0"/>
                        </a:spcAft>
                      </a:pPr>
                      <a:r>
                        <a:rPr lang="en-GB" sz="1800" dirty="0">
                          <a:effectLst/>
                        </a:rPr>
                        <a:t>Y</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L w="12700" cap="flat" cmpd="sng" algn="ctr">
                      <a:solidFill>
                        <a:schemeClr val="accent3"/>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0"/>
                        </a:spcAft>
                      </a:pPr>
                      <a:r>
                        <a:rPr lang="en-GB" sz="1800" b="1" dirty="0">
                          <a:effectLst/>
                        </a:rPr>
                        <a:t>Y</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0"/>
                        </a:spcAft>
                      </a:pPr>
                      <a:r>
                        <a:rPr lang="en-GB" sz="1800" dirty="0">
                          <a:effectLst/>
                        </a:rPr>
                        <a:t>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L w="38100" cap="flat" cmpd="sng" algn="ctr">
                      <a:solidFill>
                        <a:srgbClr val="FF0000"/>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0"/>
                        </a:spcAft>
                      </a:pPr>
                      <a:r>
                        <a:rPr lang="en-GB" sz="1800" dirty="0">
                          <a:effectLst/>
                        </a:rPr>
                        <a:t>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4137998529"/>
                  </a:ext>
                </a:extLst>
              </a:tr>
              <a:tr h="584887">
                <a:tc>
                  <a:txBody>
                    <a:bodyPr/>
                    <a:lstStyle/>
                    <a:p>
                      <a:pPr>
                        <a:lnSpc>
                          <a:spcPct val="107000"/>
                        </a:lnSpc>
                        <a:spcAft>
                          <a:spcPts val="0"/>
                        </a:spcAft>
                      </a:pPr>
                      <a:r>
                        <a:rPr lang="en-GB" sz="1800" dirty="0">
                          <a:effectLst/>
                        </a:rPr>
                        <a:t>Industries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R w="12700" cap="flat" cmpd="sng" algn="ctr">
                      <a:solidFill>
                        <a:schemeClr val="accent3"/>
                      </a:solidFill>
                      <a:prstDash val="solid"/>
                      <a:round/>
                      <a:headEnd type="none" w="med" len="med"/>
                      <a:tailEnd type="none" w="med" len="med"/>
                    </a:lnR>
                  </a:tcPr>
                </a:tc>
                <a:tc>
                  <a:txBody>
                    <a:bodyPr/>
                    <a:lstStyle/>
                    <a:p>
                      <a:endParaRPr lang="en-GB" sz="1800" b="0">
                        <a:effectLst/>
                        <a:latin typeface="Calibri" panose="020F0502020204030204" pitchFamily="34" charset="0"/>
                      </a:endParaRPr>
                    </a:p>
                  </a:txBody>
                  <a:tcPr marL="54305" marR="54305" marT="0" marB="0" anchor="ctr">
                    <a:lnL w="12700" cap="flat" cmpd="sng" algn="ctr">
                      <a:solidFill>
                        <a:schemeClr val="accent3"/>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0"/>
                        </a:spcAft>
                      </a:pPr>
                      <a:r>
                        <a:rPr lang="en-GB" sz="1800" b="1" dirty="0">
                          <a:effectLst/>
                        </a:rPr>
                        <a:t> </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endParaRPr lang="en-GB" sz="1800" dirty="0">
                        <a:effectLst/>
                        <a:latin typeface="Calibri" panose="020F0502020204030204" pitchFamily="34" charset="0"/>
                      </a:endParaRPr>
                    </a:p>
                  </a:txBody>
                  <a:tcPr marL="54305" marR="54305" marT="0" marB="0" anchor="ctr">
                    <a:lnL w="38100" cap="flat" cmpd="sng" algn="ctr">
                      <a:solidFill>
                        <a:srgbClr val="FF0000"/>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0"/>
                        </a:spcAft>
                      </a:pPr>
                      <a:r>
                        <a:rPr lang="en-GB" sz="1800" dirty="0">
                          <a:effectLst/>
                        </a:rPr>
                        <a:t>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318390895"/>
                  </a:ext>
                </a:extLst>
              </a:tr>
              <a:tr h="584887">
                <a:tc>
                  <a:txBody>
                    <a:bodyPr/>
                    <a:lstStyle/>
                    <a:p>
                      <a:pPr>
                        <a:lnSpc>
                          <a:spcPct val="107000"/>
                        </a:lnSpc>
                        <a:spcAft>
                          <a:spcPts val="0"/>
                        </a:spcAft>
                      </a:pPr>
                      <a:r>
                        <a:rPr lang="en-GB" sz="1800" dirty="0">
                          <a:effectLst/>
                        </a:rPr>
                        <a:t>Audiences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R w="12700" cap="flat" cmpd="sng" algn="ctr">
                      <a:solidFill>
                        <a:schemeClr val="accent3"/>
                      </a:solidFill>
                      <a:prstDash val="solid"/>
                      <a:round/>
                      <a:headEnd type="none" w="med" len="med"/>
                      <a:tailEnd type="none" w="med" len="med"/>
                    </a:lnR>
                  </a:tcPr>
                </a:tc>
                <a:tc>
                  <a:txBody>
                    <a:bodyPr/>
                    <a:lstStyle/>
                    <a:p>
                      <a:endParaRPr lang="en-GB" sz="1800" b="0" dirty="0">
                        <a:effectLst/>
                        <a:latin typeface="Calibri" panose="020F0502020204030204" pitchFamily="34" charset="0"/>
                      </a:endParaRPr>
                    </a:p>
                  </a:txBody>
                  <a:tcPr marL="54305" marR="54305" marT="0" marB="0" anchor="ctr">
                    <a:lnL w="12700" cap="flat" cmpd="sng" algn="ctr">
                      <a:solidFill>
                        <a:schemeClr val="accent3"/>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0"/>
                        </a:spcAft>
                      </a:pPr>
                      <a:r>
                        <a:rPr lang="en-GB" sz="1800" b="1" dirty="0">
                          <a:effectLst/>
                        </a:rPr>
                        <a:t>Y</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endParaRPr lang="en-GB" sz="1800" dirty="0">
                        <a:effectLst/>
                        <a:latin typeface="Calibri" panose="020F0502020204030204" pitchFamily="34" charset="0"/>
                      </a:endParaRPr>
                    </a:p>
                  </a:txBody>
                  <a:tcPr marL="54305" marR="54305" marT="0" marB="0" anchor="ctr">
                    <a:lnL w="38100" cap="flat" cmpd="sng" algn="ctr">
                      <a:solidFill>
                        <a:srgbClr val="FF0000"/>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0"/>
                        </a:spcAft>
                      </a:pPr>
                      <a:r>
                        <a:rPr lang="en-GB" sz="1800" dirty="0">
                          <a:effectLst/>
                        </a:rPr>
                        <a:t>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302114544"/>
                  </a:ext>
                </a:extLst>
              </a:tr>
              <a:tr h="584887">
                <a:tc>
                  <a:txBody>
                    <a:bodyPr/>
                    <a:lstStyle/>
                    <a:p>
                      <a:pPr>
                        <a:lnSpc>
                          <a:spcPct val="107000"/>
                        </a:lnSpc>
                        <a:spcAft>
                          <a:spcPts val="0"/>
                        </a:spcAft>
                      </a:pPr>
                      <a:r>
                        <a:rPr lang="en-GB" sz="1800" dirty="0">
                          <a:effectLst/>
                        </a:rPr>
                        <a:t>Contexts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R w="12700" cap="flat" cmpd="sng" algn="ctr">
                      <a:solidFill>
                        <a:schemeClr val="accent3"/>
                      </a:solidFill>
                      <a:prstDash val="solid"/>
                      <a:round/>
                      <a:headEnd type="none" w="med" len="med"/>
                      <a:tailEnd type="none" w="med" len="med"/>
                    </a:lnR>
                  </a:tcPr>
                </a:tc>
                <a:tc>
                  <a:txBody>
                    <a:bodyPr/>
                    <a:lstStyle/>
                    <a:p>
                      <a:pPr algn="ctr">
                        <a:lnSpc>
                          <a:spcPct val="107000"/>
                        </a:lnSpc>
                        <a:spcAft>
                          <a:spcPts val="0"/>
                        </a:spcAft>
                      </a:pPr>
                      <a:r>
                        <a:rPr lang="en-GB" sz="1800" dirty="0">
                          <a:effectLst/>
                        </a:rPr>
                        <a:t>Y</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L w="12700" cap="flat" cmpd="sng" algn="ctr">
                      <a:solidFill>
                        <a:schemeClr val="accent3"/>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0"/>
                        </a:spcAft>
                      </a:pPr>
                      <a:r>
                        <a:rPr lang="en-GB" sz="1800" b="1" dirty="0">
                          <a:effectLst/>
                        </a:rPr>
                        <a:t>Y</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lnSpc>
                          <a:spcPct val="107000"/>
                        </a:lnSpc>
                        <a:spcAft>
                          <a:spcPts val="0"/>
                        </a:spcAft>
                      </a:pPr>
                      <a:r>
                        <a:rPr lang="en-GB" sz="1800" dirty="0">
                          <a:effectLst/>
                        </a:rPr>
                        <a:t>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L w="38100" cap="flat" cmpd="sng" algn="ctr">
                      <a:solidFill>
                        <a:srgbClr val="FF0000"/>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0"/>
                        </a:spcAft>
                      </a:pPr>
                      <a:r>
                        <a:rPr lang="en-GB" sz="1800" dirty="0">
                          <a:effectLst/>
                        </a:rPr>
                        <a:t>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285737027"/>
                  </a:ext>
                </a:extLst>
              </a:tr>
            </a:tbl>
          </a:graphicData>
        </a:graphic>
      </p:graphicFrame>
    </p:spTree>
    <p:extLst>
      <p:ext uri="{BB962C8B-B14F-4D97-AF65-F5344CB8AC3E}">
        <p14:creationId xmlns:p14="http://schemas.microsoft.com/office/powerpoint/2010/main" val="1860864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graphicFrame>
        <p:nvGraphicFramePr>
          <p:cNvPr id="5" name="Content Placeholder 3"/>
          <p:cNvGraphicFramePr>
            <a:graphicFrameLocks/>
          </p:cNvGraphicFramePr>
          <p:nvPr>
            <p:extLst/>
          </p:nvPr>
        </p:nvGraphicFramePr>
        <p:xfrm>
          <a:off x="71440" y="57152"/>
          <a:ext cx="12030075" cy="6728939"/>
        </p:xfrm>
        <a:graphic>
          <a:graphicData uri="http://schemas.openxmlformats.org/drawingml/2006/table">
            <a:tbl>
              <a:tblPr firstRow="1" firstCol="1">
                <a:tableStyleId>{F5AB1C69-6EDB-4FF4-983F-18BD219EF322}</a:tableStyleId>
              </a:tblPr>
              <a:tblGrid>
                <a:gridCol w="1474652">
                  <a:extLst>
                    <a:ext uri="{9D8B030D-6E8A-4147-A177-3AD203B41FA5}">
                      <a16:colId xmlns:a16="http://schemas.microsoft.com/office/drawing/2014/main" val="2150304326"/>
                    </a:ext>
                  </a:extLst>
                </a:gridCol>
                <a:gridCol w="1810123">
                  <a:extLst>
                    <a:ext uri="{9D8B030D-6E8A-4147-A177-3AD203B41FA5}">
                      <a16:colId xmlns:a16="http://schemas.microsoft.com/office/drawing/2014/main" val="2878406262"/>
                    </a:ext>
                  </a:extLst>
                </a:gridCol>
                <a:gridCol w="2461291">
                  <a:extLst>
                    <a:ext uri="{9D8B030D-6E8A-4147-A177-3AD203B41FA5}">
                      <a16:colId xmlns:a16="http://schemas.microsoft.com/office/drawing/2014/main" val="2915418785"/>
                    </a:ext>
                  </a:extLst>
                </a:gridCol>
                <a:gridCol w="1570705">
                  <a:extLst>
                    <a:ext uri="{9D8B030D-6E8A-4147-A177-3AD203B41FA5}">
                      <a16:colId xmlns:a16="http://schemas.microsoft.com/office/drawing/2014/main" val="2009112403"/>
                    </a:ext>
                  </a:extLst>
                </a:gridCol>
                <a:gridCol w="1522681">
                  <a:extLst>
                    <a:ext uri="{9D8B030D-6E8A-4147-A177-3AD203B41FA5}">
                      <a16:colId xmlns:a16="http://schemas.microsoft.com/office/drawing/2014/main" val="75716204"/>
                    </a:ext>
                  </a:extLst>
                </a:gridCol>
                <a:gridCol w="1522681">
                  <a:extLst>
                    <a:ext uri="{9D8B030D-6E8A-4147-A177-3AD203B41FA5}">
                      <a16:colId xmlns:a16="http://schemas.microsoft.com/office/drawing/2014/main" val="385625232"/>
                    </a:ext>
                  </a:extLst>
                </a:gridCol>
                <a:gridCol w="1667942">
                  <a:extLst>
                    <a:ext uri="{9D8B030D-6E8A-4147-A177-3AD203B41FA5}">
                      <a16:colId xmlns:a16="http://schemas.microsoft.com/office/drawing/2014/main" val="2605707594"/>
                    </a:ext>
                  </a:extLst>
                </a:gridCol>
              </a:tblGrid>
              <a:tr h="254589">
                <a:tc rowSpan="4">
                  <a:txBody>
                    <a:bodyPr/>
                    <a:lstStyle/>
                    <a:p>
                      <a:pPr algn="l">
                        <a:lnSpc>
                          <a:spcPct val="107000"/>
                        </a:lnSpc>
                        <a:spcAft>
                          <a:spcPts val="800"/>
                        </a:spcAft>
                      </a:pPr>
                      <a:r>
                        <a:rPr lang="en-GB" sz="1600" dirty="0">
                          <a:effectLst/>
                        </a:rPr>
                        <a:t>Framework</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tc>
                <a:tc rowSpan="4">
                  <a:txBody>
                    <a:bodyPr/>
                    <a:lstStyle/>
                    <a:p>
                      <a:pPr algn="l">
                        <a:lnSpc>
                          <a:spcPct val="107000"/>
                        </a:lnSpc>
                        <a:spcAft>
                          <a:spcPts val="800"/>
                        </a:spcAft>
                      </a:pPr>
                      <a:r>
                        <a:rPr lang="en-GB" sz="1600" dirty="0">
                          <a:effectLst/>
                        </a:rPr>
                        <a:t>Theorist</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B w="12700" cap="flat" cmpd="sng" algn="ctr">
                      <a:solidFill>
                        <a:schemeClr val="accent3"/>
                      </a:solidFill>
                      <a:prstDash val="solid"/>
                      <a:round/>
                      <a:headEnd type="none" w="med" len="med"/>
                      <a:tailEnd type="none" w="med" len="med"/>
                    </a:lnB>
                  </a:tcPr>
                </a:tc>
                <a:tc rowSpan="4">
                  <a:txBody>
                    <a:bodyPr/>
                    <a:lstStyle/>
                    <a:p>
                      <a:pPr algn="l">
                        <a:lnSpc>
                          <a:spcPct val="107000"/>
                        </a:lnSpc>
                        <a:spcAft>
                          <a:spcPts val="800"/>
                        </a:spcAft>
                      </a:pPr>
                      <a:r>
                        <a:rPr lang="en-GB" sz="1600" dirty="0">
                          <a:effectLst/>
                        </a:rPr>
                        <a:t>Prompts</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B w="12700" cap="flat" cmpd="sng" algn="ctr">
                      <a:solidFill>
                        <a:schemeClr val="accent3"/>
                      </a:solidFill>
                      <a:prstDash val="solid"/>
                      <a:round/>
                      <a:headEnd type="none" w="med" len="med"/>
                      <a:tailEnd type="none" w="med" len="med"/>
                    </a:lnB>
                  </a:tcPr>
                </a:tc>
                <a:tc gridSpan="4">
                  <a:txBody>
                    <a:bodyPr/>
                    <a:lstStyle/>
                    <a:p>
                      <a:pPr algn="ctr">
                        <a:lnSpc>
                          <a:spcPct val="107000"/>
                        </a:lnSpc>
                        <a:spcAft>
                          <a:spcPts val="0"/>
                        </a:spcAft>
                      </a:pPr>
                      <a:r>
                        <a:rPr lang="en-GB" sz="1600" dirty="0">
                          <a:effectLst/>
                        </a:rPr>
                        <a:t>Component 1: Section A: Language and Representation </a:t>
                      </a:r>
                      <a:endParaRPr lang="en-GB"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576738548"/>
                  </a:ext>
                </a:extLst>
              </a:tr>
              <a:tr h="25458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07000"/>
                        </a:lnSpc>
                        <a:spcAft>
                          <a:spcPts val="800"/>
                        </a:spcAft>
                      </a:pPr>
                      <a:r>
                        <a:rPr lang="en-GB" sz="1600" dirty="0">
                          <a:effectLst/>
                        </a:rPr>
                        <a:t>Marketing</a:t>
                      </a:r>
                      <a:endParaRPr lang="en-GB"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R w="38100" cap="flat" cmpd="sng" algn="ctr">
                      <a:solidFill>
                        <a:srgbClr val="FF0000"/>
                      </a:solidFill>
                      <a:prstDash val="solid"/>
                      <a:round/>
                      <a:headEnd type="none" w="med" len="med"/>
                      <a:tailEnd type="none" w="med" len="med"/>
                    </a:lnR>
                    <a:solidFill>
                      <a:schemeClr val="accent3"/>
                    </a:solidFill>
                  </a:tcPr>
                </a:tc>
                <a:tc>
                  <a:txBody>
                    <a:bodyPr/>
                    <a:lstStyle/>
                    <a:p>
                      <a:pPr algn="ctr">
                        <a:lnSpc>
                          <a:spcPct val="107000"/>
                        </a:lnSpc>
                        <a:spcAft>
                          <a:spcPts val="800"/>
                        </a:spcAft>
                      </a:pPr>
                      <a:r>
                        <a:rPr lang="en-GB" sz="1600" b="1" dirty="0">
                          <a:effectLst/>
                        </a:rPr>
                        <a:t>Advertising</a:t>
                      </a:r>
                      <a:endParaRPr lang="en-GB"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solidFill>
                      <a:schemeClr val="accent3"/>
                    </a:solidFill>
                  </a:tcPr>
                </a:tc>
                <a:tc>
                  <a:txBody>
                    <a:bodyPr/>
                    <a:lstStyle/>
                    <a:p>
                      <a:pPr algn="ctr">
                        <a:lnSpc>
                          <a:spcPct val="107000"/>
                        </a:lnSpc>
                        <a:spcAft>
                          <a:spcPts val="800"/>
                        </a:spcAft>
                      </a:pPr>
                      <a:r>
                        <a:rPr lang="en-GB" sz="1600">
                          <a:effectLst/>
                        </a:rPr>
                        <a:t>Music Video</a:t>
                      </a:r>
                      <a:endParaRPr lang="en-GB" sz="16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solidFill>
                      <a:schemeClr val="accent3"/>
                    </a:solidFill>
                  </a:tcPr>
                </a:tc>
                <a:tc>
                  <a:txBody>
                    <a:bodyPr/>
                    <a:lstStyle/>
                    <a:p>
                      <a:pPr algn="ctr">
                        <a:lnSpc>
                          <a:spcPct val="107000"/>
                        </a:lnSpc>
                        <a:spcAft>
                          <a:spcPts val="800"/>
                        </a:spcAft>
                      </a:pPr>
                      <a:r>
                        <a:rPr lang="en-GB" sz="1600">
                          <a:effectLst/>
                        </a:rPr>
                        <a:t>Newspaper</a:t>
                      </a:r>
                      <a:endParaRPr lang="en-GB" sz="16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solidFill>
                      <a:schemeClr val="accent3"/>
                    </a:solidFill>
                  </a:tcPr>
                </a:tc>
                <a:extLst>
                  <a:ext uri="{0D108BD9-81ED-4DB2-BD59-A6C34878D82A}">
                    <a16:rowId xmlns:a16="http://schemas.microsoft.com/office/drawing/2014/main" val="1707521613"/>
                  </a:ext>
                </a:extLst>
              </a:tr>
              <a:tr h="283984">
                <a:tc vMerge="1">
                  <a:txBody>
                    <a:bodyPr/>
                    <a:lstStyle/>
                    <a:p>
                      <a:endParaRPr lang="en-GB"/>
                    </a:p>
                  </a:txBody>
                  <a:tcPr/>
                </a:tc>
                <a:tc vMerge="1">
                  <a:txBody>
                    <a:bodyPr/>
                    <a:lstStyle/>
                    <a:p>
                      <a:endParaRPr lang="en-GB"/>
                    </a:p>
                  </a:txBody>
                  <a:tcPr/>
                </a:tc>
                <a:tc vMerge="1">
                  <a:txBody>
                    <a:bodyPr/>
                    <a:lstStyle/>
                    <a:p>
                      <a:endParaRPr lang="en-GB"/>
                    </a:p>
                  </a:txBody>
                  <a:tcPr/>
                </a:tc>
                <a:tc rowSpan="2">
                  <a:txBody>
                    <a:bodyPr/>
                    <a:lstStyle/>
                    <a:p>
                      <a:pPr algn="ctr">
                        <a:lnSpc>
                          <a:spcPct val="107000"/>
                        </a:lnSpc>
                        <a:spcAft>
                          <a:spcPts val="800"/>
                        </a:spcAft>
                      </a:pPr>
                      <a:r>
                        <a:rPr lang="en-GB" sz="1600" dirty="0">
                          <a:effectLst/>
                        </a:rPr>
                        <a:t>Kiss of the Vampire</a:t>
                      </a:r>
                      <a:endParaRPr lang="en-GB" sz="1600" i="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R w="38100" cap="flat" cmpd="sng" algn="ctr">
                      <a:solidFill>
                        <a:srgbClr val="FF0000"/>
                      </a:solidFill>
                      <a:prstDash val="solid"/>
                      <a:round/>
                      <a:headEnd type="none" w="med" len="med"/>
                      <a:tailEnd type="none" w="med" len="med"/>
                    </a:lnR>
                    <a:lnB w="12700" cap="flat" cmpd="sng" algn="ctr">
                      <a:solidFill>
                        <a:schemeClr val="accent3"/>
                      </a:solidFill>
                      <a:prstDash val="solid"/>
                      <a:round/>
                      <a:headEnd type="none" w="med" len="med"/>
                      <a:tailEnd type="none" w="med" len="med"/>
                    </a:lnB>
                    <a:solidFill>
                      <a:schemeClr val="accent3"/>
                    </a:solidFill>
                  </a:tcPr>
                </a:tc>
                <a:tc>
                  <a:txBody>
                    <a:bodyPr/>
                    <a:lstStyle/>
                    <a:p>
                      <a:pPr algn="ctr">
                        <a:lnSpc>
                          <a:spcPct val="107000"/>
                        </a:lnSpc>
                        <a:spcAft>
                          <a:spcPts val="800"/>
                        </a:spcAft>
                      </a:pPr>
                      <a:r>
                        <a:rPr lang="en-GB" sz="1600" b="1" dirty="0">
                          <a:effectLst/>
                        </a:rPr>
                        <a:t>Tide</a:t>
                      </a:r>
                      <a:endParaRPr lang="en-GB" sz="1600" b="1" i="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solidFill>
                      <a:schemeClr val="accent3"/>
                    </a:solidFill>
                  </a:tcPr>
                </a:tc>
                <a:tc>
                  <a:txBody>
                    <a:bodyPr/>
                    <a:lstStyle/>
                    <a:p>
                      <a:pPr algn="ctr">
                        <a:lnSpc>
                          <a:spcPct val="107000"/>
                        </a:lnSpc>
                        <a:spcAft>
                          <a:spcPts val="800"/>
                        </a:spcAft>
                      </a:pPr>
                      <a:r>
                        <a:rPr lang="en-GB" sz="1600" dirty="0">
                          <a:effectLst/>
                        </a:rPr>
                        <a:t>Formation</a:t>
                      </a:r>
                      <a:endParaRPr lang="en-GB" sz="1600" i="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solidFill>
                      <a:schemeClr val="accent3"/>
                    </a:solidFill>
                  </a:tcPr>
                </a:tc>
                <a:tc>
                  <a:txBody>
                    <a:bodyPr/>
                    <a:lstStyle/>
                    <a:p>
                      <a:pPr algn="ctr">
                        <a:lnSpc>
                          <a:spcPct val="107000"/>
                        </a:lnSpc>
                        <a:spcAft>
                          <a:spcPts val="800"/>
                        </a:spcAft>
                      </a:pPr>
                      <a:r>
                        <a:rPr lang="en-GB" sz="1600">
                          <a:effectLst/>
                        </a:rPr>
                        <a:t>The Times</a:t>
                      </a:r>
                      <a:endParaRPr lang="en-GB" sz="1600" i="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solidFill>
                      <a:schemeClr val="accent3"/>
                    </a:solidFill>
                  </a:tcPr>
                </a:tc>
                <a:extLst>
                  <a:ext uri="{0D108BD9-81ED-4DB2-BD59-A6C34878D82A}">
                    <a16:rowId xmlns:a16="http://schemas.microsoft.com/office/drawing/2014/main" val="1775357533"/>
                  </a:ext>
                </a:extLst>
              </a:tr>
              <a:tr h="254589">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07000"/>
                        </a:lnSpc>
                        <a:spcAft>
                          <a:spcPts val="800"/>
                        </a:spcAft>
                      </a:pPr>
                      <a:r>
                        <a:rPr lang="en-GB" sz="1600" b="1" dirty="0" err="1">
                          <a:effectLst/>
                        </a:rPr>
                        <a:t>WaterAid</a:t>
                      </a:r>
                      <a:endParaRPr lang="en-GB" sz="1600" b="1" i="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B w="12700" cap="flat" cmpd="sng" algn="ctr">
                      <a:solidFill>
                        <a:schemeClr val="accent3"/>
                      </a:solidFill>
                      <a:prstDash val="solid"/>
                      <a:round/>
                      <a:headEnd type="none" w="med" len="med"/>
                      <a:tailEnd type="none" w="med" len="med"/>
                    </a:lnB>
                    <a:solidFill>
                      <a:schemeClr val="accent3"/>
                    </a:solidFill>
                  </a:tcPr>
                </a:tc>
                <a:tc>
                  <a:txBody>
                    <a:bodyPr/>
                    <a:lstStyle/>
                    <a:p>
                      <a:pPr algn="ctr">
                        <a:lnSpc>
                          <a:spcPct val="107000"/>
                        </a:lnSpc>
                        <a:spcAft>
                          <a:spcPts val="800"/>
                        </a:spcAft>
                      </a:pPr>
                      <a:r>
                        <a:rPr lang="en-GB" sz="1600" dirty="0">
                          <a:effectLst/>
                        </a:rPr>
                        <a:t>Riptide</a:t>
                      </a:r>
                      <a:endParaRPr lang="en-GB" sz="1600" i="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B w="12700" cap="flat" cmpd="sng" algn="ctr">
                      <a:solidFill>
                        <a:schemeClr val="accent3"/>
                      </a:solidFill>
                      <a:prstDash val="solid"/>
                      <a:round/>
                      <a:headEnd type="none" w="med" len="med"/>
                      <a:tailEnd type="none" w="med" len="med"/>
                    </a:lnB>
                    <a:solidFill>
                      <a:schemeClr val="accent3"/>
                    </a:solidFill>
                  </a:tcPr>
                </a:tc>
                <a:tc>
                  <a:txBody>
                    <a:bodyPr/>
                    <a:lstStyle/>
                    <a:p>
                      <a:pPr algn="ctr">
                        <a:lnSpc>
                          <a:spcPct val="107000"/>
                        </a:lnSpc>
                        <a:spcAft>
                          <a:spcPts val="800"/>
                        </a:spcAft>
                      </a:pPr>
                      <a:r>
                        <a:rPr lang="en-GB" sz="1600" dirty="0">
                          <a:effectLst/>
                        </a:rPr>
                        <a:t>Daily Mirror</a:t>
                      </a:r>
                      <a:endParaRPr lang="en-GB" sz="1600" i="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B w="12700" cap="flat" cmpd="sng" algn="ctr">
                      <a:solidFill>
                        <a:schemeClr val="accent3"/>
                      </a:solidFill>
                      <a:prstDash val="solid"/>
                      <a:round/>
                      <a:headEnd type="none" w="med" len="med"/>
                      <a:tailEnd type="none" w="med" len="med"/>
                    </a:lnB>
                    <a:solidFill>
                      <a:schemeClr val="accent3"/>
                    </a:solidFill>
                  </a:tcPr>
                </a:tc>
                <a:extLst>
                  <a:ext uri="{0D108BD9-81ED-4DB2-BD59-A6C34878D82A}">
                    <a16:rowId xmlns:a16="http://schemas.microsoft.com/office/drawing/2014/main" val="1276792499"/>
                  </a:ext>
                </a:extLst>
              </a:tr>
              <a:tr h="286787">
                <a:tc rowSpan="5">
                  <a:txBody>
                    <a:bodyPr/>
                    <a:lstStyle/>
                    <a:p>
                      <a:pPr algn="l">
                        <a:lnSpc>
                          <a:spcPct val="107000"/>
                        </a:lnSpc>
                        <a:spcAft>
                          <a:spcPts val="800"/>
                        </a:spcAft>
                      </a:pPr>
                      <a:r>
                        <a:rPr lang="en-GB" sz="1600" dirty="0">
                          <a:effectLst/>
                        </a:rPr>
                        <a:t>Media Language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R w="12700" cap="flat" cmpd="sng" algn="ctr">
                      <a:solidFill>
                        <a:schemeClr val="accent3"/>
                      </a:solidFill>
                      <a:prstDash val="solid"/>
                      <a:round/>
                      <a:headEnd type="none" w="med" len="med"/>
                      <a:tailEnd type="none" w="med" len="med"/>
                    </a:lnR>
                  </a:tcPr>
                </a:tc>
                <a:tc>
                  <a:txBody>
                    <a:bodyPr/>
                    <a:lstStyle/>
                    <a:p>
                      <a:pPr algn="l">
                        <a:lnSpc>
                          <a:spcPct val="107000"/>
                        </a:lnSpc>
                        <a:spcAft>
                          <a:spcPts val="800"/>
                        </a:spcAft>
                      </a:pPr>
                      <a:r>
                        <a:rPr lang="en-GB" sz="1600" b="1" dirty="0">
                          <a:effectLst/>
                        </a:rPr>
                        <a:t>Roland Barthes</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l">
                        <a:lnSpc>
                          <a:spcPct val="107000"/>
                        </a:lnSpc>
                        <a:spcAft>
                          <a:spcPts val="800"/>
                        </a:spcAft>
                      </a:pPr>
                      <a:r>
                        <a:rPr lang="en-GB" sz="1600" b="1" dirty="0">
                          <a:effectLst/>
                        </a:rPr>
                        <a:t>The 5 Codes (SEARS)</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Y</a:t>
                      </a:r>
                      <a:endParaRPr lang="en-GB"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b="1" dirty="0">
                          <a:effectLst/>
                        </a:rPr>
                        <a:t>Y</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a:effectLst/>
                        </a:rPr>
                        <a:t>Y</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a:effectLst/>
                        </a:rPr>
                        <a:t>Y</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421070494"/>
                  </a:ext>
                </a:extLst>
              </a:tr>
              <a:tr h="286787">
                <a:tc vMerge="1">
                  <a:txBody>
                    <a:bodyPr/>
                    <a:lstStyle/>
                    <a:p>
                      <a:endParaRPr lang="en-GB"/>
                    </a:p>
                  </a:txBody>
                  <a:tcPr/>
                </a:tc>
                <a:tc>
                  <a:txBody>
                    <a:bodyPr/>
                    <a:lstStyle/>
                    <a:p>
                      <a:pPr algn="l">
                        <a:lnSpc>
                          <a:spcPct val="107000"/>
                        </a:lnSpc>
                        <a:spcAft>
                          <a:spcPts val="800"/>
                        </a:spcAft>
                      </a:pPr>
                      <a:r>
                        <a:rPr lang="en-GB" sz="1600" dirty="0" err="1">
                          <a:effectLst/>
                        </a:rPr>
                        <a:t>Tzvetan</a:t>
                      </a:r>
                      <a:r>
                        <a:rPr lang="en-GB" sz="1600" dirty="0">
                          <a:effectLst/>
                        </a:rPr>
                        <a:t> </a:t>
                      </a:r>
                      <a:r>
                        <a:rPr lang="en-GB" sz="1600" dirty="0" err="1">
                          <a:effectLst/>
                        </a:rPr>
                        <a:t>Todorov</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l">
                        <a:lnSpc>
                          <a:spcPct val="107000"/>
                        </a:lnSpc>
                        <a:spcAft>
                          <a:spcPts val="800"/>
                        </a:spcAft>
                      </a:pPr>
                      <a:r>
                        <a:rPr lang="en-GB" sz="1600" dirty="0">
                          <a:effectLst/>
                        </a:rPr>
                        <a:t>Equilibrium</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 </a:t>
                      </a:r>
                      <a:endParaRPr lang="en-GB"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b="1" dirty="0">
                          <a:effectLst/>
                        </a:rPr>
                        <a:t> </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a:effectLst/>
                        </a:rPr>
                        <a:t> </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a:effectLst/>
                        </a:rPr>
                        <a:t> </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78802872"/>
                  </a:ext>
                </a:extLst>
              </a:tr>
              <a:tr h="286787">
                <a:tc vMerge="1">
                  <a:txBody>
                    <a:bodyPr/>
                    <a:lstStyle/>
                    <a:p>
                      <a:endParaRPr lang="en-GB"/>
                    </a:p>
                  </a:txBody>
                  <a:tcPr/>
                </a:tc>
                <a:tc>
                  <a:txBody>
                    <a:bodyPr/>
                    <a:lstStyle/>
                    <a:p>
                      <a:pPr algn="l">
                        <a:lnSpc>
                          <a:spcPct val="107000"/>
                        </a:lnSpc>
                        <a:spcAft>
                          <a:spcPts val="800"/>
                        </a:spcAft>
                      </a:pPr>
                      <a:r>
                        <a:rPr lang="en-GB" sz="1600" b="1">
                          <a:effectLst/>
                        </a:rPr>
                        <a:t>Levi Strauss</a:t>
                      </a:r>
                      <a:endParaRPr lang="en-GB"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l">
                        <a:lnSpc>
                          <a:spcPct val="107000"/>
                        </a:lnSpc>
                        <a:spcAft>
                          <a:spcPts val="800"/>
                        </a:spcAft>
                      </a:pPr>
                      <a:r>
                        <a:rPr lang="en-GB" sz="1600" b="1" dirty="0">
                          <a:effectLst/>
                        </a:rPr>
                        <a:t>Binary</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Y</a:t>
                      </a:r>
                      <a:endParaRPr lang="en-GB"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b="1" dirty="0">
                          <a:effectLst/>
                        </a:rPr>
                        <a:t>Y</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a:effectLst/>
                        </a:rPr>
                        <a:t>Y</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a:effectLst/>
                        </a:rPr>
                        <a:t>Y</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602415298"/>
                  </a:ext>
                </a:extLst>
              </a:tr>
              <a:tr h="286787">
                <a:tc vMerge="1">
                  <a:txBody>
                    <a:bodyPr/>
                    <a:lstStyle/>
                    <a:p>
                      <a:endParaRPr lang="en-GB"/>
                    </a:p>
                  </a:txBody>
                  <a:tcPr/>
                </a:tc>
                <a:tc>
                  <a:txBody>
                    <a:bodyPr/>
                    <a:lstStyle/>
                    <a:p>
                      <a:pPr algn="l">
                        <a:lnSpc>
                          <a:spcPct val="107000"/>
                        </a:lnSpc>
                        <a:spcAft>
                          <a:spcPts val="800"/>
                        </a:spcAft>
                      </a:pPr>
                      <a:r>
                        <a:rPr lang="en-GB" sz="1600">
                          <a:effectLst/>
                        </a:rPr>
                        <a:t>Steve Neale</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l">
                        <a:lnSpc>
                          <a:spcPct val="107000"/>
                        </a:lnSpc>
                        <a:spcAft>
                          <a:spcPts val="800"/>
                        </a:spcAft>
                      </a:pPr>
                      <a:r>
                        <a:rPr lang="en-GB" sz="1600" dirty="0">
                          <a:effectLst/>
                        </a:rPr>
                        <a:t>Genre</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 </a:t>
                      </a:r>
                      <a:endParaRPr lang="en-GB"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b="1" dirty="0">
                          <a:effectLst/>
                        </a:rPr>
                        <a:t> </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a:effectLst/>
                        </a:rPr>
                        <a:t> </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a:effectLst/>
                        </a:rPr>
                        <a:t> </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583945102"/>
                  </a:ext>
                </a:extLst>
              </a:tr>
              <a:tr h="286787">
                <a:tc vMerge="1">
                  <a:txBody>
                    <a:bodyPr/>
                    <a:lstStyle/>
                    <a:p>
                      <a:endParaRPr lang="en-GB"/>
                    </a:p>
                  </a:txBody>
                  <a:tcPr/>
                </a:tc>
                <a:tc>
                  <a:txBody>
                    <a:bodyPr/>
                    <a:lstStyle/>
                    <a:p>
                      <a:pPr algn="l">
                        <a:lnSpc>
                          <a:spcPct val="107000"/>
                        </a:lnSpc>
                        <a:spcAft>
                          <a:spcPts val="800"/>
                        </a:spcAft>
                      </a:pPr>
                      <a:r>
                        <a:rPr lang="en-GB" sz="1600" dirty="0">
                          <a:effectLst/>
                        </a:rPr>
                        <a:t>Baudrillard</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l">
                        <a:lnSpc>
                          <a:spcPct val="107000"/>
                        </a:lnSpc>
                        <a:spcAft>
                          <a:spcPts val="800"/>
                        </a:spcAft>
                      </a:pPr>
                      <a:r>
                        <a:rPr lang="en-GB" sz="1600" dirty="0">
                          <a:effectLst/>
                        </a:rPr>
                        <a:t>Post-Modernism</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 </a:t>
                      </a:r>
                      <a:endParaRPr lang="en-GB"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b="1" dirty="0">
                          <a:effectLst/>
                        </a:rPr>
                        <a:t> </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a:effectLst/>
                        </a:rPr>
                        <a:t> </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744079778"/>
                  </a:ext>
                </a:extLst>
              </a:tr>
              <a:tr h="251829">
                <a:tc rowSpan="6">
                  <a:txBody>
                    <a:bodyPr/>
                    <a:lstStyle/>
                    <a:p>
                      <a:pPr algn="l">
                        <a:lnSpc>
                          <a:spcPct val="107000"/>
                        </a:lnSpc>
                        <a:spcAft>
                          <a:spcPts val="800"/>
                        </a:spcAft>
                      </a:pPr>
                      <a:r>
                        <a:rPr lang="en-GB" sz="1600">
                          <a:effectLst/>
                        </a:rPr>
                        <a:t>Representation </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R w="12700" cap="flat" cmpd="sng" algn="ctr">
                      <a:solidFill>
                        <a:schemeClr val="accent3"/>
                      </a:solidFill>
                      <a:prstDash val="solid"/>
                      <a:round/>
                      <a:headEnd type="none" w="med" len="med"/>
                      <a:tailEnd type="none" w="med" len="med"/>
                    </a:lnR>
                  </a:tcPr>
                </a:tc>
                <a:tc>
                  <a:txBody>
                    <a:bodyPr/>
                    <a:lstStyle/>
                    <a:p>
                      <a:pPr algn="l">
                        <a:lnSpc>
                          <a:spcPct val="107000"/>
                        </a:lnSpc>
                        <a:spcAft>
                          <a:spcPts val="800"/>
                        </a:spcAft>
                      </a:pPr>
                      <a:r>
                        <a:rPr lang="en-GB" sz="1600" b="1" dirty="0">
                          <a:effectLst/>
                        </a:rPr>
                        <a:t>Stuart Hall</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l">
                        <a:lnSpc>
                          <a:spcPct val="107000"/>
                        </a:lnSpc>
                        <a:spcAft>
                          <a:spcPts val="800"/>
                        </a:spcAft>
                      </a:pPr>
                      <a:r>
                        <a:rPr lang="en-GB" sz="1600" b="1" dirty="0">
                          <a:effectLst/>
                        </a:rPr>
                        <a:t>Stereotyping and inequality </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Y</a:t>
                      </a:r>
                      <a:endParaRPr lang="en-GB"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b="1" dirty="0">
                          <a:effectLst/>
                        </a:rPr>
                        <a:t>Y</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Y</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a:effectLst/>
                        </a:rPr>
                        <a:t>Y</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875128261"/>
                  </a:ext>
                </a:extLst>
              </a:tr>
              <a:tr h="286787">
                <a:tc vMerge="1">
                  <a:txBody>
                    <a:bodyPr/>
                    <a:lstStyle/>
                    <a:p>
                      <a:endParaRPr lang="en-GB"/>
                    </a:p>
                  </a:txBody>
                  <a:tcPr/>
                </a:tc>
                <a:tc>
                  <a:txBody>
                    <a:bodyPr/>
                    <a:lstStyle/>
                    <a:p>
                      <a:pPr algn="l">
                        <a:lnSpc>
                          <a:spcPct val="107000"/>
                        </a:lnSpc>
                        <a:spcAft>
                          <a:spcPts val="800"/>
                        </a:spcAft>
                      </a:pPr>
                      <a:r>
                        <a:rPr lang="en-GB" sz="1600" b="1">
                          <a:effectLst/>
                        </a:rPr>
                        <a:t>David Gauntlett</a:t>
                      </a:r>
                      <a:endParaRPr lang="en-GB"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l">
                        <a:lnSpc>
                          <a:spcPct val="107000"/>
                        </a:lnSpc>
                        <a:spcAft>
                          <a:spcPts val="800"/>
                        </a:spcAft>
                      </a:pPr>
                      <a:r>
                        <a:rPr lang="en-GB" sz="1600" b="1" dirty="0">
                          <a:effectLst/>
                        </a:rPr>
                        <a:t>Pick ‘n’ Mix</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Y</a:t>
                      </a:r>
                      <a:endParaRPr lang="en-GB"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b="1" dirty="0">
                          <a:effectLst/>
                        </a:rPr>
                        <a:t>Y</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Y</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08271425"/>
                  </a:ext>
                </a:extLst>
              </a:tr>
              <a:tr h="286787">
                <a:tc vMerge="1">
                  <a:txBody>
                    <a:bodyPr/>
                    <a:lstStyle/>
                    <a:p>
                      <a:endParaRPr lang="en-GB"/>
                    </a:p>
                  </a:txBody>
                  <a:tcPr/>
                </a:tc>
                <a:tc>
                  <a:txBody>
                    <a:bodyPr/>
                    <a:lstStyle/>
                    <a:p>
                      <a:pPr algn="l">
                        <a:lnSpc>
                          <a:spcPct val="107000"/>
                        </a:lnSpc>
                        <a:spcAft>
                          <a:spcPts val="800"/>
                        </a:spcAft>
                      </a:pPr>
                      <a:r>
                        <a:rPr lang="en-GB" sz="1600">
                          <a:effectLst/>
                        </a:rPr>
                        <a:t>Butler</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l">
                        <a:lnSpc>
                          <a:spcPct val="107000"/>
                        </a:lnSpc>
                        <a:spcAft>
                          <a:spcPts val="800"/>
                        </a:spcAft>
                      </a:pPr>
                      <a:r>
                        <a:rPr lang="en-GB" sz="1600">
                          <a:effectLst/>
                        </a:rPr>
                        <a:t>Performative</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 </a:t>
                      </a:r>
                      <a:endParaRPr lang="en-GB"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b="1" dirty="0">
                          <a:effectLst/>
                        </a:rPr>
                        <a:t> </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a:effectLst/>
                        </a:rPr>
                        <a:t> </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655177279"/>
                  </a:ext>
                </a:extLst>
              </a:tr>
              <a:tr h="286787">
                <a:tc vMerge="1">
                  <a:txBody>
                    <a:bodyPr/>
                    <a:lstStyle/>
                    <a:p>
                      <a:endParaRPr lang="en-GB"/>
                    </a:p>
                  </a:txBody>
                  <a:tcPr/>
                </a:tc>
                <a:tc>
                  <a:txBody>
                    <a:bodyPr/>
                    <a:lstStyle/>
                    <a:p>
                      <a:pPr algn="l">
                        <a:lnSpc>
                          <a:spcPct val="107000"/>
                        </a:lnSpc>
                        <a:spcAft>
                          <a:spcPts val="800"/>
                        </a:spcAft>
                      </a:pPr>
                      <a:r>
                        <a:rPr lang="en-GB" sz="1600" b="1">
                          <a:effectLst/>
                        </a:rPr>
                        <a:t>Liesbet van Zoonen</a:t>
                      </a:r>
                      <a:endParaRPr lang="en-GB"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l">
                        <a:lnSpc>
                          <a:spcPct val="107000"/>
                        </a:lnSpc>
                        <a:spcAft>
                          <a:spcPts val="800"/>
                        </a:spcAft>
                      </a:pPr>
                      <a:r>
                        <a:rPr lang="en-GB" sz="1600" b="1" dirty="0">
                          <a:effectLst/>
                        </a:rPr>
                        <a:t>Gender is constructed</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Y</a:t>
                      </a:r>
                      <a:endParaRPr lang="en-GB"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b="1" dirty="0">
                          <a:effectLst/>
                        </a:rPr>
                        <a:t>Y</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Y</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591567210"/>
                  </a:ext>
                </a:extLst>
              </a:tr>
              <a:tr h="286787">
                <a:tc vMerge="1">
                  <a:txBody>
                    <a:bodyPr/>
                    <a:lstStyle/>
                    <a:p>
                      <a:endParaRPr lang="en-GB"/>
                    </a:p>
                  </a:txBody>
                  <a:tcPr/>
                </a:tc>
                <a:tc>
                  <a:txBody>
                    <a:bodyPr/>
                    <a:lstStyle/>
                    <a:p>
                      <a:pPr algn="l">
                        <a:lnSpc>
                          <a:spcPct val="107000"/>
                        </a:lnSpc>
                        <a:spcAft>
                          <a:spcPts val="800"/>
                        </a:spcAft>
                      </a:pPr>
                      <a:r>
                        <a:rPr lang="en-GB" sz="1600">
                          <a:effectLst/>
                        </a:rPr>
                        <a:t>Bell hooks</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l">
                        <a:lnSpc>
                          <a:spcPct val="107000"/>
                        </a:lnSpc>
                        <a:spcAft>
                          <a:spcPts val="800"/>
                        </a:spcAft>
                      </a:pPr>
                      <a:r>
                        <a:rPr lang="en-GB" sz="1600">
                          <a:effectLst/>
                        </a:rPr>
                        <a:t>Patriarchal oppression</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b="1" dirty="0">
                          <a:effectLst/>
                        </a:rPr>
                        <a:t> </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a:effectLst/>
                        </a:rPr>
                        <a:t> </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657346679"/>
                  </a:ext>
                </a:extLst>
              </a:tr>
              <a:tr h="286787">
                <a:tc vMerge="1">
                  <a:txBody>
                    <a:bodyPr/>
                    <a:lstStyle/>
                    <a:p>
                      <a:endParaRPr lang="en-GB"/>
                    </a:p>
                  </a:txBody>
                  <a:tcPr/>
                </a:tc>
                <a:tc>
                  <a:txBody>
                    <a:bodyPr/>
                    <a:lstStyle/>
                    <a:p>
                      <a:pPr algn="l">
                        <a:lnSpc>
                          <a:spcPct val="107000"/>
                        </a:lnSpc>
                        <a:spcAft>
                          <a:spcPts val="800"/>
                        </a:spcAft>
                      </a:pPr>
                      <a:r>
                        <a:rPr lang="en-GB" sz="1600" b="1" dirty="0">
                          <a:effectLst/>
                        </a:rPr>
                        <a:t>Gilroy</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l">
                        <a:lnSpc>
                          <a:spcPct val="107000"/>
                        </a:lnSpc>
                        <a:spcAft>
                          <a:spcPts val="800"/>
                        </a:spcAft>
                      </a:pPr>
                      <a:r>
                        <a:rPr lang="en-GB" sz="1600" b="1" dirty="0">
                          <a:effectLst/>
                        </a:rPr>
                        <a:t>Ethnicity </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endParaRPr lang="en-GB"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b="1" dirty="0">
                          <a:effectLst/>
                          <a:latin typeface="Calibri" panose="020F0502020204030204" pitchFamily="34" charset="0"/>
                          <a:ea typeface="Times New Roman" panose="02020603050405020304" pitchFamily="18" charset="0"/>
                          <a:cs typeface="Times New Roman" panose="02020603050405020304" pitchFamily="18" charset="0"/>
                        </a:rPr>
                        <a:t>Y</a:t>
                      </a:r>
                    </a:p>
                  </a:txBody>
                  <a:tcPr marL="22355" marR="2235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Y</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091632050"/>
                  </a:ext>
                </a:extLst>
              </a:tr>
              <a:tr h="286787">
                <a:tc rowSpan="3">
                  <a:txBody>
                    <a:bodyPr/>
                    <a:lstStyle/>
                    <a:p>
                      <a:pPr algn="l">
                        <a:lnSpc>
                          <a:spcPct val="107000"/>
                        </a:lnSpc>
                        <a:spcAft>
                          <a:spcPts val="800"/>
                        </a:spcAft>
                      </a:pPr>
                      <a:r>
                        <a:rPr lang="en-GB" sz="1600">
                          <a:effectLst/>
                        </a:rPr>
                        <a:t>Industries </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R w="12700" cap="flat" cmpd="sng" algn="ctr">
                      <a:solidFill>
                        <a:schemeClr val="accent3"/>
                      </a:solidFill>
                      <a:prstDash val="solid"/>
                      <a:round/>
                      <a:headEnd type="none" w="med" len="med"/>
                      <a:tailEnd type="none" w="med" len="med"/>
                    </a:lnR>
                  </a:tcPr>
                </a:tc>
                <a:tc>
                  <a:txBody>
                    <a:bodyPr/>
                    <a:lstStyle/>
                    <a:p>
                      <a:pPr algn="l">
                        <a:lnSpc>
                          <a:spcPct val="107000"/>
                        </a:lnSpc>
                        <a:spcAft>
                          <a:spcPts val="800"/>
                        </a:spcAft>
                      </a:pPr>
                      <a:r>
                        <a:rPr lang="en-GB" sz="1600">
                          <a:effectLst/>
                        </a:rPr>
                        <a:t>Curran and Seaton</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l">
                        <a:lnSpc>
                          <a:spcPct val="107000"/>
                        </a:lnSpc>
                        <a:spcAft>
                          <a:spcPts val="800"/>
                        </a:spcAft>
                      </a:pPr>
                      <a:r>
                        <a:rPr lang="en-GB" sz="1600">
                          <a:effectLst/>
                        </a:rPr>
                        <a:t>Power and Industries</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b="1" dirty="0">
                          <a:effectLst/>
                        </a:rPr>
                        <a:t> </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Y</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036321655"/>
                  </a:ext>
                </a:extLst>
              </a:tr>
              <a:tr h="496592">
                <a:tc vMerge="1">
                  <a:txBody>
                    <a:bodyPr/>
                    <a:lstStyle/>
                    <a:p>
                      <a:endParaRPr lang="en-GB"/>
                    </a:p>
                  </a:txBody>
                  <a:tcPr/>
                </a:tc>
                <a:tc>
                  <a:txBody>
                    <a:bodyPr/>
                    <a:lstStyle/>
                    <a:p>
                      <a:pPr algn="l">
                        <a:lnSpc>
                          <a:spcPct val="107000"/>
                        </a:lnSpc>
                        <a:spcAft>
                          <a:spcPts val="800"/>
                        </a:spcAft>
                      </a:pPr>
                      <a:r>
                        <a:rPr lang="en-GB" sz="1600">
                          <a:effectLst/>
                        </a:rPr>
                        <a:t>Livingstone and Lunt</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l">
                        <a:lnSpc>
                          <a:spcPct val="107000"/>
                        </a:lnSpc>
                        <a:spcAft>
                          <a:spcPts val="800"/>
                        </a:spcAft>
                      </a:pPr>
                      <a:r>
                        <a:rPr lang="en-GB" sz="1600">
                          <a:effectLst/>
                        </a:rPr>
                        <a:t>UK regulation</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b="1" dirty="0">
                          <a:effectLst/>
                        </a:rPr>
                        <a:t> </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Y</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79014307"/>
                  </a:ext>
                </a:extLst>
              </a:tr>
              <a:tr h="316083">
                <a:tc vMerge="1">
                  <a:txBody>
                    <a:bodyPr/>
                    <a:lstStyle/>
                    <a:p>
                      <a:endParaRPr lang="en-GB"/>
                    </a:p>
                  </a:txBody>
                  <a:tcPr/>
                </a:tc>
                <a:tc>
                  <a:txBody>
                    <a:bodyPr/>
                    <a:lstStyle/>
                    <a:p>
                      <a:pPr algn="l">
                        <a:lnSpc>
                          <a:spcPct val="107000"/>
                        </a:lnSpc>
                        <a:spcAft>
                          <a:spcPts val="0"/>
                        </a:spcAft>
                      </a:pPr>
                      <a:r>
                        <a:rPr lang="en-GB" sz="1600" dirty="0">
                          <a:effectLst/>
                        </a:rPr>
                        <a:t>Hesmondhalgh</a:t>
                      </a: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l">
                        <a:lnSpc>
                          <a:spcPct val="107000"/>
                        </a:lnSpc>
                        <a:spcAft>
                          <a:spcPts val="800"/>
                        </a:spcAft>
                      </a:pPr>
                      <a:r>
                        <a:rPr lang="en-GB" sz="1600" dirty="0">
                          <a:effectLst/>
                        </a:rPr>
                        <a:t>Cultural industries</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b="1" dirty="0">
                          <a:effectLst/>
                        </a:rPr>
                        <a:t> </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Y</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184261020"/>
                  </a:ext>
                </a:extLst>
              </a:tr>
              <a:tr h="286787">
                <a:tc rowSpan="5">
                  <a:txBody>
                    <a:bodyPr/>
                    <a:lstStyle/>
                    <a:p>
                      <a:pPr algn="l">
                        <a:lnSpc>
                          <a:spcPct val="107000"/>
                        </a:lnSpc>
                        <a:spcAft>
                          <a:spcPts val="800"/>
                        </a:spcAft>
                      </a:pPr>
                      <a:r>
                        <a:rPr lang="en-GB" sz="1600">
                          <a:effectLst/>
                        </a:rPr>
                        <a:t>Audience</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R w="12700" cap="flat" cmpd="sng" algn="ctr">
                      <a:solidFill>
                        <a:schemeClr val="accent3"/>
                      </a:solidFill>
                      <a:prstDash val="solid"/>
                      <a:round/>
                      <a:headEnd type="none" w="med" len="med"/>
                      <a:tailEnd type="none" w="med" len="med"/>
                    </a:lnR>
                  </a:tcPr>
                </a:tc>
                <a:tc>
                  <a:txBody>
                    <a:bodyPr/>
                    <a:lstStyle/>
                    <a:p>
                      <a:pPr algn="l">
                        <a:lnSpc>
                          <a:spcPct val="107000"/>
                        </a:lnSpc>
                        <a:spcAft>
                          <a:spcPts val="800"/>
                        </a:spcAft>
                      </a:pPr>
                      <a:r>
                        <a:rPr lang="en-GB" sz="1600" dirty="0">
                          <a:effectLst/>
                        </a:rPr>
                        <a:t>Albert Bandura</a:t>
                      </a:r>
                      <a:endParaRPr lang="en-GB"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l">
                        <a:lnSpc>
                          <a:spcPct val="107000"/>
                        </a:lnSpc>
                        <a:spcAft>
                          <a:spcPts val="800"/>
                        </a:spcAft>
                      </a:pPr>
                      <a:r>
                        <a:rPr lang="en-GB" sz="1600" dirty="0">
                          <a:effectLst/>
                        </a:rPr>
                        <a:t>Media Effects</a:t>
                      </a:r>
                      <a:endParaRPr lang="en-GB"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315457244"/>
                  </a:ext>
                </a:extLst>
              </a:tr>
              <a:tr h="286787">
                <a:tc vMerge="1">
                  <a:txBody>
                    <a:bodyPr/>
                    <a:lstStyle/>
                    <a:p>
                      <a:endParaRPr lang="en-GB"/>
                    </a:p>
                  </a:txBody>
                  <a:tcPr/>
                </a:tc>
                <a:tc>
                  <a:txBody>
                    <a:bodyPr/>
                    <a:lstStyle/>
                    <a:p>
                      <a:pPr algn="l">
                        <a:lnSpc>
                          <a:spcPct val="107000"/>
                        </a:lnSpc>
                        <a:spcAft>
                          <a:spcPts val="800"/>
                        </a:spcAft>
                      </a:pPr>
                      <a:r>
                        <a:rPr lang="en-GB" sz="1600" b="1" dirty="0">
                          <a:effectLst/>
                        </a:rPr>
                        <a:t>George </a:t>
                      </a:r>
                      <a:r>
                        <a:rPr lang="en-GB" sz="1600" b="1" dirty="0" err="1">
                          <a:effectLst/>
                        </a:rPr>
                        <a:t>Gerbner</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l">
                        <a:lnSpc>
                          <a:spcPct val="107000"/>
                        </a:lnSpc>
                        <a:spcAft>
                          <a:spcPts val="800"/>
                        </a:spcAft>
                      </a:pPr>
                      <a:r>
                        <a:rPr lang="en-GB" sz="1600" b="1" dirty="0">
                          <a:effectLst/>
                        </a:rPr>
                        <a:t>Cultivation</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a:effectLst/>
                        </a:rPr>
                        <a:t> </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b="1" dirty="0">
                          <a:effectLst/>
                        </a:rPr>
                        <a:t>Y</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Y</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454392789"/>
                  </a:ext>
                </a:extLst>
              </a:tr>
              <a:tr h="286787">
                <a:tc vMerge="1">
                  <a:txBody>
                    <a:bodyPr/>
                    <a:lstStyle/>
                    <a:p>
                      <a:endParaRPr lang="en-GB"/>
                    </a:p>
                  </a:txBody>
                  <a:tcPr/>
                </a:tc>
                <a:tc>
                  <a:txBody>
                    <a:bodyPr/>
                    <a:lstStyle/>
                    <a:p>
                      <a:pPr algn="l">
                        <a:lnSpc>
                          <a:spcPct val="107000"/>
                        </a:lnSpc>
                        <a:spcAft>
                          <a:spcPts val="800"/>
                        </a:spcAft>
                      </a:pPr>
                      <a:r>
                        <a:rPr lang="en-GB" sz="1600" b="1">
                          <a:effectLst/>
                        </a:rPr>
                        <a:t>Stuart Hall</a:t>
                      </a:r>
                      <a:endParaRPr lang="en-GB"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l">
                        <a:lnSpc>
                          <a:spcPct val="107000"/>
                        </a:lnSpc>
                        <a:spcAft>
                          <a:spcPts val="800"/>
                        </a:spcAft>
                      </a:pPr>
                      <a:r>
                        <a:rPr lang="en-GB" sz="1600" b="1" dirty="0">
                          <a:effectLst/>
                        </a:rPr>
                        <a:t>Reception x 3</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b="1" dirty="0">
                          <a:effectLst/>
                        </a:rPr>
                        <a:t>Y</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Y</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702224453"/>
                  </a:ext>
                </a:extLst>
              </a:tr>
              <a:tr h="286787">
                <a:tc vMerge="1">
                  <a:txBody>
                    <a:bodyPr/>
                    <a:lstStyle/>
                    <a:p>
                      <a:endParaRPr lang="en-GB"/>
                    </a:p>
                  </a:txBody>
                  <a:tcPr/>
                </a:tc>
                <a:tc>
                  <a:txBody>
                    <a:bodyPr/>
                    <a:lstStyle/>
                    <a:p>
                      <a:pPr algn="l">
                        <a:lnSpc>
                          <a:spcPct val="107000"/>
                        </a:lnSpc>
                        <a:spcAft>
                          <a:spcPts val="800"/>
                        </a:spcAft>
                      </a:pPr>
                      <a:r>
                        <a:rPr lang="en-GB" sz="1600">
                          <a:effectLst/>
                        </a:rPr>
                        <a:t>Jenkins </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l">
                        <a:lnSpc>
                          <a:spcPct val="107000"/>
                        </a:lnSpc>
                        <a:spcAft>
                          <a:spcPts val="800"/>
                        </a:spcAft>
                      </a:pPr>
                      <a:r>
                        <a:rPr lang="en-GB" sz="1600">
                          <a:effectLst/>
                        </a:rPr>
                        <a:t>Fandom</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b="1" dirty="0">
                          <a:effectLst/>
                        </a:rPr>
                        <a:t> </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a:effectLst/>
                        </a:rPr>
                        <a:t> </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165948104"/>
                  </a:ext>
                </a:extLst>
              </a:tr>
              <a:tr h="286787">
                <a:tc vMerge="1">
                  <a:txBody>
                    <a:bodyPr/>
                    <a:lstStyle/>
                    <a:p>
                      <a:endParaRPr lang="en-GB"/>
                    </a:p>
                  </a:txBody>
                  <a:tcPr/>
                </a:tc>
                <a:tc>
                  <a:txBody>
                    <a:bodyPr/>
                    <a:lstStyle/>
                    <a:p>
                      <a:pPr algn="l">
                        <a:lnSpc>
                          <a:spcPct val="107000"/>
                        </a:lnSpc>
                        <a:spcAft>
                          <a:spcPts val="800"/>
                        </a:spcAft>
                      </a:pPr>
                      <a:r>
                        <a:rPr lang="en-GB" sz="1600">
                          <a:effectLst/>
                        </a:rPr>
                        <a:t>Shirky</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l">
                        <a:lnSpc>
                          <a:spcPct val="107000"/>
                        </a:lnSpc>
                        <a:spcAft>
                          <a:spcPts val="800"/>
                        </a:spcAft>
                      </a:pPr>
                      <a:r>
                        <a:rPr lang="en-GB" sz="1600" dirty="0">
                          <a:effectLst/>
                        </a:rPr>
                        <a:t>End of Audience</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b="1" dirty="0">
                          <a:effectLst/>
                        </a:rPr>
                        <a:t> </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lnSpc>
                          <a:spcPct val="107000"/>
                        </a:lnSpc>
                        <a:spcAft>
                          <a:spcPts val="800"/>
                        </a:spcAft>
                      </a:pPr>
                      <a:r>
                        <a:rPr lang="en-GB" sz="1600">
                          <a:effectLst/>
                        </a:rPr>
                        <a:t> </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Y</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760175872"/>
                  </a:ext>
                </a:extLst>
              </a:tr>
            </a:tbl>
          </a:graphicData>
        </a:graphic>
      </p:graphicFrame>
    </p:spTree>
    <p:extLst>
      <p:ext uri="{BB962C8B-B14F-4D97-AF65-F5344CB8AC3E}">
        <p14:creationId xmlns:p14="http://schemas.microsoft.com/office/powerpoint/2010/main" val="15187503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175" y="0"/>
            <a:ext cx="10131425" cy="1456267"/>
          </a:xfrm>
        </p:spPr>
        <p:txBody>
          <a:bodyPr/>
          <a:lstStyle/>
          <a:p>
            <a:r>
              <a:rPr lang="en-GB" b="1" dirty="0">
                <a:effectLst>
                  <a:outerShdw blurRad="38100" dist="38100" dir="2700000" algn="tl">
                    <a:srgbClr val="000000">
                      <a:alpha val="43137"/>
                    </a:srgbClr>
                  </a:outerShdw>
                </a:effectLst>
              </a:rPr>
              <a:t>Stuart Hall</a:t>
            </a:r>
          </a:p>
        </p:txBody>
      </p:sp>
      <p:sp>
        <p:nvSpPr>
          <p:cNvPr id="3" name="Content Placeholder 2"/>
          <p:cNvSpPr>
            <a:spLocks noGrp="1"/>
          </p:cNvSpPr>
          <p:nvPr>
            <p:ph idx="1"/>
          </p:nvPr>
        </p:nvSpPr>
        <p:spPr>
          <a:xfrm>
            <a:off x="765209" y="1530416"/>
            <a:ext cx="9601200" cy="4610501"/>
          </a:xfrm>
        </p:spPr>
        <p:txBody>
          <a:bodyPr>
            <a:normAutofit/>
          </a:bodyPr>
          <a:lstStyle/>
          <a:p>
            <a:pPr>
              <a:lnSpc>
                <a:spcPct val="110000"/>
              </a:lnSpc>
              <a:buFont typeface="Arial" panose="020B0604020202020204" pitchFamily="34" charset="0"/>
              <a:buChar char="•"/>
            </a:pPr>
            <a:r>
              <a:rPr lang="en-GB" sz="2000" dirty="0"/>
              <a:t>The idea that representation is the production of meaning through signs</a:t>
            </a:r>
            <a:endParaRPr lang="en-GB" sz="2000" b="1" dirty="0"/>
          </a:p>
          <a:p>
            <a:pPr>
              <a:lnSpc>
                <a:spcPct val="110000"/>
              </a:lnSpc>
              <a:buFont typeface="Arial" panose="020B0604020202020204" pitchFamily="34" charset="0"/>
              <a:buChar char="•"/>
            </a:pPr>
            <a:r>
              <a:rPr lang="en-GB" sz="2000" dirty="0"/>
              <a:t>The idea that stereotyping, as a form of representation, reduces people to a few simple characteristics or traits</a:t>
            </a:r>
          </a:p>
          <a:p>
            <a:pPr>
              <a:lnSpc>
                <a:spcPct val="110000"/>
              </a:lnSpc>
              <a:buFont typeface="Arial" panose="020B0604020202020204" pitchFamily="34" charset="0"/>
              <a:buChar char="•"/>
            </a:pPr>
            <a:r>
              <a:rPr lang="en-GB" sz="2000" dirty="0"/>
              <a:t>The idea that stereotyping tends to occur where there are inequalities of power, a subordinate or excluded groups are constructed as different or ‘other’</a:t>
            </a:r>
          </a:p>
          <a:p>
            <a:pPr marL="0" indent="0">
              <a:lnSpc>
                <a:spcPct val="110000"/>
              </a:lnSpc>
              <a:buNone/>
            </a:pPr>
            <a:r>
              <a:rPr lang="en-GB" sz="2000" b="1" dirty="0"/>
              <a:t>Consider</a:t>
            </a:r>
          </a:p>
          <a:p>
            <a:pPr lvl="1">
              <a:lnSpc>
                <a:spcPct val="110000"/>
              </a:lnSpc>
            </a:pPr>
            <a:r>
              <a:rPr lang="en-GB" sz="1800" b="1" dirty="0"/>
              <a:t>Have stereotypes been followed/subverted?</a:t>
            </a:r>
          </a:p>
          <a:p>
            <a:pPr lvl="1">
              <a:lnSpc>
                <a:spcPct val="110000"/>
              </a:lnSpc>
            </a:pPr>
            <a:r>
              <a:rPr lang="en-GB" sz="1800" b="1" dirty="0"/>
              <a:t>Is anyone portrayed as different or ‘other’?</a:t>
            </a:r>
          </a:p>
          <a:p>
            <a:pPr marL="0" indent="0">
              <a:lnSpc>
                <a:spcPct val="110000"/>
              </a:lnSpc>
              <a:buNone/>
            </a:pPr>
            <a:endParaRPr lang="en-GB" dirty="0"/>
          </a:p>
        </p:txBody>
      </p:sp>
      <p:pic>
        <p:nvPicPr>
          <p:cNvPr id="4" name="Picture 1">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47088" y="169664"/>
            <a:ext cx="2951783" cy="1781175"/>
          </a:xfrm>
          <a:prstGeom prst="roundRect">
            <a:avLst>
              <a:gd name="adj" fmla="val 0"/>
            </a:avLst>
          </a:prstGeom>
          <a:solidFill>
            <a:srgbClr val="FFFFFF"/>
          </a:solidFill>
          <a:ln w="76200" cap="sq">
            <a:noFill/>
            <a:miter lim="800000"/>
          </a:ln>
          <a:effectLst/>
          <a:scene3d>
            <a:camera prst="orthographicFront"/>
            <a:lightRig rig="threePt" dir="t">
              <a:rot lat="0" lon="0" rev="2700000"/>
            </a:lightRig>
          </a:scene3d>
          <a:sp3d contourW="6350">
            <a:contourClr>
              <a:srgbClr val="C0C0C0"/>
            </a:contourClr>
          </a:sp3d>
          <a:extLst/>
        </p:spPr>
      </p:pic>
    </p:spTree>
    <p:extLst>
      <p:ext uri="{BB962C8B-B14F-4D97-AF65-F5344CB8AC3E}">
        <p14:creationId xmlns:p14="http://schemas.microsoft.com/office/powerpoint/2010/main" val="6600916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176" y="0"/>
            <a:ext cx="10131425" cy="1456267"/>
          </a:xfrm>
        </p:spPr>
        <p:txBody>
          <a:bodyPr/>
          <a:lstStyle/>
          <a:p>
            <a:r>
              <a:rPr lang="en-GB" b="1" dirty="0">
                <a:effectLst>
                  <a:outerShdw blurRad="38100" dist="38100" dir="2700000" algn="tl">
                    <a:srgbClr val="000000">
                      <a:alpha val="43137"/>
                    </a:srgbClr>
                  </a:outerShdw>
                </a:effectLst>
              </a:rPr>
              <a:t>David </a:t>
            </a:r>
            <a:r>
              <a:rPr lang="en-GB" b="1" dirty="0" err="1">
                <a:effectLst>
                  <a:outerShdw blurRad="38100" dist="38100" dir="2700000" algn="tl">
                    <a:srgbClr val="000000">
                      <a:alpha val="43137"/>
                    </a:srgbClr>
                  </a:outerShdw>
                </a:effectLst>
              </a:rPr>
              <a:t>Gauntlett</a:t>
            </a:r>
            <a:r>
              <a:rPr lang="en-GB" b="1" dirty="0">
                <a:effectLst>
                  <a:outerShdw blurRad="38100" dist="38100" dir="2700000" algn="tl">
                    <a:srgbClr val="000000">
                      <a:alpha val="43137"/>
                    </a:srgbClr>
                  </a:outerShdw>
                </a:effectLst>
              </a:rPr>
              <a:t> </a:t>
            </a:r>
          </a:p>
        </p:txBody>
      </p:sp>
      <p:sp>
        <p:nvSpPr>
          <p:cNvPr id="4" name="Content Placeholder 3"/>
          <p:cNvSpPr>
            <a:spLocks noGrp="1"/>
          </p:cNvSpPr>
          <p:nvPr>
            <p:ph idx="1"/>
          </p:nvPr>
        </p:nvSpPr>
        <p:spPr>
          <a:xfrm>
            <a:off x="676176" y="1456267"/>
            <a:ext cx="9601200" cy="4943174"/>
          </a:xfrm>
        </p:spPr>
        <p:txBody>
          <a:bodyPr>
            <a:normAutofit fontScale="92500" lnSpcReduction="10000"/>
          </a:bodyPr>
          <a:lstStyle/>
          <a:p>
            <a:pPr marL="0" lvl="0" indent="0" eaLnBrk="0" fontAlgn="base" hangingPunct="0">
              <a:lnSpc>
                <a:spcPct val="120000"/>
              </a:lnSpc>
              <a:spcBef>
                <a:spcPct val="0"/>
              </a:spcBef>
              <a:spcAft>
                <a:spcPct val="0"/>
              </a:spcAft>
              <a:buNone/>
              <a:tabLst>
                <a:tab pos="1981200" algn="l"/>
              </a:tabLst>
            </a:pPr>
            <a:r>
              <a:rPr lang="en-GB" alt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He suggests that </a:t>
            </a:r>
            <a:r>
              <a:rPr lang="en-GB" altLang="en-US" b="1" dirty="0">
                <a:solidFill>
                  <a:schemeClr val="tx1"/>
                </a:solidFill>
                <a:latin typeface="Calibri" panose="020F0502020204030204" pitchFamily="34" charset="0"/>
                <a:ea typeface="Calibri" panose="020F0502020204030204" pitchFamily="34" charset="0"/>
                <a:cs typeface="Times New Roman" panose="02020603050405020304" pitchFamily="18" charset="0"/>
              </a:rPr>
              <a:t>representations</a:t>
            </a:r>
            <a:r>
              <a:rPr lang="en-GB" alt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 offer an opportunity for audiences to think about their own identity and role in society. </a:t>
            </a:r>
          </a:p>
          <a:p>
            <a:pPr marL="0" lvl="0" indent="0" eaLnBrk="0" fontAlgn="base" hangingPunct="0">
              <a:lnSpc>
                <a:spcPct val="120000"/>
              </a:lnSpc>
              <a:spcBef>
                <a:spcPct val="0"/>
              </a:spcBef>
              <a:spcAft>
                <a:spcPct val="0"/>
              </a:spcAft>
              <a:buNone/>
              <a:tabLst>
                <a:tab pos="1981200" algn="l"/>
              </a:tabLst>
            </a:pPr>
            <a:endParaRPr lang="en-GB" altLang="en-US" sz="1400" dirty="0">
              <a:solidFill>
                <a:schemeClr val="tx1"/>
              </a:solidFill>
            </a:endParaRPr>
          </a:p>
          <a:p>
            <a:pPr marL="269875" lvl="0" indent="-269875" eaLnBrk="0" fontAlgn="base" hangingPunct="0">
              <a:lnSpc>
                <a:spcPct val="120000"/>
              </a:lnSpc>
              <a:spcBef>
                <a:spcPct val="0"/>
              </a:spcBef>
              <a:spcAft>
                <a:spcPct val="0"/>
              </a:spcAft>
              <a:buFontTx/>
              <a:buChar char="•"/>
              <a:tabLst>
                <a:tab pos="0" algn="l"/>
                <a:tab pos="1981200" algn="l"/>
              </a:tabLst>
            </a:pPr>
            <a:r>
              <a:rPr lang="en-GB" alt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The idea that the media provide us with ‘tools’ or resources that we use to construct our identities</a:t>
            </a:r>
            <a:endParaRPr lang="en-GB" altLang="en-US" sz="1400" dirty="0">
              <a:solidFill>
                <a:schemeClr val="tx1"/>
              </a:solidFill>
            </a:endParaRPr>
          </a:p>
          <a:p>
            <a:pPr marL="0" lvl="0" indent="182563" eaLnBrk="0" fontAlgn="base" hangingPunct="0">
              <a:lnSpc>
                <a:spcPct val="120000"/>
              </a:lnSpc>
              <a:spcBef>
                <a:spcPct val="0"/>
              </a:spcBef>
              <a:spcAft>
                <a:spcPct val="0"/>
              </a:spcAft>
              <a:buFontTx/>
              <a:buChar char="•"/>
              <a:tabLst>
                <a:tab pos="1981200" algn="l"/>
              </a:tabLst>
            </a:pPr>
            <a:endParaRPr lang="en-GB" altLang="en-US" sz="1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lvl="0" indent="182563" eaLnBrk="0" fontAlgn="base" hangingPunct="0">
              <a:lnSpc>
                <a:spcPct val="120000"/>
              </a:lnSpc>
              <a:spcBef>
                <a:spcPct val="0"/>
              </a:spcBef>
              <a:spcAft>
                <a:spcPct val="0"/>
              </a:spcAft>
              <a:buFontTx/>
              <a:buChar char="•"/>
              <a:tabLst>
                <a:tab pos="1981200" algn="l"/>
              </a:tabLst>
            </a:pPr>
            <a:r>
              <a:rPr lang="en-GB" alt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 The idea that whilst in the past the media tended to convey singular, straightforward</a:t>
            </a:r>
          </a:p>
          <a:p>
            <a:pPr marL="269875" lvl="0" indent="0" eaLnBrk="0" fontAlgn="base" hangingPunct="0">
              <a:lnSpc>
                <a:spcPct val="120000"/>
              </a:lnSpc>
              <a:spcBef>
                <a:spcPct val="0"/>
              </a:spcBef>
              <a:spcAft>
                <a:spcPct val="0"/>
              </a:spcAft>
              <a:buNone/>
              <a:tabLst>
                <a:tab pos="1981200" algn="l"/>
              </a:tabLst>
            </a:pPr>
            <a:r>
              <a:rPr lang="en-GB" alt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messages about ideal types of male and female identities, the media today offer us a more diverse range of stars, icons and characters from whom we may pick and mix different ideas.</a:t>
            </a:r>
          </a:p>
          <a:p>
            <a:pPr marL="0" lvl="0" indent="0" eaLnBrk="0" fontAlgn="base" hangingPunct="0">
              <a:lnSpc>
                <a:spcPct val="120000"/>
              </a:lnSpc>
              <a:spcBef>
                <a:spcPct val="0"/>
              </a:spcBef>
              <a:spcAft>
                <a:spcPct val="0"/>
              </a:spcAft>
              <a:buNone/>
              <a:tabLst>
                <a:tab pos="1981200" algn="l"/>
              </a:tabLst>
            </a:pPr>
            <a:endParaRPr lang="en-GB" altLang="en-US" sz="1400" dirty="0">
              <a:solidFill>
                <a:schemeClr val="tx1"/>
              </a:solidFill>
            </a:endParaRPr>
          </a:p>
          <a:p>
            <a:pPr marL="0" lvl="0" indent="0" eaLnBrk="0" fontAlgn="base" hangingPunct="0">
              <a:lnSpc>
                <a:spcPct val="120000"/>
              </a:lnSpc>
              <a:spcBef>
                <a:spcPct val="0"/>
              </a:spcBef>
              <a:spcAft>
                <a:spcPct val="0"/>
              </a:spcAft>
              <a:buNone/>
              <a:tabLst>
                <a:tab pos="1981200" algn="l"/>
              </a:tabLst>
            </a:pPr>
            <a:r>
              <a:rPr lang="en-GB" altLang="en-US"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Gauntlett</a:t>
            </a:r>
            <a:r>
              <a:rPr lang="en-GB" alt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 also pointed out that whilst media </a:t>
            </a:r>
            <a:r>
              <a:rPr lang="en-GB" altLang="en-US" b="1" dirty="0">
                <a:solidFill>
                  <a:schemeClr val="tx1"/>
                </a:solidFill>
                <a:latin typeface="Calibri" panose="020F0502020204030204" pitchFamily="34" charset="0"/>
                <a:ea typeface="Calibri" panose="020F0502020204030204" pitchFamily="34" charset="0"/>
                <a:cs typeface="Times New Roman" panose="02020603050405020304" pitchFamily="18" charset="0"/>
              </a:rPr>
              <a:t>role models</a:t>
            </a:r>
            <a:r>
              <a:rPr lang="en-GB" alt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 hold some influence on audiences, we are more likely to be shaped by parents, friends, colleagues, teachers etc. </a:t>
            </a:r>
          </a:p>
          <a:p>
            <a:pPr marL="0" lvl="0" indent="0" eaLnBrk="0" fontAlgn="base" hangingPunct="0">
              <a:lnSpc>
                <a:spcPct val="120000"/>
              </a:lnSpc>
              <a:spcBef>
                <a:spcPct val="0"/>
              </a:spcBef>
              <a:spcAft>
                <a:spcPct val="0"/>
              </a:spcAft>
              <a:buNone/>
              <a:tabLst>
                <a:tab pos="1981200" algn="l"/>
              </a:tabLst>
            </a:pPr>
            <a:endParaRPr lang="en-GB" altLang="en-US"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20000"/>
              </a:lnSpc>
              <a:buNone/>
            </a:pPr>
            <a:r>
              <a:rPr lang="en-GB" b="1" dirty="0"/>
              <a:t>Consider</a:t>
            </a:r>
          </a:p>
          <a:p>
            <a:pPr lvl="0"/>
            <a:r>
              <a:rPr lang="en-GB" i="1" dirty="0"/>
              <a:t>How could the representation of Claudia affect the identities of black girls, particularly those with relatives from Africa? </a:t>
            </a:r>
            <a:endParaRPr lang="en-GB" dirty="0"/>
          </a:p>
          <a:p>
            <a:pPr lvl="0"/>
            <a:r>
              <a:rPr lang="en-GB" i="1" dirty="0"/>
              <a:t>How could the representation of Claudia affect the understanding of those outside the black ethnicity? </a:t>
            </a:r>
            <a:endParaRPr lang="en-GB" dirty="0"/>
          </a:p>
          <a:p>
            <a:pPr marL="0" indent="0">
              <a:lnSpc>
                <a:spcPct val="120000"/>
              </a:lnSpc>
              <a:buNone/>
            </a:pPr>
            <a:endParaRPr lang="en-GB" dirty="0"/>
          </a:p>
        </p:txBody>
      </p:sp>
      <p:pic>
        <p:nvPicPr>
          <p:cNvPr id="2052" name="Picture 3">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l="17659"/>
          <a:stretch>
            <a:fillRect/>
          </a:stretch>
        </p:blipFill>
        <p:spPr bwMode="auto">
          <a:xfrm>
            <a:off x="10442475" y="126432"/>
            <a:ext cx="1598613" cy="169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30205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2050" y="190822"/>
            <a:ext cx="10820400" cy="1485900"/>
          </a:xfrm>
        </p:spPr>
        <p:txBody>
          <a:bodyPr>
            <a:normAutofit/>
          </a:bodyPr>
          <a:lstStyle/>
          <a:p>
            <a:r>
              <a:rPr lang="en-GB" sz="4000" b="1" dirty="0" err="1"/>
              <a:t>Liesbet</a:t>
            </a:r>
            <a:r>
              <a:rPr lang="en-GB" sz="4000" b="1" dirty="0"/>
              <a:t> Van </a:t>
            </a:r>
            <a:r>
              <a:rPr lang="en-GB" sz="4000" b="1" dirty="0" err="1"/>
              <a:t>Zoonen</a:t>
            </a:r>
            <a:r>
              <a:rPr lang="en-GB" sz="4000" b="1" dirty="0"/>
              <a:t>: </a:t>
            </a:r>
            <a:br>
              <a:rPr lang="en-GB" sz="4000" b="1" dirty="0"/>
            </a:br>
            <a:r>
              <a:rPr lang="en-GB" sz="4000" b="1" dirty="0"/>
              <a:t>Representation/Feminist theory</a:t>
            </a:r>
          </a:p>
        </p:txBody>
      </p:sp>
      <p:sp>
        <p:nvSpPr>
          <p:cNvPr id="3" name="Content Placeholder 2"/>
          <p:cNvSpPr>
            <a:spLocks noGrp="1"/>
          </p:cNvSpPr>
          <p:nvPr>
            <p:ph sz="half" idx="1"/>
          </p:nvPr>
        </p:nvSpPr>
        <p:spPr>
          <a:xfrm>
            <a:off x="1192050" y="1676722"/>
            <a:ext cx="7675725" cy="4857891"/>
          </a:xfrm>
        </p:spPr>
        <p:txBody>
          <a:bodyPr>
            <a:normAutofit/>
          </a:bodyPr>
          <a:lstStyle/>
          <a:p>
            <a:pPr marL="0" indent="0">
              <a:buNone/>
            </a:pPr>
            <a:r>
              <a:rPr lang="en-GB" sz="1800" dirty="0"/>
              <a:t>Was inspired my Laura </a:t>
            </a:r>
            <a:r>
              <a:rPr lang="en-GB" sz="1800" dirty="0" err="1"/>
              <a:t>Mulvey</a:t>
            </a:r>
            <a:r>
              <a:rPr lang="en-GB" sz="1800" dirty="0"/>
              <a:t> and her work on ‘The Male Gaze’ to consider how men and women are represented differently as a result of western culture.</a:t>
            </a:r>
          </a:p>
          <a:p>
            <a:pPr lvl="0"/>
            <a:r>
              <a:rPr lang="en-GB" sz="1800" dirty="0"/>
              <a:t>The idea that gender is constructed through discourse, and that its meaning varies according to cultural and historical context</a:t>
            </a:r>
          </a:p>
          <a:p>
            <a:pPr lvl="0"/>
            <a:r>
              <a:rPr lang="en-GB" sz="1800" dirty="0"/>
              <a:t>The idea that the display of women’s bodies as objects to be looked at is a core element of western patriarchal culture</a:t>
            </a:r>
          </a:p>
          <a:p>
            <a:pPr lvl="0"/>
            <a:r>
              <a:rPr lang="en-GB" sz="1800" dirty="0"/>
              <a:t>The idea that in mainstream culture the visual and narrative codes that are used to construct the male body as spectacle differ from those used to objectify the female body.</a:t>
            </a:r>
          </a:p>
          <a:p>
            <a:pPr marL="0" lvl="0" indent="0">
              <a:buNone/>
            </a:pPr>
            <a:r>
              <a:rPr lang="en-GB" sz="1800" b="1" dirty="0"/>
              <a:t>Consider</a:t>
            </a:r>
          </a:p>
          <a:p>
            <a:pPr lvl="1">
              <a:buFont typeface="Arial" panose="020B0604020202020204" pitchFamily="34" charset="0"/>
              <a:buChar char="•"/>
            </a:pPr>
            <a:r>
              <a:rPr lang="en-GB" sz="1800" i="1" dirty="0"/>
              <a:t>How has the cultural context affected our understanding of gender?</a:t>
            </a:r>
          </a:p>
        </p:txBody>
      </p:sp>
      <p:pic>
        <p:nvPicPr>
          <p:cNvPr id="7" name="Content Placeholder 6">
            <a:hlinkClick r:id="rId2"/>
          </p:cNvPr>
          <p:cNvPicPr>
            <a:picLocks noGrp="1" noChangeAspect="1"/>
          </p:cNvPicPr>
          <p:nvPr>
            <p:ph sz="half" idx="2"/>
          </p:nvPr>
        </p:nvPicPr>
        <p:blipFill>
          <a:blip r:embed="rId3"/>
          <a:stretch>
            <a:fillRect/>
          </a:stretch>
        </p:blipFill>
        <p:spPr>
          <a:xfrm>
            <a:off x="9163772" y="1909897"/>
            <a:ext cx="2552681" cy="2552681"/>
          </a:xfrm>
          <a:prstGeom prst="rect">
            <a:avLst/>
          </a:prstGeom>
        </p:spPr>
      </p:pic>
    </p:spTree>
    <p:extLst>
      <p:ext uri="{BB962C8B-B14F-4D97-AF65-F5344CB8AC3E}">
        <p14:creationId xmlns:p14="http://schemas.microsoft.com/office/powerpoint/2010/main" val="13918651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7467599" cy="1456267"/>
          </a:xfrm>
        </p:spPr>
        <p:txBody>
          <a:bodyPr>
            <a:normAutofit fontScale="90000"/>
          </a:bodyPr>
          <a:lstStyle/>
          <a:p>
            <a:r>
              <a:rPr lang="en-GB" b="1" dirty="0"/>
              <a:t>Paul Gilroy:</a:t>
            </a:r>
            <a:br>
              <a:rPr lang="en-GB" b="1" dirty="0"/>
            </a:br>
            <a:r>
              <a:rPr lang="en-GB" b="1" dirty="0"/>
              <a:t>Theories around ethnicity and postcolonial theory</a:t>
            </a:r>
            <a:endParaRPr lang="en-GB" dirty="0"/>
          </a:p>
        </p:txBody>
      </p:sp>
      <p:sp>
        <p:nvSpPr>
          <p:cNvPr id="3" name="Content Placeholder 2"/>
          <p:cNvSpPr>
            <a:spLocks noGrp="1"/>
          </p:cNvSpPr>
          <p:nvPr>
            <p:ph idx="1"/>
          </p:nvPr>
        </p:nvSpPr>
        <p:spPr>
          <a:xfrm>
            <a:off x="685801" y="2142067"/>
            <a:ext cx="7467599" cy="4088612"/>
          </a:xfrm>
        </p:spPr>
        <p:txBody>
          <a:bodyPr/>
          <a:lstStyle/>
          <a:p>
            <a:r>
              <a:rPr lang="en-GB" dirty="0"/>
              <a:t>Colonial ideas continue to inform contemporary attitudes to race and ethnicity in the postcolonial era </a:t>
            </a:r>
          </a:p>
          <a:p>
            <a:r>
              <a:rPr lang="en-GB" dirty="0"/>
              <a:t>The idea that </a:t>
            </a:r>
            <a:r>
              <a:rPr lang="en-GB" dirty="0" err="1"/>
              <a:t>civilisationism</a:t>
            </a:r>
            <a:r>
              <a:rPr lang="en-GB" dirty="0"/>
              <a:t> constructs racial hierarchies and sets up binary oppositions based on notions of ‘otherness. ‘</a:t>
            </a:r>
          </a:p>
          <a:p>
            <a:pPr marL="0" indent="0">
              <a:buNone/>
            </a:pPr>
            <a:r>
              <a:rPr lang="en-GB" b="1" dirty="0"/>
              <a:t>Consider</a:t>
            </a:r>
          </a:p>
          <a:p>
            <a:r>
              <a:rPr lang="en-GB" i="1" dirty="0"/>
              <a:t>How representations within the advert create a dominant relationship between UK audiences and developing countries. </a:t>
            </a:r>
          </a:p>
          <a:p>
            <a:r>
              <a:rPr lang="en-GB" i="1" dirty="0"/>
              <a:t>Is it a positive relationship? </a:t>
            </a:r>
          </a:p>
          <a:p>
            <a:r>
              <a:rPr lang="en-GB" i="1" dirty="0"/>
              <a:t>Is it one based on power? </a:t>
            </a:r>
          </a:p>
        </p:txBody>
      </p:sp>
      <p:pic>
        <p:nvPicPr>
          <p:cNvPr id="4" name="Picture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6397" y="-16933"/>
            <a:ext cx="3545803" cy="21590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76397" y="5049430"/>
            <a:ext cx="3515603" cy="2138770"/>
          </a:xfrm>
          <a:prstGeom prst="rect">
            <a:avLst/>
          </a:prstGeom>
        </p:spPr>
      </p:pic>
      <p:pic>
        <p:nvPicPr>
          <p:cNvPr id="5" name="Picture 4">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22796" y="2142067"/>
            <a:ext cx="3039740" cy="3115733"/>
          </a:xfrm>
          <a:prstGeom prst="rect">
            <a:avLst/>
          </a:prstGeom>
        </p:spPr>
      </p:pic>
    </p:spTree>
    <p:extLst>
      <p:ext uri="{BB962C8B-B14F-4D97-AF65-F5344CB8AC3E}">
        <p14:creationId xmlns:p14="http://schemas.microsoft.com/office/powerpoint/2010/main" val="26708404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b="1" dirty="0"/>
              <a:t>AUDIENCE</a:t>
            </a:r>
          </a:p>
        </p:txBody>
      </p:sp>
      <p:sp>
        <p:nvSpPr>
          <p:cNvPr id="5" name="Subtitle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2907347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i="1" dirty="0">
                <a:effectLst>
                  <a:outerShdw blurRad="38100" dist="38100" dir="2700000" algn="tl">
                    <a:srgbClr val="000000">
                      <a:alpha val="43137"/>
                    </a:srgbClr>
                  </a:outerShdw>
                </a:effectLst>
                <a:latin typeface="+mn-lt"/>
              </a:rPr>
              <a:t>Aims</a:t>
            </a:r>
            <a:endParaRPr lang="en-GB" sz="2800" b="1"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685801" y="1842637"/>
            <a:ext cx="9601200" cy="4057650"/>
          </a:xfrm>
        </p:spPr>
        <p:txBody>
          <a:bodyPr>
            <a:normAutofit/>
          </a:bodyPr>
          <a:lstStyle/>
          <a:p>
            <a:pPr marL="0" indent="0">
              <a:buNone/>
            </a:pPr>
            <a:r>
              <a:rPr lang="en-GB" dirty="0"/>
              <a:t>For this part of </a:t>
            </a:r>
            <a:r>
              <a:rPr lang="en-GB" i="1" dirty="0"/>
              <a:t>Component 1 </a:t>
            </a:r>
            <a:r>
              <a:rPr lang="en-GB" dirty="0"/>
              <a:t>we shall be studying a </a:t>
            </a:r>
            <a:r>
              <a:rPr lang="en-GB" b="1" dirty="0"/>
              <a:t>TV Charity Advertisement </a:t>
            </a:r>
            <a:r>
              <a:rPr lang="en-GB" dirty="0"/>
              <a:t>for </a:t>
            </a:r>
            <a:r>
              <a:rPr lang="en-GB" b="1" dirty="0"/>
              <a:t>Water Aid</a:t>
            </a:r>
            <a:r>
              <a:rPr lang="en-GB" dirty="0"/>
              <a:t>. The areas we will be covering include;</a:t>
            </a:r>
          </a:p>
          <a:p>
            <a:endParaRPr lang="en-GB" dirty="0"/>
          </a:p>
          <a:p>
            <a:r>
              <a:rPr lang="en-GB" b="1" dirty="0"/>
              <a:t>Media Contexts </a:t>
            </a:r>
            <a:r>
              <a:rPr lang="en-GB" dirty="0"/>
              <a:t>–historical, political and social</a:t>
            </a:r>
          </a:p>
          <a:p>
            <a:pPr marL="0" indent="0">
              <a:buNone/>
            </a:pPr>
            <a:endParaRPr lang="en-GB" dirty="0"/>
          </a:p>
          <a:p>
            <a:r>
              <a:rPr lang="en-GB" b="1" dirty="0"/>
              <a:t>Media Language </a:t>
            </a:r>
            <a:r>
              <a:rPr lang="en-GB" dirty="0"/>
              <a:t>– cinematography, lighting, </a:t>
            </a:r>
            <a:r>
              <a:rPr lang="en-GB" dirty="0" err="1"/>
              <a:t>mise</a:t>
            </a:r>
            <a:r>
              <a:rPr lang="en-GB" dirty="0"/>
              <a:t>-</a:t>
            </a:r>
            <a:r>
              <a:rPr lang="en-GB" dirty="0" err="1"/>
              <a:t>en</a:t>
            </a:r>
            <a:r>
              <a:rPr lang="en-GB" dirty="0"/>
              <a:t>-scene, sound, editing, signs and signifiers</a:t>
            </a:r>
          </a:p>
          <a:p>
            <a:pPr marL="0" indent="0">
              <a:buNone/>
            </a:pPr>
            <a:endParaRPr lang="en-GB" dirty="0"/>
          </a:p>
          <a:p>
            <a:r>
              <a:rPr lang="en-GB" b="1" dirty="0"/>
              <a:t>Representation</a:t>
            </a:r>
            <a:r>
              <a:rPr lang="en-GB" dirty="0"/>
              <a:t> – gender, culture, ethnicity</a:t>
            </a:r>
          </a:p>
          <a:p>
            <a:endParaRPr lang="en-GB" dirty="0"/>
          </a:p>
          <a:p>
            <a:r>
              <a:rPr lang="en-GB" b="1" dirty="0"/>
              <a:t>Audience </a:t>
            </a:r>
            <a:r>
              <a:rPr lang="mr-IN" dirty="0"/>
              <a:t>–</a:t>
            </a:r>
            <a:r>
              <a:rPr lang="en-GB" dirty="0"/>
              <a:t> targeting, reception theory and cultivation theory</a:t>
            </a:r>
          </a:p>
        </p:txBody>
      </p:sp>
    </p:spTree>
    <p:extLst>
      <p:ext uri="{BB962C8B-B14F-4D97-AF65-F5344CB8AC3E}">
        <p14:creationId xmlns:p14="http://schemas.microsoft.com/office/powerpoint/2010/main" val="2796614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graphicFrame>
        <p:nvGraphicFramePr>
          <p:cNvPr id="5" name="Content Placeholder 3"/>
          <p:cNvGraphicFramePr>
            <a:graphicFrameLocks/>
          </p:cNvGraphicFramePr>
          <p:nvPr>
            <p:extLst/>
          </p:nvPr>
        </p:nvGraphicFramePr>
        <p:xfrm>
          <a:off x="71440" y="57152"/>
          <a:ext cx="12030075" cy="6728939"/>
        </p:xfrm>
        <a:graphic>
          <a:graphicData uri="http://schemas.openxmlformats.org/drawingml/2006/table">
            <a:tbl>
              <a:tblPr firstRow="1" firstCol="1">
                <a:tableStyleId>{F5AB1C69-6EDB-4FF4-983F-18BD219EF322}</a:tableStyleId>
              </a:tblPr>
              <a:tblGrid>
                <a:gridCol w="1474652">
                  <a:extLst>
                    <a:ext uri="{9D8B030D-6E8A-4147-A177-3AD203B41FA5}">
                      <a16:colId xmlns:a16="http://schemas.microsoft.com/office/drawing/2014/main" val="2150304326"/>
                    </a:ext>
                  </a:extLst>
                </a:gridCol>
                <a:gridCol w="1810123">
                  <a:extLst>
                    <a:ext uri="{9D8B030D-6E8A-4147-A177-3AD203B41FA5}">
                      <a16:colId xmlns:a16="http://schemas.microsoft.com/office/drawing/2014/main" val="2878406262"/>
                    </a:ext>
                  </a:extLst>
                </a:gridCol>
                <a:gridCol w="2461291">
                  <a:extLst>
                    <a:ext uri="{9D8B030D-6E8A-4147-A177-3AD203B41FA5}">
                      <a16:colId xmlns:a16="http://schemas.microsoft.com/office/drawing/2014/main" val="2915418785"/>
                    </a:ext>
                  </a:extLst>
                </a:gridCol>
                <a:gridCol w="1570705">
                  <a:extLst>
                    <a:ext uri="{9D8B030D-6E8A-4147-A177-3AD203B41FA5}">
                      <a16:colId xmlns:a16="http://schemas.microsoft.com/office/drawing/2014/main" val="2009112403"/>
                    </a:ext>
                  </a:extLst>
                </a:gridCol>
                <a:gridCol w="1522681">
                  <a:extLst>
                    <a:ext uri="{9D8B030D-6E8A-4147-A177-3AD203B41FA5}">
                      <a16:colId xmlns:a16="http://schemas.microsoft.com/office/drawing/2014/main" val="75716204"/>
                    </a:ext>
                  </a:extLst>
                </a:gridCol>
                <a:gridCol w="1522681">
                  <a:extLst>
                    <a:ext uri="{9D8B030D-6E8A-4147-A177-3AD203B41FA5}">
                      <a16:colId xmlns:a16="http://schemas.microsoft.com/office/drawing/2014/main" val="385625232"/>
                    </a:ext>
                  </a:extLst>
                </a:gridCol>
                <a:gridCol w="1667942">
                  <a:extLst>
                    <a:ext uri="{9D8B030D-6E8A-4147-A177-3AD203B41FA5}">
                      <a16:colId xmlns:a16="http://schemas.microsoft.com/office/drawing/2014/main" val="2605707594"/>
                    </a:ext>
                  </a:extLst>
                </a:gridCol>
              </a:tblGrid>
              <a:tr h="254589">
                <a:tc rowSpan="4">
                  <a:txBody>
                    <a:bodyPr/>
                    <a:lstStyle/>
                    <a:p>
                      <a:pPr algn="l">
                        <a:lnSpc>
                          <a:spcPct val="107000"/>
                        </a:lnSpc>
                        <a:spcAft>
                          <a:spcPts val="800"/>
                        </a:spcAft>
                      </a:pPr>
                      <a:r>
                        <a:rPr lang="en-GB" sz="1600" dirty="0">
                          <a:effectLst/>
                        </a:rPr>
                        <a:t>Framework</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tc>
                <a:tc rowSpan="4">
                  <a:txBody>
                    <a:bodyPr/>
                    <a:lstStyle/>
                    <a:p>
                      <a:pPr algn="l">
                        <a:lnSpc>
                          <a:spcPct val="107000"/>
                        </a:lnSpc>
                        <a:spcAft>
                          <a:spcPts val="800"/>
                        </a:spcAft>
                      </a:pPr>
                      <a:r>
                        <a:rPr lang="en-GB" sz="1600" dirty="0">
                          <a:effectLst/>
                        </a:rPr>
                        <a:t>Theorist</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B w="12700" cap="flat" cmpd="sng" algn="ctr">
                      <a:solidFill>
                        <a:schemeClr val="accent3"/>
                      </a:solidFill>
                      <a:prstDash val="solid"/>
                      <a:round/>
                      <a:headEnd type="none" w="med" len="med"/>
                      <a:tailEnd type="none" w="med" len="med"/>
                    </a:lnB>
                  </a:tcPr>
                </a:tc>
                <a:tc rowSpan="4">
                  <a:txBody>
                    <a:bodyPr/>
                    <a:lstStyle/>
                    <a:p>
                      <a:pPr algn="l">
                        <a:lnSpc>
                          <a:spcPct val="107000"/>
                        </a:lnSpc>
                        <a:spcAft>
                          <a:spcPts val="800"/>
                        </a:spcAft>
                      </a:pPr>
                      <a:r>
                        <a:rPr lang="en-GB" sz="1600" dirty="0">
                          <a:effectLst/>
                        </a:rPr>
                        <a:t>Prompts</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B w="12700" cap="flat" cmpd="sng" algn="ctr">
                      <a:solidFill>
                        <a:schemeClr val="accent3"/>
                      </a:solidFill>
                      <a:prstDash val="solid"/>
                      <a:round/>
                      <a:headEnd type="none" w="med" len="med"/>
                      <a:tailEnd type="none" w="med" len="med"/>
                    </a:lnB>
                  </a:tcPr>
                </a:tc>
                <a:tc gridSpan="4">
                  <a:txBody>
                    <a:bodyPr/>
                    <a:lstStyle/>
                    <a:p>
                      <a:pPr algn="ctr">
                        <a:lnSpc>
                          <a:spcPct val="107000"/>
                        </a:lnSpc>
                        <a:spcAft>
                          <a:spcPts val="0"/>
                        </a:spcAft>
                      </a:pPr>
                      <a:r>
                        <a:rPr lang="en-GB" sz="1600" dirty="0">
                          <a:effectLst/>
                        </a:rPr>
                        <a:t>Component 1: Section A: Language and Representation </a:t>
                      </a:r>
                      <a:endParaRPr lang="en-GB"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576738548"/>
                  </a:ext>
                </a:extLst>
              </a:tr>
              <a:tr h="25458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07000"/>
                        </a:lnSpc>
                        <a:spcAft>
                          <a:spcPts val="800"/>
                        </a:spcAft>
                      </a:pPr>
                      <a:r>
                        <a:rPr lang="en-GB" sz="1600" dirty="0">
                          <a:effectLst/>
                        </a:rPr>
                        <a:t>Marketing</a:t>
                      </a:r>
                      <a:endParaRPr lang="en-GB"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R w="38100" cap="flat" cmpd="sng" algn="ctr">
                      <a:solidFill>
                        <a:srgbClr val="FF0000"/>
                      </a:solidFill>
                      <a:prstDash val="solid"/>
                      <a:round/>
                      <a:headEnd type="none" w="med" len="med"/>
                      <a:tailEnd type="none" w="med" len="med"/>
                    </a:lnR>
                    <a:solidFill>
                      <a:schemeClr val="accent3"/>
                    </a:solidFill>
                  </a:tcPr>
                </a:tc>
                <a:tc>
                  <a:txBody>
                    <a:bodyPr/>
                    <a:lstStyle/>
                    <a:p>
                      <a:pPr algn="ctr">
                        <a:lnSpc>
                          <a:spcPct val="107000"/>
                        </a:lnSpc>
                        <a:spcAft>
                          <a:spcPts val="800"/>
                        </a:spcAft>
                      </a:pPr>
                      <a:r>
                        <a:rPr lang="en-GB" sz="1600" b="1" dirty="0">
                          <a:effectLst/>
                        </a:rPr>
                        <a:t>Advertising</a:t>
                      </a:r>
                      <a:endParaRPr lang="en-GB"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solidFill>
                      <a:schemeClr val="accent3"/>
                    </a:solidFill>
                  </a:tcPr>
                </a:tc>
                <a:tc>
                  <a:txBody>
                    <a:bodyPr/>
                    <a:lstStyle/>
                    <a:p>
                      <a:pPr algn="ctr">
                        <a:lnSpc>
                          <a:spcPct val="107000"/>
                        </a:lnSpc>
                        <a:spcAft>
                          <a:spcPts val="800"/>
                        </a:spcAft>
                      </a:pPr>
                      <a:r>
                        <a:rPr lang="en-GB" sz="1600">
                          <a:effectLst/>
                        </a:rPr>
                        <a:t>Music Video</a:t>
                      </a:r>
                      <a:endParaRPr lang="en-GB" sz="16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solidFill>
                      <a:schemeClr val="accent3"/>
                    </a:solidFill>
                  </a:tcPr>
                </a:tc>
                <a:tc>
                  <a:txBody>
                    <a:bodyPr/>
                    <a:lstStyle/>
                    <a:p>
                      <a:pPr algn="ctr">
                        <a:lnSpc>
                          <a:spcPct val="107000"/>
                        </a:lnSpc>
                        <a:spcAft>
                          <a:spcPts val="800"/>
                        </a:spcAft>
                      </a:pPr>
                      <a:r>
                        <a:rPr lang="en-GB" sz="1600">
                          <a:effectLst/>
                        </a:rPr>
                        <a:t>Newspaper</a:t>
                      </a:r>
                      <a:endParaRPr lang="en-GB" sz="16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solidFill>
                      <a:schemeClr val="accent3"/>
                    </a:solidFill>
                  </a:tcPr>
                </a:tc>
                <a:extLst>
                  <a:ext uri="{0D108BD9-81ED-4DB2-BD59-A6C34878D82A}">
                    <a16:rowId xmlns:a16="http://schemas.microsoft.com/office/drawing/2014/main" val="1707521613"/>
                  </a:ext>
                </a:extLst>
              </a:tr>
              <a:tr h="283984">
                <a:tc vMerge="1">
                  <a:txBody>
                    <a:bodyPr/>
                    <a:lstStyle/>
                    <a:p>
                      <a:endParaRPr lang="en-GB"/>
                    </a:p>
                  </a:txBody>
                  <a:tcPr/>
                </a:tc>
                <a:tc vMerge="1">
                  <a:txBody>
                    <a:bodyPr/>
                    <a:lstStyle/>
                    <a:p>
                      <a:endParaRPr lang="en-GB"/>
                    </a:p>
                  </a:txBody>
                  <a:tcPr/>
                </a:tc>
                <a:tc vMerge="1">
                  <a:txBody>
                    <a:bodyPr/>
                    <a:lstStyle/>
                    <a:p>
                      <a:endParaRPr lang="en-GB"/>
                    </a:p>
                  </a:txBody>
                  <a:tcPr/>
                </a:tc>
                <a:tc rowSpan="2">
                  <a:txBody>
                    <a:bodyPr/>
                    <a:lstStyle/>
                    <a:p>
                      <a:pPr algn="ctr">
                        <a:lnSpc>
                          <a:spcPct val="107000"/>
                        </a:lnSpc>
                        <a:spcAft>
                          <a:spcPts val="800"/>
                        </a:spcAft>
                      </a:pPr>
                      <a:r>
                        <a:rPr lang="en-GB" sz="1600" dirty="0">
                          <a:effectLst/>
                        </a:rPr>
                        <a:t>Kiss of the Vampire</a:t>
                      </a:r>
                      <a:endParaRPr lang="en-GB" sz="1600" i="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R w="38100" cap="flat" cmpd="sng" algn="ctr">
                      <a:solidFill>
                        <a:srgbClr val="FF0000"/>
                      </a:solidFill>
                      <a:prstDash val="solid"/>
                      <a:round/>
                      <a:headEnd type="none" w="med" len="med"/>
                      <a:tailEnd type="none" w="med" len="med"/>
                    </a:lnR>
                    <a:lnB w="12700" cap="flat" cmpd="sng" algn="ctr">
                      <a:solidFill>
                        <a:schemeClr val="accent3"/>
                      </a:solidFill>
                      <a:prstDash val="solid"/>
                      <a:round/>
                      <a:headEnd type="none" w="med" len="med"/>
                      <a:tailEnd type="none" w="med" len="med"/>
                    </a:lnB>
                    <a:solidFill>
                      <a:schemeClr val="accent3"/>
                    </a:solidFill>
                  </a:tcPr>
                </a:tc>
                <a:tc>
                  <a:txBody>
                    <a:bodyPr/>
                    <a:lstStyle/>
                    <a:p>
                      <a:pPr algn="ctr">
                        <a:lnSpc>
                          <a:spcPct val="107000"/>
                        </a:lnSpc>
                        <a:spcAft>
                          <a:spcPts val="800"/>
                        </a:spcAft>
                      </a:pPr>
                      <a:r>
                        <a:rPr lang="en-GB" sz="1600" b="1" dirty="0">
                          <a:effectLst/>
                        </a:rPr>
                        <a:t>Tide</a:t>
                      </a:r>
                      <a:endParaRPr lang="en-GB" sz="1600" b="1" i="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solidFill>
                      <a:schemeClr val="accent3"/>
                    </a:solidFill>
                  </a:tcPr>
                </a:tc>
                <a:tc>
                  <a:txBody>
                    <a:bodyPr/>
                    <a:lstStyle/>
                    <a:p>
                      <a:pPr algn="ctr">
                        <a:lnSpc>
                          <a:spcPct val="107000"/>
                        </a:lnSpc>
                        <a:spcAft>
                          <a:spcPts val="800"/>
                        </a:spcAft>
                      </a:pPr>
                      <a:r>
                        <a:rPr lang="en-GB" sz="1600" dirty="0">
                          <a:effectLst/>
                        </a:rPr>
                        <a:t>Formation</a:t>
                      </a:r>
                      <a:endParaRPr lang="en-GB" sz="1600" i="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solidFill>
                      <a:schemeClr val="accent3"/>
                    </a:solidFill>
                  </a:tcPr>
                </a:tc>
                <a:tc>
                  <a:txBody>
                    <a:bodyPr/>
                    <a:lstStyle/>
                    <a:p>
                      <a:pPr algn="ctr">
                        <a:lnSpc>
                          <a:spcPct val="107000"/>
                        </a:lnSpc>
                        <a:spcAft>
                          <a:spcPts val="800"/>
                        </a:spcAft>
                      </a:pPr>
                      <a:r>
                        <a:rPr lang="en-GB" sz="1600">
                          <a:effectLst/>
                        </a:rPr>
                        <a:t>The Times</a:t>
                      </a:r>
                      <a:endParaRPr lang="en-GB" sz="1600" i="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solidFill>
                      <a:schemeClr val="accent3"/>
                    </a:solidFill>
                  </a:tcPr>
                </a:tc>
                <a:extLst>
                  <a:ext uri="{0D108BD9-81ED-4DB2-BD59-A6C34878D82A}">
                    <a16:rowId xmlns:a16="http://schemas.microsoft.com/office/drawing/2014/main" val="1775357533"/>
                  </a:ext>
                </a:extLst>
              </a:tr>
              <a:tr h="254589">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07000"/>
                        </a:lnSpc>
                        <a:spcAft>
                          <a:spcPts val="800"/>
                        </a:spcAft>
                      </a:pPr>
                      <a:r>
                        <a:rPr lang="en-GB" sz="1600" b="1" dirty="0" err="1">
                          <a:effectLst/>
                        </a:rPr>
                        <a:t>WaterAid</a:t>
                      </a:r>
                      <a:endParaRPr lang="en-GB" sz="1600" b="1" i="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B w="12700" cap="flat" cmpd="sng" algn="ctr">
                      <a:solidFill>
                        <a:schemeClr val="accent3"/>
                      </a:solidFill>
                      <a:prstDash val="solid"/>
                      <a:round/>
                      <a:headEnd type="none" w="med" len="med"/>
                      <a:tailEnd type="none" w="med" len="med"/>
                    </a:lnB>
                    <a:solidFill>
                      <a:schemeClr val="accent3"/>
                    </a:solidFill>
                  </a:tcPr>
                </a:tc>
                <a:tc>
                  <a:txBody>
                    <a:bodyPr/>
                    <a:lstStyle/>
                    <a:p>
                      <a:pPr algn="ctr">
                        <a:lnSpc>
                          <a:spcPct val="107000"/>
                        </a:lnSpc>
                        <a:spcAft>
                          <a:spcPts val="800"/>
                        </a:spcAft>
                      </a:pPr>
                      <a:r>
                        <a:rPr lang="en-GB" sz="1600" dirty="0">
                          <a:effectLst/>
                        </a:rPr>
                        <a:t>Riptide</a:t>
                      </a:r>
                      <a:endParaRPr lang="en-GB" sz="1600" i="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B w="12700" cap="flat" cmpd="sng" algn="ctr">
                      <a:solidFill>
                        <a:schemeClr val="accent3"/>
                      </a:solidFill>
                      <a:prstDash val="solid"/>
                      <a:round/>
                      <a:headEnd type="none" w="med" len="med"/>
                      <a:tailEnd type="none" w="med" len="med"/>
                    </a:lnB>
                    <a:solidFill>
                      <a:schemeClr val="accent3"/>
                    </a:solidFill>
                  </a:tcPr>
                </a:tc>
                <a:tc>
                  <a:txBody>
                    <a:bodyPr/>
                    <a:lstStyle/>
                    <a:p>
                      <a:pPr algn="ctr">
                        <a:lnSpc>
                          <a:spcPct val="107000"/>
                        </a:lnSpc>
                        <a:spcAft>
                          <a:spcPts val="800"/>
                        </a:spcAft>
                      </a:pPr>
                      <a:r>
                        <a:rPr lang="en-GB" sz="1600" dirty="0">
                          <a:effectLst/>
                        </a:rPr>
                        <a:t>Daily Mirror</a:t>
                      </a:r>
                      <a:endParaRPr lang="en-GB" sz="1600" i="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B w="12700" cap="flat" cmpd="sng" algn="ctr">
                      <a:solidFill>
                        <a:schemeClr val="accent3"/>
                      </a:solidFill>
                      <a:prstDash val="solid"/>
                      <a:round/>
                      <a:headEnd type="none" w="med" len="med"/>
                      <a:tailEnd type="none" w="med" len="med"/>
                    </a:lnB>
                    <a:solidFill>
                      <a:schemeClr val="accent3"/>
                    </a:solidFill>
                  </a:tcPr>
                </a:tc>
                <a:extLst>
                  <a:ext uri="{0D108BD9-81ED-4DB2-BD59-A6C34878D82A}">
                    <a16:rowId xmlns:a16="http://schemas.microsoft.com/office/drawing/2014/main" val="1276792499"/>
                  </a:ext>
                </a:extLst>
              </a:tr>
              <a:tr h="286787">
                <a:tc rowSpan="5">
                  <a:txBody>
                    <a:bodyPr/>
                    <a:lstStyle/>
                    <a:p>
                      <a:pPr algn="l">
                        <a:lnSpc>
                          <a:spcPct val="107000"/>
                        </a:lnSpc>
                        <a:spcAft>
                          <a:spcPts val="800"/>
                        </a:spcAft>
                      </a:pPr>
                      <a:r>
                        <a:rPr lang="en-GB" sz="1600" dirty="0">
                          <a:effectLst/>
                        </a:rPr>
                        <a:t>Media Language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R w="12700" cap="flat" cmpd="sng" algn="ctr">
                      <a:solidFill>
                        <a:schemeClr val="accent3"/>
                      </a:solidFill>
                      <a:prstDash val="solid"/>
                      <a:round/>
                      <a:headEnd type="none" w="med" len="med"/>
                      <a:tailEnd type="none" w="med" len="med"/>
                    </a:lnR>
                  </a:tcPr>
                </a:tc>
                <a:tc>
                  <a:txBody>
                    <a:bodyPr/>
                    <a:lstStyle/>
                    <a:p>
                      <a:pPr algn="l">
                        <a:lnSpc>
                          <a:spcPct val="107000"/>
                        </a:lnSpc>
                        <a:spcAft>
                          <a:spcPts val="800"/>
                        </a:spcAft>
                      </a:pPr>
                      <a:r>
                        <a:rPr lang="en-GB" sz="1600" b="1" dirty="0">
                          <a:effectLst/>
                        </a:rPr>
                        <a:t>Roland Barthes</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l">
                        <a:lnSpc>
                          <a:spcPct val="107000"/>
                        </a:lnSpc>
                        <a:spcAft>
                          <a:spcPts val="800"/>
                        </a:spcAft>
                      </a:pPr>
                      <a:r>
                        <a:rPr lang="en-GB" sz="1600" b="1" dirty="0">
                          <a:effectLst/>
                        </a:rPr>
                        <a:t>The 5 Codes (SEARS)</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Y</a:t>
                      </a:r>
                      <a:endParaRPr lang="en-GB"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b="1" dirty="0">
                          <a:effectLst/>
                        </a:rPr>
                        <a:t>Y</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a:effectLst/>
                        </a:rPr>
                        <a:t>Y</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a:effectLst/>
                        </a:rPr>
                        <a:t>Y</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421070494"/>
                  </a:ext>
                </a:extLst>
              </a:tr>
              <a:tr h="286787">
                <a:tc vMerge="1">
                  <a:txBody>
                    <a:bodyPr/>
                    <a:lstStyle/>
                    <a:p>
                      <a:endParaRPr lang="en-GB"/>
                    </a:p>
                  </a:txBody>
                  <a:tcPr/>
                </a:tc>
                <a:tc>
                  <a:txBody>
                    <a:bodyPr/>
                    <a:lstStyle/>
                    <a:p>
                      <a:pPr algn="l">
                        <a:lnSpc>
                          <a:spcPct val="107000"/>
                        </a:lnSpc>
                        <a:spcAft>
                          <a:spcPts val="800"/>
                        </a:spcAft>
                      </a:pPr>
                      <a:r>
                        <a:rPr lang="en-GB" sz="1600" dirty="0" err="1">
                          <a:effectLst/>
                        </a:rPr>
                        <a:t>Tzvetan</a:t>
                      </a:r>
                      <a:r>
                        <a:rPr lang="en-GB" sz="1600" dirty="0">
                          <a:effectLst/>
                        </a:rPr>
                        <a:t> </a:t>
                      </a:r>
                      <a:r>
                        <a:rPr lang="en-GB" sz="1600" dirty="0" err="1">
                          <a:effectLst/>
                        </a:rPr>
                        <a:t>Todorov</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l">
                        <a:lnSpc>
                          <a:spcPct val="107000"/>
                        </a:lnSpc>
                        <a:spcAft>
                          <a:spcPts val="800"/>
                        </a:spcAft>
                      </a:pPr>
                      <a:r>
                        <a:rPr lang="en-GB" sz="1600" dirty="0">
                          <a:effectLst/>
                        </a:rPr>
                        <a:t>Equilibrium</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 </a:t>
                      </a:r>
                      <a:endParaRPr lang="en-GB"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b="1" dirty="0">
                          <a:effectLst/>
                        </a:rPr>
                        <a:t> </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a:effectLst/>
                        </a:rPr>
                        <a:t> </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a:effectLst/>
                        </a:rPr>
                        <a:t> </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78802872"/>
                  </a:ext>
                </a:extLst>
              </a:tr>
              <a:tr h="286787">
                <a:tc vMerge="1">
                  <a:txBody>
                    <a:bodyPr/>
                    <a:lstStyle/>
                    <a:p>
                      <a:endParaRPr lang="en-GB"/>
                    </a:p>
                  </a:txBody>
                  <a:tcPr/>
                </a:tc>
                <a:tc>
                  <a:txBody>
                    <a:bodyPr/>
                    <a:lstStyle/>
                    <a:p>
                      <a:pPr algn="l">
                        <a:lnSpc>
                          <a:spcPct val="107000"/>
                        </a:lnSpc>
                        <a:spcAft>
                          <a:spcPts val="800"/>
                        </a:spcAft>
                      </a:pPr>
                      <a:r>
                        <a:rPr lang="en-GB" sz="1600" b="1">
                          <a:effectLst/>
                        </a:rPr>
                        <a:t>Levi Strauss</a:t>
                      </a:r>
                      <a:endParaRPr lang="en-GB"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l">
                        <a:lnSpc>
                          <a:spcPct val="107000"/>
                        </a:lnSpc>
                        <a:spcAft>
                          <a:spcPts val="800"/>
                        </a:spcAft>
                      </a:pPr>
                      <a:r>
                        <a:rPr lang="en-GB" sz="1600" b="1" dirty="0">
                          <a:effectLst/>
                        </a:rPr>
                        <a:t>Binary</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Y</a:t>
                      </a:r>
                      <a:endParaRPr lang="en-GB"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b="1" dirty="0">
                          <a:effectLst/>
                        </a:rPr>
                        <a:t>Y</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a:effectLst/>
                        </a:rPr>
                        <a:t>Y</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a:effectLst/>
                        </a:rPr>
                        <a:t>Y</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602415298"/>
                  </a:ext>
                </a:extLst>
              </a:tr>
              <a:tr h="286787">
                <a:tc vMerge="1">
                  <a:txBody>
                    <a:bodyPr/>
                    <a:lstStyle/>
                    <a:p>
                      <a:endParaRPr lang="en-GB"/>
                    </a:p>
                  </a:txBody>
                  <a:tcPr/>
                </a:tc>
                <a:tc>
                  <a:txBody>
                    <a:bodyPr/>
                    <a:lstStyle/>
                    <a:p>
                      <a:pPr algn="l">
                        <a:lnSpc>
                          <a:spcPct val="107000"/>
                        </a:lnSpc>
                        <a:spcAft>
                          <a:spcPts val="800"/>
                        </a:spcAft>
                      </a:pPr>
                      <a:r>
                        <a:rPr lang="en-GB" sz="1600">
                          <a:effectLst/>
                        </a:rPr>
                        <a:t>Steve Neale</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l">
                        <a:lnSpc>
                          <a:spcPct val="107000"/>
                        </a:lnSpc>
                        <a:spcAft>
                          <a:spcPts val="800"/>
                        </a:spcAft>
                      </a:pPr>
                      <a:r>
                        <a:rPr lang="en-GB" sz="1600" dirty="0">
                          <a:effectLst/>
                        </a:rPr>
                        <a:t>Genre</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 </a:t>
                      </a:r>
                      <a:endParaRPr lang="en-GB"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b="1" dirty="0">
                          <a:effectLst/>
                        </a:rPr>
                        <a:t> </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a:effectLst/>
                        </a:rPr>
                        <a:t> </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a:effectLst/>
                        </a:rPr>
                        <a:t> </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583945102"/>
                  </a:ext>
                </a:extLst>
              </a:tr>
              <a:tr h="286787">
                <a:tc vMerge="1">
                  <a:txBody>
                    <a:bodyPr/>
                    <a:lstStyle/>
                    <a:p>
                      <a:endParaRPr lang="en-GB"/>
                    </a:p>
                  </a:txBody>
                  <a:tcPr/>
                </a:tc>
                <a:tc>
                  <a:txBody>
                    <a:bodyPr/>
                    <a:lstStyle/>
                    <a:p>
                      <a:pPr algn="l">
                        <a:lnSpc>
                          <a:spcPct val="107000"/>
                        </a:lnSpc>
                        <a:spcAft>
                          <a:spcPts val="800"/>
                        </a:spcAft>
                      </a:pPr>
                      <a:r>
                        <a:rPr lang="en-GB" sz="1600" dirty="0">
                          <a:effectLst/>
                        </a:rPr>
                        <a:t>Baudrillard</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l">
                        <a:lnSpc>
                          <a:spcPct val="107000"/>
                        </a:lnSpc>
                        <a:spcAft>
                          <a:spcPts val="800"/>
                        </a:spcAft>
                      </a:pPr>
                      <a:r>
                        <a:rPr lang="en-GB" sz="1600" dirty="0">
                          <a:effectLst/>
                        </a:rPr>
                        <a:t>Post-Modernism</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 </a:t>
                      </a:r>
                      <a:endParaRPr lang="en-GB"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b="1" dirty="0">
                          <a:effectLst/>
                        </a:rPr>
                        <a:t> </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a:effectLst/>
                        </a:rPr>
                        <a:t> </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744079778"/>
                  </a:ext>
                </a:extLst>
              </a:tr>
              <a:tr h="251829">
                <a:tc rowSpan="6">
                  <a:txBody>
                    <a:bodyPr/>
                    <a:lstStyle/>
                    <a:p>
                      <a:pPr algn="l">
                        <a:lnSpc>
                          <a:spcPct val="107000"/>
                        </a:lnSpc>
                        <a:spcAft>
                          <a:spcPts val="800"/>
                        </a:spcAft>
                      </a:pPr>
                      <a:r>
                        <a:rPr lang="en-GB" sz="1600">
                          <a:effectLst/>
                        </a:rPr>
                        <a:t>Representation </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R w="12700" cap="flat" cmpd="sng" algn="ctr">
                      <a:solidFill>
                        <a:schemeClr val="accent3"/>
                      </a:solidFill>
                      <a:prstDash val="solid"/>
                      <a:round/>
                      <a:headEnd type="none" w="med" len="med"/>
                      <a:tailEnd type="none" w="med" len="med"/>
                    </a:lnR>
                  </a:tcPr>
                </a:tc>
                <a:tc>
                  <a:txBody>
                    <a:bodyPr/>
                    <a:lstStyle/>
                    <a:p>
                      <a:pPr algn="l">
                        <a:lnSpc>
                          <a:spcPct val="107000"/>
                        </a:lnSpc>
                        <a:spcAft>
                          <a:spcPts val="800"/>
                        </a:spcAft>
                      </a:pPr>
                      <a:r>
                        <a:rPr lang="en-GB" sz="1600" b="1" dirty="0">
                          <a:effectLst/>
                        </a:rPr>
                        <a:t>Stuart Hall</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l">
                        <a:lnSpc>
                          <a:spcPct val="107000"/>
                        </a:lnSpc>
                        <a:spcAft>
                          <a:spcPts val="800"/>
                        </a:spcAft>
                      </a:pPr>
                      <a:r>
                        <a:rPr lang="en-GB" sz="1600" b="1" dirty="0">
                          <a:effectLst/>
                        </a:rPr>
                        <a:t>Stereotyping and inequality </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Y</a:t>
                      </a:r>
                      <a:endParaRPr lang="en-GB"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b="1" dirty="0">
                          <a:effectLst/>
                        </a:rPr>
                        <a:t>Y</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Y</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a:effectLst/>
                        </a:rPr>
                        <a:t>Y</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875128261"/>
                  </a:ext>
                </a:extLst>
              </a:tr>
              <a:tr h="286787">
                <a:tc vMerge="1">
                  <a:txBody>
                    <a:bodyPr/>
                    <a:lstStyle/>
                    <a:p>
                      <a:endParaRPr lang="en-GB"/>
                    </a:p>
                  </a:txBody>
                  <a:tcPr/>
                </a:tc>
                <a:tc>
                  <a:txBody>
                    <a:bodyPr/>
                    <a:lstStyle/>
                    <a:p>
                      <a:pPr algn="l">
                        <a:lnSpc>
                          <a:spcPct val="107000"/>
                        </a:lnSpc>
                        <a:spcAft>
                          <a:spcPts val="800"/>
                        </a:spcAft>
                      </a:pPr>
                      <a:r>
                        <a:rPr lang="en-GB" sz="1600" b="1">
                          <a:effectLst/>
                        </a:rPr>
                        <a:t>David Gauntlett</a:t>
                      </a:r>
                      <a:endParaRPr lang="en-GB"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l">
                        <a:lnSpc>
                          <a:spcPct val="107000"/>
                        </a:lnSpc>
                        <a:spcAft>
                          <a:spcPts val="800"/>
                        </a:spcAft>
                      </a:pPr>
                      <a:r>
                        <a:rPr lang="en-GB" sz="1600" b="1" dirty="0">
                          <a:effectLst/>
                        </a:rPr>
                        <a:t>Pick ‘n’ Mix</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Y</a:t>
                      </a:r>
                      <a:endParaRPr lang="en-GB"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b="1" dirty="0">
                          <a:effectLst/>
                        </a:rPr>
                        <a:t>Y</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Y</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08271425"/>
                  </a:ext>
                </a:extLst>
              </a:tr>
              <a:tr h="286787">
                <a:tc vMerge="1">
                  <a:txBody>
                    <a:bodyPr/>
                    <a:lstStyle/>
                    <a:p>
                      <a:endParaRPr lang="en-GB"/>
                    </a:p>
                  </a:txBody>
                  <a:tcPr/>
                </a:tc>
                <a:tc>
                  <a:txBody>
                    <a:bodyPr/>
                    <a:lstStyle/>
                    <a:p>
                      <a:pPr algn="l">
                        <a:lnSpc>
                          <a:spcPct val="107000"/>
                        </a:lnSpc>
                        <a:spcAft>
                          <a:spcPts val="800"/>
                        </a:spcAft>
                      </a:pPr>
                      <a:r>
                        <a:rPr lang="en-GB" sz="1600">
                          <a:effectLst/>
                        </a:rPr>
                        <a:t>Butler</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l">
                        <a:lnSpc>
                          <a:spcPct val="107000"/>
                        </a:lnSpc>
                        <a:spcAft>
                          <a:spcPts val="800"/>
                        </a:spcAft>
                      </a:pPr>
                      <a:r>
                        <a:rPr lang="en-GB" sz="1600">
                          <a:effectLst/>
                        </a:rPr>
                        <a:t>Performative</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 </a:t>
                      </a:r>
                      <a:endParaRPr lang="en-GB"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b="1" dirty="0">
                          <a:effectLst/>
                        </a:rPr>
                        <a:t> </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a:effectLst/>
                        </a:rPr>
                        <a:t> </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655177279"/>
                  </a:ext>
                </a:extLst>
              </a:tr>
              <a:tr h="286787">
                <a:tc vMerge="1">
                  <a:txBody>
                    <a:bodyPr/>
                    <a:lstStyle/>
                    <a:p>
                      <a:endParaRPr lang="en-GB"/>
                    </a:p>
                  </a:txBody>
                  <a:tcPr/>
                </a:tc>
                <a:tc>
                  <a:txBody>
                    <a:bodyPr/>
                    <a:lstStyle/>
                    <a:p>
                      <a:pPr algn="l">
                        <a:lnSpc>
                          <a:spcPct val="107000"/>
                        </a:lnSpc>
                        <a:spcAft>
                          <a:spcPts val="800"/>
                        </a:spcAft>
                      </a:pPr>
                      <a:r>
                        <a:rPr lang="en-GB" sz="1600" b="1">
                          <a:effectLst/>
                        </a:rPr>
                        <a:t>Liesbet van Zoonen</a:t>
                      </a:r>
                      <a:endParaRPr lang="en-GB"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l">
                        <a:lnSpc>
                          <a:spcPct val="107000"/>
                        </a:lnSpc>
                        <a:spcAft>
                          <a:spcPts val="800"/>
                        </a:spcAft>
                      </a:pPr>
                      <a:r>
                        <a:rPr lang="en-GB" sz="1600" b="1" dirty="0">
                          <a:effectLst/>
                        </a:rPr>
                        <a:t>Gender is constructed</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Y</a:t>
                      </a:r>
                      <a:endParaRPr lang="en-GB"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b="1" dirty="0">
                          <a:effectLst/>
                        </a:rPr>
                        <a:t>Y</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Y</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591567210"/>
                  </a:ext>
                </a:extLst>
              </a:tr>
              <a:tr h="286787">
                <a:tc vMerge="1">
                  <a:txBody>
                    <a:bodyPr/>
                    <a:lstStyle/>
                    <a:p>
                      <a:endParaRPr lang="en-GB"/>
                    </a:p>
                  </a:txBody>
                  <a:tcPr/>
                </a:tc>
                <a:tc>
                  <a:txBody>
                    <a:bodyPr/>
                    <a:lstStyle/>
                    <a:p>
                      <a:pPr algn="l">
                        <a:lnSpc>
                          <a:spcPct val="107000"/>
                        </a:lnSpc>
                        <a:spcAft>
                          <a:spcPts val="800"/>
                        </a:spcAft>
                      </a:pPr>
                      <a:r>
                        <a:rPr lang="en-GB" sz="1600">
                          <a:effectLst/>
                        </a:rPr>
                        <a:t>Bell hooks</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l">
                        <a:lnSpc>
                          <a:spcPct val="107000"/>
                        </a:lnSpc>
                        <a:spcAft>
                          <a:spcPts val="800"/>
                        </a:spcAft>
                      </a:pPr>
                      <a:r>
                        <a:rPr lang="en-GB" sz="1600">
                          <a:effectLst/>
                        </a:rPr>
                        <a:t>Patriarchal oppression</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b="1" dirty="0">
                          <a:effectLst/>
                        </a:rPr>
                        <a:t> </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a:effectLst/>
                        </a:rPr>
                        <a:t> </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657346679"/>
                  </a:ext>
                </a:extLst>
              </a:tr>
              <a:tr h="286787">
                <a:tc vMerge="1">
                  <a:txBody>
                    <a:bodyPr/>
                    <a:lstStyle/>
                    <a:p>
                      <a:endParaRPr lang="en-GB"/>
                    </a:p>
                  </a:txBody>
                  <a:tcPr/>
                </a:tc>
                <a:tc>
                  <a:txBody>
                    <a:bodyPr/>
                    <a:lstStyle/>
                    <a:p>
                      <a:pPr algn="l">
                        <a:lnSpc>
                          <a:spcPct val="107000"/>
                        </a:lnSpc>
                        <a:spcAft>
                          <a:spcPts val="800"/>
                        </a:spcAft>
                      </a:pPr>
                      <a:r>
                        <a:rPr lang="en-GB" sz="1600" b="1" dirty="0">
                          <a:effectLst/>
                        </a:rPr>
                        <a:t>Gilroy</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l">
                        <a:lnSpc>
                          <a:spcPct val="107000"/>
                        </a:lnSpc>
                        <a:spcAft>
                          <a:spcPts val="800"/>
                        </a:spcAft>
                      </a:pPr>
                      <a:r>
                        <a:rPr lang="en-GB" sz="1600" b="1" dirty="0">
                          <a:effectLst/>
                        </a:rPr>
                        <a:t>Ethnicity </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endParaRPr lang="en-GB"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b="1" dirty="0">
                          <a:effectLst/>
                          <a:latin typeface="Calibri" panose="020F0502020204030204" pitchFamily="34" charset="0"/>
                          <a:ea typeface="Times New Roman" panose="02020603050405020304" pitchFamily="18" charset="0"/>
                          <a:cs typeface="Times New Roman" panose="02020603050405020304" pitchFamily="18" charset="0"/>
                        </a:rPr>
                        <a:t>Y</a:t>
                      </a:r>
                    </a:p>
                  </a:txBody>
                  <a:tcPr marL="22355" marR="2235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Y</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091632050"/>
                  </a:ext>
                </a:extLst>
              </a:tr>
              <a:tr h="286787">
                <a:tc rowSpan="3">
                  <a:txBody>
                    <a:bodyPr/>
                    <a:lstStyle/>
                    <a:p>
                      <a:pPr algn="l">
                        <a:lnSpc>
                          <a:spcPct val="107000"/>
                        </a:lnSpc>
                        <a:spcAft>
                          <a:spcPts val="800"/>
                        </a:spcAft>
                      </a:pPr>
                      <a:r>
                        <a:rPr lang="en-GB" sz="1600">
                          <a:effectLst/>
                        </a:rPr>
                        <a:t>Industries </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R w="12700" cap="flat" cmpd="sng" algn="ctr">
                      <a:solidFill>
                        <a:schemeClr val="accent3"/>
                      </a:solidFill>
                      <a:prstDash val="solid"/>
                      <a:round/>
                      <a:headEnd type="none" w="med" len="med"/>
                      <a:tailEnd type="none" w="med" len="med"/>
                    </a:lnR>
                  </a:tcPr>
                </a:tc>
                <a:tc>
                  <a:txBody>
                    <a:bodyPr/>
                    <a:lstStyle/>
                    <a:p>
                      <a:pPr algn="l">
                        <a:lnSpc>
                          <a:spcPct val="107000"/>
                        </a:lnSpc>
                        <a:spcAft>
                          <a:spcPts val="800"/>
                        </a:spcAft>
                      </a:pPr>
                      <a:r>
                        <a:rPr lang="en-GB" sz="1600">
                          <a:effectLst/>
                        </a:rPr>
                        <a:t>Curran and Seaton</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l">
                        <a:lnSpc>
                          <a:spcPct val="107000"/>
                        </a:lnSpc>
                        <a:spcAft>
                          <a:spcPts val="800"/>
                        </a:spcAft>
                      </a:pPr>
                      <a:r>
                        <a:rPr lang="en-GB" sz="1600">
                          <a:effectLst/>
                        </a:rPr>
                        <a:t>Power and Industries</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b="1" dirty="0">
                          <a:effectLst/>
                        </a:rPr>
                        <a:t> </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Y</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036321655"/>
                  </a:ext>
                </a:extLst>
              </a:tr>
              <a:tr h="496592">
                <a:tc vMerge="1">
                  <a:txBody>
                    <a:bodyPr/>
                    <a:lstStyle/>
                    <a:p>
                      <a:endParaRPr lang="en-GB"/>
                    </a:p>
                  </a:txBody>
                  <a:tcPr/>
                </a:tc>
                <a:tc>
                  <a:txBody>
                    <a:bodyPr/>
                    <a:lstStyle/>
                    <a:p>
                      <a:pPr algn="l">
                        <a:lnSpc>
                          <a:spcPct val="107000"/>
                        </a:lnSpc>
                        <a:spcAft>
                          <a:spcPts val="800"/>
                        </a:spcAft>
                      </a:pPr>
                      <a:r>
                        <a:rPr lang="en-GB" sz="1600">
                          <a:effectLst/>
                        </a:rPr>
                        <a:t>Livingstone and Lunt</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l">
                        <a:lnSpc>
                          <a:spcPct val="107000"/>
                        </a:lnSpc>
                        <a:spcAft>
                          <a:spcPts val="800"/>
                        </a:spcAft>
                      </a:pPr>
                      <a:r>
                        <a:rPr lang="en-GB" sz="1600">
                          <a:effectLst/>
                        </a:rPr>
                        <a:t>UK regulation</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b="1" dirty="0">
                          <a:effectLst/>
                        </a:rPr>
                        <a:t> </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Y</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79014307"/>
                  </a:ext>
                </a:extLst>
              </a:tr>
              <a:tr h="316083">
                <a:tc vMerge="1">
                  <a:txBody>
                    <a:bodyPr/>
                    <a:lstStyle/>
                    <a:p>
                      <a:endParaRPr lang="en-GB"/>
                    </a:p>
                  </a:txBody>
                  <a:tcPr/>
                </a:tc>
                <a:tc>
                  <a:txBody>
                    <a:bodyPr/>
                    <a:lstStyle/>
                    <a:p>
                      <a:pPr algn="l">
                        <a:lnSpc>
                          <a:spcPct val="107000"/>
                        </a:lnSpc>
                        <a:spcAft>
                          <a:spcPts val="0"/>
                        </a:spcAft>
                      </a:pPr>
                      <a:r>
                        <a:rPr lang="en-GB" sz="1600" dirty="0">
                          <a:effectLst/>
                        </a:rPr>
                        <a:t>Hesmondhalgh</a:t>
                      </a: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l">
                        <a:lnSpc>
                          <a:spcPct val="107000"/>
                        </a:lnSpc>
                        <a:spcAft>
                          <a:spcPts val="800"/>
                        </a:spcAft>
                      </a:pPr>
                      <a:r>
                        <a:rPr lang="en-GB" sz="1600" dirty="0">
                          <a:effectLst/>
                        </a:rPr>
                        <a:t>Cultural industries</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b="1" dirty="0">
                          <a:effectLst/>
                        </a:rPr>
                        <a:t> </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Y</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184261020"/>
                  </a:ext>
                </a:extLst>
              </a:tr>
              <a:tr h="286787">
                <a:tc rowSpan="5">
                  <a:txBody>
                    <a:bodyPr/>
                    <a:lstStyle/>
                    <a:p>
                      <a:pPr algn="l">
                        <a:lnSpc>
                          <a:spcPct val="107000"/>
                        </a:lnSpc>
                        <a:spcAft>
                          <a:spcPts val="800"/>
                        </a:spcAft>
                      </a:pPr>
                      <a:r>
                        <a:rPr lang="en-GB" sz="1600">
                          <a:effectLst/>
                        </a:rPr>
                        <a:t>Audience</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R w="12700" cap="flat" cmpd="sng" algn="ctr">
                      <a:solidFill>
                        <a:schemeClr val="accent3"/>
                      </a:solidFill>
                      <a:prstDash val="solid"/>
                      <a:round/>
                      <a:headEnd type="none" w="med" len="med"/>
                      <a:tailEnd type="none" w="med" len="med"/>
                    </a:lnR>
                  </a:tcPr>
                </a:tc>
                <a:tc>
                  <a:txBody>
                    <a:bodyPr/>
                    <a:lstStyle/>
                    <a:p>
                      <a:pPr algn="l">
                        <a:lnSpc>
                          <a:spcPct val="107000"/>
                        </a:lnSpc>
                        <a:spcAft>
                          <a:spcPts val="800"/>
                        </a:spcAft>
                      </a:pPr>
                      <a:r>
                        <a:rPr lang="en-GB" sz="1600" dirty="0">
                          <a:effectLst/>
                        </a:rPr>
                        <a:t>Albert Bandura</a:t>
                      </a:r>
                      <a:endParaRPr lang="en-GB"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l">
                        <a:lnSpc>
                          <a:spcPct val="107000"/>
                        </a:lnSpc>
                        <a:spcAft>
                          <a:spcPts val="800"/>
                        </a:spcAft>
                      </a:pPr>
                      <a:r>
                        <a:rPr lang="en-GB" sz="1600" dirty="0">
                          <a:effectLst/>
                        </a:rPr>
                        <a:t>Media Effects</a:t>
                      </a:r>
                      <a:endParaRPr lang="en-GB"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315457244"/>
                  </a:ext>
                </a:extLst>
              </a:tr>
              <a:tr h="286787">
                <a:tc vMerge="1">
                  <a:txBody>
                    <a:bodyPr/>
                    <a:lstStyle/>
                    <a:p>
                      <a:endParaRPr lang="en-GB"/>
                    </a:p>
                  </a:txBody>
                  <a:tcPr/>
                </a:tc>
                <a:tc>
                  <a:txBody>
                    <a:bodyPr/>
                    <a:lstStyle/>
                    <a:p>
                      <a:pPr algn="l">
                        <a:lnSpc>
                          <a:spcPct val="107000"/>
                        </a:lnSpc>
                        <a:spcAft>
                          <a:spcPts val="800"/>
                        </a:spcAft>
                      </a:pPr>
                      <a:r>
                        <a:rPr lang="en-GB" sz="1600" b="1" dirty="0">
                          <a:effectLst/>
                        </a:rPr>
                        <a:t>George </a:t>
                      </a:r>
                      <a:r>
                        <a:rPr lang="en-GB" sz="1600" b="1" dirty="0" err="1">
                          <a:effectLst/>
                        </a:rPr>
                        <a:t>Gerbner</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l">
                        <a:lnSpc>
                          <a:spcPct val="107000"/>
                        </a:lnSpc>
                        <a:spcAft>
                          <a:spcPts val="800"/>
                        </a:spcAft>
                      </a:pPr>
                      <a:r>
                        <a:rPr lang="en-GB" sz="1600" b="1" dirty="0">
                          <a:effectLst/>
                        </a:rPr>
                        <a:t>Cultivation</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a:effectLst/>
                        </a:rPr>
                        <a:t> </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b="1" dirty="0">
                          <a:effectLst/>
                        </a:rPr>
                        <a:t>Y</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Y</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454392789"/>
                  </a:ext>
                </a:extLst>
              </a:tr>
              <a:tr h="286787">
                <a:tc vMerge="1">
                  <a:txBody>
                    <a:bodyPr/>
                    <a:lstStyle/>
                    <a:p>
                      <a:endParaRPr lang="en-GB"/>
                    </a:p>
                  </a:txBody>
                  <a:tcPr/>
                </a:tc>
                <a:tc>
                  <a:txBody>
                    <a:bodyPr/>
                    <a:lstStyle/>
                    <a:p>
                      <a:pPr algn="l">
                        <a:lnSpc>
                          <a:spcPct val="107000"/>
                        </a:lnSpc>
                        <a:spcAft>
                          <a:spcPts val="800"/>
                        </a:spcAft>
                      </a:pPr>
                      <a:r>
                        <a:rPr lang="en-GB" sz="1600" b="1">
                          <a:effectLst/>
                        </a:rPr>
                        <a:t>Stuart Hall</a:t>
                      </a:r>
                      <a:endParaRPr lang="en-GB"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l">
                        <a:lnSpc>
                          <a:spcPct val="107000"/>
                        </a:lnSpc>
                        <a:spcAft>
                          <a:spcPts val="800"/>
                        </a:spcAft>
                      </a:pPr>
                      <a:r>
                        <a:rPr lang="en-GB" sz="1600" b="1" dirty="0">
                          <a:effectLst/>
                        </a:rPr>
                        <a:t>Reception x 3</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b="1" dirty="0">
                          <a:effectLst/>
                        </a:rPr>
                        <a:t>Y</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Y</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702224453"/>
                  </a:ext>
                </a:extLst>
              </a:tr>
              <a:tr h="286787">
                <a:tc vMerge="1">
                  <a:txBody>
                    <a:bodyPr/>
                    <a:lstStyle/>
                    <a:p>
                      <a:endParaRPr lang="en-GB"/>
                    </a:p>
                  </a:txBody>
                  <a:tcPr/>
                </a:tc>
                <a:tc>
                  <a:txBody>
                    <a:bodyPr/>
                    <a:lstStyle/>
                    <a:p>
                      <a:pPr algn="l">
                        <a:lnSpc>
                          <a:spcPct val="107000"/>
                        </a:lnSpc>
                        <a:spcAft>
                          <a:spcPts val="800"/>
                        </a:spcAft>
                      </a:pPr>
                      <a:r>
                        <a:rPr lang="en-GB" sz="1600">
                          <a:effectLst/>
                        </a:rPr>
                        <a:t>Jenkins </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l">
                        <a:lnSpc>
                          <a:spcPct val="107000"/>
                        </a:lnSpc>
                        <a:spcAft>
                          <a:spcPts val="800"/>
                        </a:spcAft>
                      </a:pPr>
                      <a:r>
                        <a:rPr lang="en-GB" sz="1600">
                          <a:effectLst/>
                        </a:rPr>
                        <a:t>Fandom</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b="1" dirty="0">
                          <a:effectLst/>
                        </a:rPr>
                        <a:t> </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a:effectLst/>
                        </a:rPr>
                        <a:t> </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165948104"/>
                  </a:ext>
                </a:extLst>
              </a:tr>
              <a:tr h="286787">
                <a:tc vMerge="1">
                  <a:txBody>
                    <a:bodyPr/>
                    <a:lstStyle/>
                    <a:p>
                      <a:endParaRPr lang="en-GB"/>
                    </a:p>
                  </a:txBody>
                  <a:tcPr/>
                </a:tc>
                <a:tc>
                  <a:txBody>
                    <a:bodyPr/>
                    <a:lstStyle/>
                    <a:p>
                      <a:pPr algn="l">
                        <a:lnSpc>
                          <a:spcPct val="107000"/>
                        </a:lnSpc>
                        <a:spcAft>
                          <a:spcPts val="800"/>
                        </a:spcAft>
                      </a:pPr>
                      <a:r>
                        <a:rPr lang="en-GB" sz="1600">
                          <a:effectLst/>
                        </a:rPr>
                        <a:t>Shirky</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l">
                        <a:lnSpc>
                          <a:spcPct val="107000"/>
                        </a:lnSpc>
                        <a:spcAft>
                          <a:spcPts val="800"/>
                        </a:spcAft>
                      </a:pPr>
                      <a:r>
                        <a:rPr lang="en-GB" sz="1600" dirty="0">
                          <a:effectLst/>
                        </a:rPr>
                        <a:t>End of Audience</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b="1" dirty="0">
                          <a:effectLst/>
                        </a:rPr>
                        <a:t> </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lnSpc>
                          <a:spcPct val="107000"/>
                        </a:lnSpc>
                        <a:spcAft>
                          <a:spcPts val="800"/>
                        </a:spcAft>
                      </a:pPr>
                      <a:r>
                        <a:rPr lang="en-GB" sz="1600">
                          <a:effectLst/>
                        </a:rPr>
                        <a:t> </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Y</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760175872"/>
                  </a:ext>
                </a:extLst>
              </a:tr>
            </a:tbl>
          </a:graphicData>
        </a:graphic>
      </p:graphicFrame>
    </p:spTree>
    <p:extLst>
      <p:ext uri="{BB962C8B-B14F-4D97-AF65-F5344CB8AC3E}">
        <p14:creationId xmlns:p14="http://schemas.microsoft.com/office/powerpoint/2010/main" val="19658895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35516516"/>
              </p:ext>
            </p:extLst>
          </p:nvPr>
        </p:nvGraphicFramePr>
        <p:xfrm>
          <a:off x="268437" y="304800"/>
          <a:ext cx="8875564" cy="6273963"/>
        </p:xfrm>
        <a:graphic>
          <a:graphicData uri="http://schemas.openxmlformats.org/drawingml/2006/table">
            <a:tbl>
              <a:tblPr firstRow="1" firstCol="1" bandRow="1">
                <a:tableStyleId>{F5AB1C69-6EDB-4FF4-983F-18BD219EF322}</a:tableStyleId>
              </a:tblPr>
              <a:tblGrid>
                <a:gridCol w="1687363">
                  <a:extLst>
                    <a:ext uri="{9D8B030D-6E8A-4147-A177-3AD203B41FA5}">
                      <a16:colId xmlns:a16="http://schemas.microsoft.com/office/drawing/2014/main" val="1550357717"/>
                    </a:ext>
                  </a:extLst>
                </a:gridCol>
                <a:gridCol w="2032000">
                  <a:extLst>
                    <a:ext uri="{9D8B030D-6E8A-4147-A177-3AD203B41FA5}">
                      <a16:colId xmlns:a16="http://schemas.microsoft.com/office/drawing/2014/main" val="2422687528"/>
                    </a:ext>
                  </a:extLst>
                </a:gridCol>
                <a:gridCol w="1054100">
                  <a:extLst>
                    <a:ext uri="{9D8B030D-6E8A-4147-A177-3AD203B41FA5}">
                      <a16:colId xmlns:a16="http://schemas.microsoft.com/office/drawing/2014/main" val="270884789"/>
                    </a:ext>
                  </a:extLst>
                </a:gridCol>
                <a:gridCol w="4102101">
                  <a:extLst>
                    <a:ext uri="{9D8B030D-6E8A-4147-A177-3AD203B41FA5}">
                      <a16:colId xmlns:a16="http://schemas.microsoft.com/office/drawing/2014/main" val="3912774014"/>
                    </a:ext>
                  </a:extLst>
                </a:gridCol>
              </a:tblGrid>
              <a:tr h="756619">
                <a:tc rowSpan="5">
                  <a:txBody>
                    <a:bodyPr/>
                    <a:lstStyle/>
                    <a:p>
                      <a:pPr>
                        <a:lnSpc>
                          <a:spcPct val="115000"/>
                        </a:lnSpc>
                        <a:spcAft>
                          <a:spcPts val="0"/>
                        </a:spcAft>
                      </a:pPr>
                      <a:r>
                        <a:rPr lang="en-GB" sz="1800" b="1" dirty="0">
                          <a:effectLst/>
                        </a:rPr>
                        <a:t>Demographics</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n-GB" sz="1800" b="1" dirty="0">
                          <a:effectLst/>
                        </a:rPr>
                        <a:t>Category</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accent3"/>
                      </a:solidFill>
                      <a:prstDash val="solid"/>
                      <a:round/>
                      <a:headEnd type="none" w="med" len="med"/>
                      <a:tailEnd type="none" w="med" len="med"/>
                    </a:lnB>
                  </a:tcPr>
                </a:tc>
                <a:tc>
                  <a:txBody>
                    <a:bodyPr/>
                    <a:lstStyle/>
                    <a:p>
                      <a:pPr>
                        <a:lnSpc>
                          <a:spcPct val="115000"/>
                        </a:lnSpc>
                        <a:spcAft>
                          <a:spcPts val="0"/>
                        </a:spcAft>
                      </a:pPr>
                      <a:r>
                        <a:rPr lang="en-GB" sz="1800" b="1" dirty="0">
                          <a:effectLst/>
                        </a:rPr>
                        <a:t>Answer</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accent3"/>
                      </a:solidFill>
                      <a:prstDash val="solid"/>
                      <a:round/>
                      <a:headEnd type="none" w="med" len="med"/>
                      <a:tailEnd type="none" w="med" len="med"/>
                    </a:lnB>
                  </a:tcPr>
                </a:tc>
                <a:tc>
                  <a:txBody>
                    <a:bodyPr/>
                    <a:lstStyle/>
                    <a:p>
                      <a:pPr>
                        <a:lnSpc>
                          <a:spcPct val="115000"/>
                        </a:lnSpc>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What evidence from the advert is there to support your answer on audience?</a:t>
                      </a:r>
                      <a:br>
                        <a:rPr lang="en-GB" sz="1600" b="1" dirty="0">
                          <a:effectLst/>
                          <a:latin typeface="Calibri" panose="020F0502020204030204" pitchFamily="34" charset="0"/>
                          <a:ea typeface="Calibri" panose="020F0502020204030204" pitchFamily="34" charset="0"/>
                          <a:cs typeface="Times New Roman" panose="02020603050405020304" pitchFamily="18" charset="0"/>
                        </a:rPr>
                      </a:br>
                      <a:r>
                        <a:rPr lang="en-GB" sz="1600" b="1" dirty="0">
                          <a:effectLst/>
                          <a:latin typeface="Calibri" panose="020F0502020204030204" pitchFamily="34" charset="0"/>
                          <a:ea typeface="Calibri" panose="020F0502020204030204" pitchFamily="34" charset="0"/>
                          <a:cs typeface="Times New Roman" panose="02020603050405020304" pitchFamily="18" charset="0"/>
                        </a:rPr>
                        <a:t>How have your specified group been targeted?</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135456908"/>
                  </a:ext>
                </a:extLst>
              </a:tr>
              <a:tr h="833259">
                <a:tc vMerge="1">
                  <a:txBody>
                    <a:bodyPr/>
                    <a:lstStyle/>
                    <a:p>
                      <a:endParaRPr lang="en-GB"/>
                    </a:p>
                  </a:txBody>
                  <a:tcPr/>
                </a:tc>
                <a:tc>
                  <a:txBody>
                    <a:bodyPr/>
                    <a:lstStyle/>
                    <a:p>
                      <a:pPr>
                        <a:lnSpc>
                          <a:spcPct val="150000"/>
                        </a:lnSpc>
                        <a:spcAft>
                          <a:spcPts val="0"/>
                        </a:spcAft>
                      </a:pPr>
                      <a:r>
                        <a:rPr lang="en-GB" sz="1800" b="1" dirty="0">
                          <a:effectLst/>
                        </a:rPr>
                        <a:t>Gender</a:t>
                      </a:r>
                    </a:p>
                    <a:p>
                      <a:pPr>
                        <a:lnSpc>
                          <a:spcPct val="150000"/>
                        </a:lnSpc>
                        <a:spcAft>
                          <a:spcPts val="0"/>
                        </a:spcAft>
                      </a:pPr>
                      <a:r>
                        <a:rPr lang="en-GB" sz="1800" b="1" dirty="0">
                          <a:effectLst/>
                        </a:rPr>
                        <a:t> </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nSpc>
                          <a:spcPct val="150000"/>
                        </a:lnSpc>
                        <a:spcAft>
                          <a:spcPts val="0"/>
                        </a:spcAft>
                      </a:pPr>
                      <a:r>
                        <a:rPr lang="en-GB" sz="1800" b="1" dirty="0">
                          <a:effectLst/>
                        </a:rPr>
                        <a:t> </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nSpc>
                          <a:spcPct val="150000"/>
                        </a:lnSpc>
                        <a:spcAft>
                          <a:spcPts val="0"/>
                        </a:spcAft>
                      </a:pPr>
                      <a:r>
                        <a:rPr lang="en-GB" sz="1800" b="1">
                          <a:effectLst/>
                        </a:rPr>
                        <a:t> </a:t>
                      </a:r>
                      <a:endParaRPr lang="en-GB"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925505085"/>
                  </a:ext>
                </a:extLst>
              </a:tr>
              <a:tr h="833259">
                <a:tc vMerge="1">
                  <a:txBody>
                    <a:bodyPr/>
                    <a:lstStyle/>
                    <a:p>
                      <a:endParaRPr lang="en-GB"/>
                    </a:p>
                  </a:txBody>
                  <a:tcPr/>
                </a:tc>
                <a:tc>
                  <a:txBody>
                    <a:bodyPr/>
                    <a:lstStyle/>
                    <a:p>
                      <a:pPr>
                        <a:lnSpc>
                          <a:spcPct val="150000"/>
                        </a:lnSpc>
                        <a:spcAft>
                          <a:spcPts val="0"/>
                        </a:spcAft>
                      </a:pPr>
                      <a:r>
                        <a:rPr lang="en-GB" sz="1800" b="1" dirty="0">
                          <a:effectLst/>
                        </a:rPr>
                        <a:t>Ethnicity </a:t>
                      </a:r>
                    </a:p>
                    <a:p>
                      <a:pPr>
                        <a:lnSpc>
                          <a:spcPct val="150000"/>
                        </a:lnSpc>
                        <a:spcAft>
                          <a:spcPts val="0"/>
                        </a:spcAft>
                      </a:pPr>
                      <a:r>
                        <a:rPr lang="en-GB" sz="1800" b="1" dirty="0">
                          <a:effectLst/>
                        </a:rPr>
                        <a:t> </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nSpc>
                          <a:spcPct val="150000"/>
                        </a:lnSpc>
                        <a:spcAft>
                          <a:spcPts val="0"/>
                        </a:spcAft>
                      </a:pPr>
                      <a:r>
                        <a:rPr lang="en-GB" sz="1800" b="1" dirty="0">
                          <a:effectLst/>
                        </a:rPr>
                        <a:t> </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nSpc>
                          <a:spcPct val="150000"/>
                        </a:lnSpc>
                        <a:spcAft>
                          <a:spcPts val="0"/>
                        </a:spcAft>
                      </a:pPr>
                      <a:r>
                        <a:rPr lang="en-GB" sz="1800" b="1" dirty="0">
                          <a:effectLst/>
                        </a:rPr>
                        <a:t> </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041160825"/>
                  </a:ext>
                </a:extLst>
              </a:tr>
              <a:tr h="833259">
                <a:tc vMerge="1">
                  <a:txBody>
                    <a:bodyPr/>
                    <a:lstStyle/>
                    <a:p>
                      <a:endParaRPr lang="en-GB"/>
                    </a:p>
                  </a:txBody>
                  <a:tcPr/>
                </a:tc>
                <a:tc>
                  <a:txBody>
                    <a:bodyPr/>
                    <a:lstStyle/>
                    <a:p>
                      <a:pPr>
                        <a:lnSpc>
                          <a:spcPct val="150000"/>
                        </a:lnSpc>
                        <a:spcAft>
                          <a:spcPts val="0"/>
                        </a:spcAft>
                      </a:pPr>
                      <a:r>
                        <a:rPr lang="en-GB" sz="1800" b="1">
                          <a:effectLst/>
                        </a:rPr>
                        <a:t>Age </a:t>
                      </a:r>
                    </a:p>
                    <a:p>
                      <a:pPr>
                        <a:lnSpc>
                          <a:spcPct val="150000"/>
                        </a:lnSpc>
                        <a:spcAft>
                          <a:spcPts val="0"/>
                        </a:spcAft>
                      </a:pPr>
                      <a:r>
                        <a:rPr lang="en-GB" sz="1800" b="1">
                          <a:effectLst/>
                        </a:rPr>
                        <a:t> </a:t>
                      </a:r>
                      <a:endParaRPr lang="en-GB"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nSpc>
                          <a:spcPct val="150000"/>
                        </a:lnSpc>
                        <a:spcAft>
                          <a:spcPts val="0"/>
                        </a:spcAft>
                      </a:pPr>
                      <a:r>
                        <a:rPr lang="en-GB" sz="1800" b="1" dirty="0">
                          <a:effectLst/>
                        </a:rPr>
                        <a:t> </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nSpc>
                          <a:spcPct val="150000"/>
                        </a:lnSpc>
                        <a:spcAft>
                          <a:spcPts val="0"/>
                        </a:spcAft>
                      </a:pPr>
                      <a:r>
                        <a:rPr lang="en-GB" sz="1800" b="1" dirty="0">
                          <a:effectLst/>
                        </a:rPr>
                        <a:t> </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057278222"/>
                  </a:ext>
                </a:extLst>
              </a:tr>
              <a:tr h="1272621">
                <a:tc vMerge="1">
                  <a:txBody>
                    <a:bodyPr/>
                    <a:lstStyle/>
                    <a:p>
                      <a:endParaRPr lang="en-GB"/>
                    </a:p>
                  </a:txBody>
                  <a:tcPr/>
                </a:tc>
                <a:tc>
                  <a:txBody>
                    <a:bodyPr/>
                    <a:lstStyle/>
                    <a:p>
                      <a:pPr>
                        <a:lnSpc>
                          <a:spcPct val="150000"/>
                        </a:lnSpc>
                        <a:spcAft>
                          <a:spcPts val="0"/>
                        </a:spcAft>
                      </a:pPr>
                      <a:r>
                        <a:rPr lang="en-GB" sz="1800" b="1" dirty="0">
                          <a:effectLst/>
                        </a:rPr>
                        <a:t>Socio-economic segmentation </a:t>
                      </a:r>
                    </a:p>
                    <a:p>
                      <a:pPr>
                        <a:lnSpc>
                          <a:spcPct val="150000"/>
                        </a:lnSpc>
                        <a:spcAft>
                          <a:spcPts val="0"/>
                        </a:spcAft>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nSpc>
                          <a:spcPct val="150000"/>
                        </a:lnSpc>
                        <a:spcAft>
                          <a:spcPts val="0"/>
                        </a:spcAft>
                      </a:pPr>
                      <a:r>
                        <a:rPr lang="en-GB" sz="1800" b="1" dirty="0">
                          <a:effectLst/>
                        </a:rPr>
                        <a:t> </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nSpc>
                          <a:spcPct val="150000"/>
                        </a:lnSpc>
                        <a:spcAft>
                          <a:spcPts val="0"/>
                        </a:spcAft>
                      </a:pPr>
                      <a:r>
                        <a:rPr lang="en-GB" sz="1800" b="1" dirty="0">
                          <a:effectLst/>
                        </a:rPr>
                        <a:t> </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223624289"/>
                  </a:ext>
                </a:extLst>
              </a:tr>
              <a:tr h="1660317">
                <a:tc>
                  <a:txBody>
                    <a:bodyPr/>
                    <a:lstStyle/>
                    <a:p>
                      <a:pPr>
                        <a:lnSpc>
                          <a:spcPct val="115000"/>
                        </a:lnSpc>
                        <a:spcAft>
                          <a:spcPts val="0"/>
                        </a:spcAft>
                      </a:pPr>
                      <a:r>
                        <a:rPr lang="en-GB" sz="1800" b="1">
                          <a:effectLst/>
                        </a:rPr>
                        <a:t>Psychographic</a:t>
                      </a:r>
                      <a:endParaRPr lang="en-GB"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accent3"/>
                      </a:solidFill>
                      <a:prstDash val="solid"/>
                      <a:round/>
                      <a:headEnd type="none" w="med" len="med"/>
                      <a:tailEnd type="none" w="med" len="med"/>
                    </a:lnR>
                  </a:tcPr>
                </a:tc>
                <a:tc>
                  <a:txBody>
                    <a:bodyPr/>
                    <a:lstStyle/>
                    <a:p>
                      <a:pPr>
                        <a:lnSpc>
                          <a:spcPct val="150000"/>
                        </a:lnSpc>
                        <a:spcAft>
                          <a:spcPts val="0"/>
                        </a:spcAft>
                      </a:pPr>
                      <a:r>
                        <a:rPr lang="en-GB" sz="1800" b="1">
                          <a:effectLst/>
                        </a:rPr>
                        <a:t>Cross Cultural Consumer Characteristics (4C’s)</a:t>
                      </a:r>
                      <a:endParaRPr lang="en-GB"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nSpc>
                          <a:spcPct val="150000"/>
                        </a:lnSpc>
                        <a:spcAft>
                          <a:spcPts val="0"/>
                        </a:spcAft>
                      </a:pPr>
                      <a:r>
                        <a:rPr lang="en-GB" sz="1800" b="1">
                          <a:effectLst/>
                        </a:rPr>
                        <a:t> </a:t>
                      </a:r>
                      <a:endParaRPr lang="en-GB"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nSpc>
                          <a:spcPct val="150000"/>
                        </a:lnSpc>
                        <a:spcAft>
                          <a:spcPts val="0"/>
                        </a:spcAft>
                      </a:pPr>
                      <a:r>
                        <a:rPr lang="en-GB" sz="1800" b="1" dirty="0">
                          <a:effectLst/>
                        </a:rPr>
                        <a:t> </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784682245"/>
                  </a:ext>
                </a:extLst>
              </a:tr>
            </a:tbl>
          </a:graphicData>
        </a:graphic>
      </p:graphicFrame>
      <p:sp>
        <p:nvSpPr>
          <p:cNvPr id="3" name="TextBox 2"/>
          <p:cNvSpPr txBox="1"/>
          <p:nvPr/>
        </p:nvSpPr>
        <p:spPr>
          <a:xfrm>
            <a:off x="9259569" y="304800"/>
            <a:ext cx="2775285" cy="6247864"/>
          </a:xfrm>
          <a:prstGeom prst="rect">
            <a:avLst/>
          </a:prstGeom>
          <a:noFill/>
        </p:spPr>
        <p:txBody>
          <a:bodyPr wrap="square" rtlCol="0">
            <a:spAutoFit/>
          </a:bodyPr>
          <a:lstStyle/>
          <a:p>
            <a:r>
              <a:rPr lang="en-GB" sz="2000" b="1" dirty="0"/>
              <a:t>Typical age ranges used to categorise people below:</a:t>
            </a:r>
          </a:p>
          <a:p>
            <a:pPr lvl="0"/>
            <a:r>
              <a:rPr lang="en-GB" sz="2000" b="1" dirty="0"/>
              <a:t>15 and under</a:t>
            </a:r>
          </a:p>
          <a:p>
            <a:pPr lvl="0"/>
            <a:r>
              <a:rPr lang="en-GB" sz="2000" b="1" dirty="0"/>
              <a:t>15-24</a:t>
            </a:r>
          </a:p>
          <a:p>
            <a:pPr lvl="0"/>
            <a:r>
              <a:rPr lang="en-GB" sz="2000" b="1" dirty="0"/>
              <a:t>25-35</a:t>
            </a:r>
          </a:p>
          <a:p>
            <a:pPr lvl="0"/>
            <a:r>
              <a:rPr lang="en-GB" sz="2000" b="1" dirty="0"/>
              <a:t>36-55</a:t>
            </a:r>
          </a:p>
          <a:p>
            <a:pPr lvl="0"/>
            <a:r>
              <a:rPr lang="en-GB" sz="2000" b="1" dirty="0"/>
              <a:t>56 and over</a:t>
            </a:r>
          </a:p>
          <a:p>
            <a:pPr lvl="0"/>
            <a:endParaRPr lang="en-GB" sz="2000" b="1" dirty="0"/>
          </a:p>
          <a:p>
            <a:pPr lvl="0"/>
            <a:r>
              <a:rPr lang="en-GB" sz="2000" b="1" dirty="0"/>
              <a:t>A</a:t>
            </a:r>
          </a:p>
          <a:p>
            <a:pPr lvl="0"/>
            <a:r>
              <a:rPr lang="en-GB" sz="2000" b="1" dirty="0"/>
              <a:t>B</a:t>
            </a:r>
          </a:p>
          <a:p>
            <a:pPr lvl="0"/>
            <a:r>
              <a:rPr lang="en-GB" sz="2000" b="1" dirty="0"/>
              <a:t>C1</a:t>
            </a:r>
          </a:p>
          <a:p>
            <a:pPr lvl="0"/>
            <a:r>
              <a:rPr lang="en-GB" sz="2000" b="1" dirty="0"/>
              <a:t>C2</a:t>
            </a:r>
          </a:p>
          <a:p>
            <a:pPr lvl="0"/>
            <a:r>
              <a:rPr lang="en-GB" sz="2000" b="1" dirty="0"/>
              <a:t>D</a:t>
            </a:r>
          </a:p>
          <a:p>
            <a:pPr lvl="0"/>
            <a:r>
              <a:rPr lang="en-GB" sz="2000" b="1" dirty="0"/>
              <a:t>E</a:t>
            </a:r>
          </a:p>
          <a:p>
            <a:endParaRPr lang="en-GB" sz="2000" b="1" dirty="0"/>
          </a:p>
          <a:p>
            <a:r>
              <a:rPr lang="en-GB" sz="2000" b="1" dirty="0"/>
              <a:t>Mainstreamers, Aspirers, </a:t>
            </a:r>
            <a:r>
              <a:rPr lang="en-GB" sz="2000" b="1" dirty="0" err="1"/>
              <a:t>Suceeders</a:t>
            </a:r>
            <a:r>
              <a:rPr lang="en-GB" sz="2000" b="1" dirty="0"/>
              <a:t>, Resigned, Explorers, Strugglers Reformers, </a:t>
            </a:r>
          </a:p>
        </p:txBody>
      </p:sp>
      <p:pic>
        <p:nvPicPr>
          <p:cNvPr id="5" name="Picture 4" descr="4csmarketingmodel">
            <a:extLst>
              <a:ext uri="{FF2B5EF4-FFF2-40B4-BE49-F238E27FC236}">
                <a16:creationId xmlns:a16="http://schemas.microsoft.com/office/drawing/2014/main" id="{4653E231-D912-944D-8B63-297F29FFF4A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375235" y="0"/>
            <a:ext cx="5244766" cy="6858000"/>
          </a:xfrm>
          <a:prstGeom prst="rect">
            <a:avLst/>
          </a:prstGeom>
          <a:noFill/>
          <a:ln>
            <a:noFill/>
          </a:ln>
          <a:extLst/>
        </p:spPr>
      </p:pic>
    </p:spTree>
    <p:extLst>
      <p:ext uri="{BB962C8B-B14F-4D97-AF65-F5344CB8AC3E}">
        <p14:creationId xmlns:p14="http://schemas.microsoft.com/office/powerpoint/2010/main" val="2170316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xit" presetSubtype="0" fill="hold" nodeType="withEffect">
                                  <p:stCondLst>
                                    <p:cond delay="0"/>
                                  </p:stCondLst>
                                  <p:childTnLst>
                                    <p:animEffect transition="out" filter="fade">
                                      <p:cBhvr>
                                        <p:cTn id="9" dur="1000"/>
                                        <p:tgtEl>
                                          <p:spTgt spid="4"/>
                                        </p:tgtEl>
                                      </p:cBhvr>
                                    </p:animEffect>
                                    <p:set>
                                      <p:cBhvr>
                                        <p:cTn id="10"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spcAft>
                <a:spcPts val="0"/>
              </a:spcAft>
            </a:pPr>
            <a:r>
              <a:rPr lang="en-GB" b="1" dirty="0">
                <a:latin typeface="Calibri" panose="020F0502020204030204" pitchFamily="34" charset="0"/>
                <a:ea typeface="Calibri" panose="020F0502020204030204" pitchFamily="34" charset="0"/>
                <a:cs typeface="Times New Roman" panose="02020603050405020304" pitchFamily="18" charset="0"/>
              </a:rPr>
              <a:t>What evidence from the advert is there to support your answer on audience?</a:t>
            </a:r>
            <a:br>
              <a:rPr lang="en-GB" b="1" dirty="0">
                <a:latin typeface="Calibri" panose="020F0502020204030204" pitchFamily="34" charset="0"/>
                <a:ea typeface="Calibri" panose="020F0502020204030204" pitchFamily="34" charset="0"/>
                <a:cs typeface="Times New Roman" panose="02020603050405020304" pitchFamily="18" charset="0"/>
              </a:rPr>
            </a:br>
            <a:r>
              <a:rPr lang="en-GB" b="1" dirty="0">
                <a:latin typeface="Calibri" panose="020F0502020204030204" pitchFamily="34" charset="0"/>
                <a:ea typeface="Calibri" panose="020F0502020204030204" pitchFamily="34" charset="0"/>
                <a:cs typeface="Times New Roman" panose="02020603050405020304" pitchFamily="18" charset="0"/>
              </a:rPr>
              <a:t>How have your specified group been targeted?</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Content Placeholder 6"/>
          <p:cNvSpPr>
            <a:spLocks noGrp="1"/>
          </p:cNvSpPr>
          <p:nvPr>
            <p:ph idx="1"/>
          </p:nvPr>
        </p:nvSpPr>
        <p:spPr>
          <a:xfrm>
            <a:off x="685801" y="2142067"/>
            <a:ext cx="10131425" cy="4525433"/>
          </a:xfrm>
        </p:spPr>
        <p:txBody>
          <a:bodyPr>
            <a:normAutofit/>
          </a:bodyPr>
          <a:lstStyle/>
          <a:p>
            <a:r>
              <a:rPr lang="en-GB" sz="2400" dirty="0"/>
              <a:t>Use of a young woman with whom they might personally identify</a:t>
            </a:r>
          </a:p>
          <a:p>
            <a:r>
              <a:rPr lang="en-GB" sz="2400" dirty="0"/>
              <a:t>Parents might identify with the wish to make a ‘better life’ that Water Aid’s clean water provides for the children represented in the advert.</a:t>
            </a:r>
          </a:p>
          <a:p>
            <a:r>
              <a:rPr lang="en-GB" sz="2400" dirty="0"/>
              <a:t>Water Aid acts as an Opinion Leader for the target audience who would assume the “650 million people…” statistic (01.14) is true and reliable.</a:t>
            </a:r>
          </a:p>
          <a:p>
            <a:r>
              <a:rPr lang="en-GB" sz="2400" dirty="0"/>
              <a:t>The unconventionally positive visual codes, audio codes and representations would, the producers hope, give the advert unique selling points compared to other charity appeals and therefore make the audience more likely to donate.</a:t>
            </a:r>
          </a:p>
        </p:txBody>
      </p:sp>
    </p:spTree>
    <p:extLst>
      <p:ext uri="{BB962C8B-B14F-4D97-AF65-F5344CB8AC3E}">
        <p14:creationId xmlns:p14="http://schemas.microsoft.com/office/powerpoint/2010/main" val="27829339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graphicFrame>
        <p:nvGraphicFramePr>
          <p:cNvPr id="5" name="Content Placeholder 3"/>
          <p:cNvGraphicFramePr>
            <a:graphicFrameLocks/>
          </p:cNvGraphicFramePr>
          <p:nvPr>
            <p:extLst>
              <p:ext uri="{D42A27DB-BD31-4B8C-83A1-F6EECF244321}">
                <p14:modId xmlns:p14="http://schemas.microsoft.com/office/powerpoint/2010/main" val="4000554798"/>
              </p:ext>
            </p:extLst>
          </p:nvPr>
        </p:nvGraphicFramePr>
        <p:xfrm>
          <a:off x="71440" y="57152"/>
          <a:ext cx="12030075" cy="6728939"/>
        </p:xfrm>
        <a:graphic>
          <a:graphicData uri="http://schemas.openxmlformats.org/drawingml/2006/table">
            <a:tbl>
              <a:tblPr firstRow="1" firstCol="1">
                <a:tableStyleId>{F5AB1C69-6EDB-4FF4-983F-18BD219EF322}</a:tableStyleId>
              </a:tblPr>
              <a:tblGrid>
                <a:gridCol w="1474652">
                  <a:extLst>
                    <a:ext uri="{9D8B030D-6E8A-4147-A177-3AD203B41FA5}">
                      <a16:colId xmlns:a16="http://schemas.microsoft.com/office/drawing/2014/main" val="2150304326"/>
                    </a:ext>
                  </a:extLst>
                </a:gridCol>
                <a:gridCol w="1810123">
                  <a:extLst>
                    <a:ext uri="{9D8B030D-6E8A-4147-A177-3AD203B41FA5}">
                      <a16:colId xmlns:a16="http://schemas.microsoft.com/office/drawing/2014/main" val="2878406262"/>
                    </a:ext>
                  </a:extLst>
                </a:gridCol>
                <a:gridCol w="2461291">
                  <a:extLst>
                    <a:ext uri="{9D8B030D-6E8A-4147-A177-3AD203B41FA5}">
                      <a16:colId xmlns:a16="http://schemas.microsoft.com/office/drawing/2014/main" val="2915418785"/>
                    </a:ext>
                  </a:extLst>
                </a:gridCol>
                <a:gridCol w="1570705">
                  <a:extLst>
                    <a:ext uri="{9D8B030D-6E8A-4147-A177-3AD203B41FA5}">
                      <a16:colId xmlns:a16="http://schemas.microsoft.com/office/drawing/2014/main" val="2009112403"/>
                    </a:ext>
                  </a:extLst>
                </a:gridCol>
                <a:gridCol w="1522681">
                  <a:extLst>
                    <a:ext uri="{9D8B030D-6E8A-4147-A177-3AD203B41FA5}">
                      <a16:colId xmlns:a16="http://schemas.microsoft.com/office/drawing/2014/main" val="75716204"/>
                    </a:ext>
                  </a:extLst>
                </a:gridCol>
                <a:gridCol w="1522681">
                  <a:extLst>
                    <a:ext uri="{9D8B030D-6E8A-4147-A177-3AD203B41FA5}">
                      <a16:colId xmlns:a16="http://schemas.microsoft.com/office/drawing/2014/main" val="385625232"/>
                    </a:ext>
                  </a:extLst>
                </a:gridCol>
                <a:gridCol w="1667942">
                  <a:extLst>
                    <a:ext uri="{9D8B030D-6E8A-4147-A177-3AD203B41FA5}">
                      <a16:colId xmlns:a16="http://schemas.microsoft.com/office/drawing/2014/main" val="2605707594"/>
                    </a:ext>
                  </a:extLst>
                </a:gridCol>
              </a:tblGrid>
              <a:tr h="254589">
                <a:tc rowSpan="4">
                  <a:txBody>
                    <a:bodyPr/>
                    <a:lstStyle/>
                    <a:p>
                      <a:pPr algn="l">
                        <a:lnSpc>
                          <a:spcPct val="107000"/>
                        </a:lnSpc>
                        <a:spcAft>
                          <a:spcPts val="800"/>
                        </a:spcAft>
                      </a:pPr>
                      <a:r>
                        <a:rPr lang="en-GB" sz="1600" dirty="0">
                          <a:effectLst/>
                        </a:rPr>
                        <a:t>Framework</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tc>
                <a:tc rowSpan="4">
                  <a:txBody>
                    <a:bodyPr/>
                    <a:lstStyle/>
                    <a:p>
                      <a:pPr algn="l">
                        <a:lnSpc>
                          <a:spcPct val="107000"/>
                        </a:lnSpc>
                        <a:spcAft>
                          <a:spcPts val="800"/>
                        </a:spcAft>
                      </a:pPr>
                      <a:r>
                        <a:rPr lang="en-GB" sz="1600" dirty="0">
                          <a:effectLst/>
                        </a:rPr>
                        <a:t>Theorist</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B w="12700" cap="flat" cmpd="sng" algn="ctr">
                      <a:solidFill>
                        <a:schemeClr val="accent3"/>
                      </a:solidFill>
                      <a:prstDash val="solid"/>
                      <a:round/>
                      <a:headEnd type="none" w="med" len="med"/>
                      <a:tailEnd type="none" w="med" len="med"/>
                    </a:lnB>
                  </a:tcPr>
                </a:tc>
                <a:tc rowSpan="4">
                  <a:txBody>
                    <a:bodyPr/>
                    <a:lstStyle/>
                    <a:p>
                      <a:pPr algn="l">
                        <a:lnSpc>
                          <a:spcPct val="107000"/>
                        </a:lnSpc>
                        <a:spcAft>
                          <a:spcPts val="800"/>
                        </a:spcAft>
                      </a:pPr>
                      <a:r>
                        <a:rPr lang="en-GB" sz="1600" dirty="0">
                          <a:effectLst/>
                        </a:rPr>
                        <a:t>Prompts</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B w="12700" cap="flat" cmpd="sng" algn="ctr">
                      <a:solidFill>
                        <a:schemeClr val="accent3"/>
                      </a:solidFill>
                      <a:prstDash val="solid"/>
                      <a:round/>
                      <a:headEnd type="none" w="med" len="med"/>
                      <a:tailEnd type="none" w="med" len="med"/>
                    </a:lnB>
                  </a:tcPr>
                </a:tc>
                <a:tc gridSpan="4">
                  <a:txBody>
                    <a:bodyPr/>
                    <a:lstStyle/>
                    <a:p>
                      <a:pPr algn="ctr">
                        <a:lnSpc>
                          <a:spcPct val="107000"/>
                        </a:lnSpc>
                        <a:spcAft>
                          <a:spcPts val="0"/>
                        </a:spcAft>
                      </a:pPr>
                      <a:r>
                        <a:rPr lang="en-GB" sz="1600" dirty="0">
                          <a:effectLst/>
                        </a:rPr>
                        <a:t>Component 1: Section A: Language and Representation </a:t>
                      </a:r>
                      <a:endParaRPr lang="en-GB"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576738548"/>
                  </a:ext>
                </a:extLst>
              </a:tr>
              <a:tr h="25458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07000"/>
                        </a:lnSpc>
                        <a:spcAft>
                          <a:spcPts val="800"/>
                        </a:spcAft>
                      </a:pPr>
                      <a:r>
                        <a:rPr lang="en-GB" sz="1600" dirty="0">
                          <a:effectLst/>
                        </a:rPr>
                        <a:t>Marketing</a:t>
                      </a:r>
                      <a:endParaRPr lang="en-GB"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R w="38100" cap="flat" cmpd="sng" algn="ctr">
                      <a:solidFill>
                        <a:srgbClr val="FF0000"/>
                      </a:solidFill>
                      <a:prstDash val="solid"/>
                      <a:round/>
                      <a:headEnd type="none" w="med" len="med"/>
                      <a:tailEnd type="none" w="med" len="med"/>
                    </a:lnR>
                    <a:solidFill>
                      <a:schemeClr val="accent3"/>
                    </a:solidFill>
                  </a:tcPr>
                </a:tc>
                <a:tc>
                  <a:txBody>
                    <a:bodyPr/>
                    <a:lstStyle/>
                    <a:p>
                      <a:pPr algn="ctr">
                        <a:lnSpc>
                          <a:spcPct val="107000"/>
                        </a:lnSpc>
                        <a:spcAft>
                          <a:spcPts val="800"/>
                        </a:spcAft>
                      </a:pPr>
                      <a:r>
                        <a:rPr lang="en-GB" sz="1600" b="1" dirty="0">
                          <a:effectLst/>
                        </a:rPr>
                        <a:t>Advertising</a:t>
                      </a:r>
                      <a:endParaRPr lang="en-GB"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solidFill>
                      <a:schemeClr val="accent3"/>
                    </a:solidFill>
                  </a:tcPr>
                </a:tc>
                <a:tc>
                  <a:txBody>
                    <a:bodyPr/>
                    <a:lstStyle/>
                    <a:p>
                      <a:pPr algn="ctr">
                        <a:lnSpc>
                          <a:spcPct val="107000"/>
                        </a:lnSpc>
                        <a:spcAft>
                          <a:spcPts val="800"/>
                        </a:spcAft>
                      </a:pPr>
                      <a:r>
                        <a:rPr lang="en-GB" sz="1600">
                          <a:effectLst/>
                        </a:rPr>
                        <a:t>Music Video</a:t>
                      </a:r>
                      <a:endParaRPr lang="en-GB" sz="16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solidFill>
                      <a:schemeClr val="accent3"/>
                    </a:solidFill>
                  </a:tcPr>
                </a:tc>
                <a:tc>
                  <a:txBody>
                    <a:bodyPr/>
                    <a:lstStyle/>
                    <a:p>
                      <a:pPr algn="ctr">
                        <a:lnSpc>
                          <a:spcPct val="107000"/>
                        </a:lnSpc>
                        <a:spcAft>
                          <a:spcPts val="800"/>
                        </a:spcAft>
                      </a:pPr>
                      <a:r>
                        <a:rPr lang="en-GB" sz="1600">
                          <a:effectLst/>
                        </a:rPr>
                        <a:t>Newspaper</a:t>
                      </a:r>
                      <a:endParaRPr lang="en-GB" sz="16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solidFill>
                      <a:schemeClr val="accent3"/>
                    </a:solidFill>
                  </a:tcPr>
                </a:tc>
                <a:extLst>
                  <a:ext uri="{0D108BD9-81ED-4DB2-BD59-A6C34878D82A}">
                    <a16:rowId xmlns:a16="http://schemas.microsoft.com/office/drawing/2014/main" val="1707521613"/>
                  </a:ext>
                </a:extLst>
              </a:tr>
              <a:tr h="283984">
                <a:tc vMerge="1">
                  <a:txBody>
                    <a:bodyPr/>
                    <a:lstStyle/>
                    <a:p>
                      <a:endParaRPr lang="en-GB"/>
                    </a:p>
                  </a:txBody>
                  <a:tcPr/>
                </a:tc>
                <a:tc vMerge="1">
                  <a:txBody>
                    <a:bodyPr/>
                    <a:lstStyle/>
                    <a:p>
                      <a:endParaRPr lang="en-GB"/>
                    </a:p>
                  </a:txBody>
                  <a:tcPr/>
                </a:tc>
                <a:tc vMerge="1">
                  <a:txBody>
                    <a:bodyPr/>
                    <a:lstStyle/>
                    <a:p>
                      <a:endParaRPr lang="en-GB"/>
                    </a:p>
                  </a:txBody>
                  <a:tcPr/>
                </a:tc>
                <a:tc rowSpan="2">
                  <a:txBody>
                    <a:bodyPr/>
                    <a:lstStyle/>
                    <a:p>
                      <a:pPr algn="ctr">
                        <a:lnSpc>
                          <a:spcPct val="107000"/>
                        </a:lnSpc>
                        <a:spcAft>
                          <a:spcPts val="800"/>
                        </a:spcAft>
                      </a:pPr>
                      <a:r>
                        <a:rPr lang="en-GB" sz="1600" dirty="0">
                          <a:effectLst/>
                        </a:rPr>
                        <a:t>Kiss of the Vampire</a:t>
                      </a:r>
                      <a:endParaRPr lang="en-GB" sz="1600" i="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R w="38100" cap="flat" cmpd="sng" algn="ctr">
                      <a:solidFill>
                        <a:srgbClr val="FF0000"/>
                      </a:solidFill>
                      <a:prstDash val="solid"/>
                      <a:round/>
                      <a:headEnd type="none" w="med" len="med"/>
                      <a:tailEnd type="none" w="med" len="med"/>
                    </a:lnR>
                    <a:lnB w="12700" cap="flat" cmpd="sng" algn="ctr">
                      <a:solidFill>
                        <a:schemeClr val="accent3"/>
                      </a:solidFill>
                      <a:prstDash val="solid"/>
                      <a:round/>
                      <a:headEnd type="none" w="med" len="med"/>
                      <a:tailEnd type="none" w="med" len="med"/>
                    </a:lnB>
                    <a:solidFill>
                      <a:schemeClr val="accent3"/>
                    </a:solidFill>
                  </a:tcPr>
                </a:tc>
                <a:tc>
                  <a:txBody>
                    <a:bodyPr/>
                    <a:lstStyle/>
                    <a:p>
                      <a:pPr algn="ctr">
                        <a:lnSpc>
                          <a:spcPct val="107000"/>
                        </a:lnSpc>
                        <a:spcAft>
                          <a:spcPts val="800"/>
                        </a:spcAft>
                      </a:pPr>
                      <a:r>
                        <a:rPr lang="en-GB" sz="1600" b="1" dirty="0">
                          <a:effectLst/>
                        </a:rPr>
                        <a:t>Tide</a:t>
                      </a:r>
                      <a:endParaRPr lang="en-GB" sz="1600" b="1" i="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solidFill>
                      <a:schemeClr val="accent3"/>
                    </a:solidFill>
                  </a:tcPr>
                </a:tc>
                <a:tc>
                  <a:txBody>
                    <a:bodyPr/>
                    <a:lstStyle/>
                    <a:p>
                      <a:pPr algn="ctr">
                        <a:lnSpc>
                          <a:spcPct val="107000"/>
                        </a:lnSpc>
                        <a:spcAft>
                          <a:spcPts val="800"/>
                        </a:spcAft>
                      </a:pPr>
                      <a:r>
                        <a:rPr lang="en-GB" sz="1600" dirty="0">
                          <a:effectLst/>
                        </a:rPr>
                        <a:t>Formation</a:t>
                      </a:r>
                      <a:endParaRPr lang="en-GB" sz="1600" i="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solidFill>
                      <a:schemeClr val="accent3"/>
                    </a:solidFill>
                  </a:tcPr>
                </a:tc>
                <a:tc>
                  <a:txBody>
                    <a:bodyPr/>
                    <a:lstStyle/>
                    <a:p>
                      <a:pPr algn="ctr">
                        <a:lnSpc>
                          <a:spcPct val="107000"/>
                        </a:lnSpc>
                        <a:spcAft>
                          <a:spcPts val="800"/>
                        </a:spcAft>
                      </a:pPr>
                      <a:r>
                        <a:rPr lang="en-GB" sz="1600">
                          <a:effectLst/>
                        </a:rPr>
                        <a:t>The Times</a:t>
                      </a:r>
                      <a:endParaRPr lang="en-GB" sz="1600" i="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solidFill>
                      <a:schemeClr val="accent3"/>
                    </a:solidFill>
                  </a:tcPr>
                </a:tc>
                <a:extLst>
                  <a:ext uri="{0D108BD9-81ED-4DB2-BD59-A6C34878D82A}">
                    <a16:rowId xmlns:a16="http://schemas.microsoft.com/office/drawing/2014/main" val="1775357533"/>
                  </a:ext>
                </a:extLst>
              </a:tr>
              <a:tr h="254589">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07000"/>
                        </a:lnSpc>
                        <a:spcAft>
                          <a:spcPts val="800"/>
                        </a:spcAft>
                      </a:pPr>
                      <a:r>
                        <a:rPr lang="en-GB" sz="1600" b="1" dirty="0" err="1">
                          <a:effectLst/>
                        </a:rPr>
                        <a:t>WaterAid</a:t>
                      </a:r>
                      <a:endParaRPr lang="en-GB" sz="1600" b="1" i="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B w="12700" cap="flat" cmpd="sng" algn="ctr">
                      <a:solidFill>
                        <a:schemeClr val="accent3"/>
                      </a:solidFill>
                      <a:prstDash val="solid"/>
                      <a:round/>
                      <a:headEnd type="none" w="med" len="med"/>
                      <a:tailEnd type="none" w="med" len="med"/>
                    </a:lnB>
                    <a:solidFill>
                      <a:schemeClr val="accent3"/>
                    </a:solidFill>
                  </a:tcPr>
                </a:tc>
                <a:tc>
                  <a:txBody>
                    <a:bodyPr/>
                    <a:lstStyle/>
                    <a:p>
                      <a:pPr algn="ctr">
                        <a:lnSpc>
                          <a:spcPct val="107000"/>
                        </a:lnSpc>
                        <a:spcAft>
                          <a:spcPts val="800"/>
                        </a:spcAft>
                      </a:pPr>
                      <a:r>
                        <a:rPr lang="en-GB" sz="1600" dirty="0">
                          <a:effectLst/>
                        </a:rPr>
                        <a:t>Riptide</a:t>
                      </a:r>
                      <a:endParaRPr lang="en-GB" sz="1600" i="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B w="12700" cap="flat" cmpd="sng" algn="ctr">
                      <a:solidFill>
                        <a:schemeClr val="accent3"/>
                      </a:solidFill>
                      <a:prstDash val="solid"/>
                      <a:round/>
                      <a:headEnd type="none" w="med" len="med"/>
                      <a:tailEnd type="none" w="med" len="med"/>
                    </a:lnB>
                    <a:solidFill>
                      <a:schemeClr val="accent3"/>
                    </a:solidFill>
                  </a:tcPr>
                </a:tc>
                <a:tc>
                  <a:txBody>
                    <a:bodyPr/>
                    <a:lstStyle/>
                    <a:p>
                      <a:pPr algn="ctr">
                        <a:lnSpc>
                          <a:spcPct val="107000"/>
                        </a:lnSpc>
                        <a:spcAft>
                          <a:spcPts val="800"/>
                        </a:spcAft>
                      </a:pPr>
                      <a:r>
                        <a:rPr lang="en-GB" sz="1600" dirty="0">
                          <a:effectLst/>
                        </a:rPr>
                        <a:t>Daily Mirror</a:t>
                      </a:r>
                      <a:endParaRPr lang="en-GB" sz="1600" i="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B w="12700" cap="flat" cmpd="sng" algn="ctr">
                      <a:solidFill>
                        <a:schemeClr val="accent3"/>
                      </a:solidFill>
                      <a:prstDash val="solid"/>
                      <a:round/>
                      <a:headEnd type="none" w="med" len="med"/>
                      <a:tailEnd type="none" w="med" len="med"/>
                    </a:lnB>
                    <a:solidFill>
                      <a:schemeClr val="accent3"/>
                    </a:solidFill>
                  </a:tcPr>
                </a:tc>
                <a:extLst>
                  <a:ext uri="{0D108BD9-81ED-4DB2-BD59-A6C34878D82A}">
                    <a16:rowId xmlns:a16="http://schemas.microsoft.com/office/drawing/2014/main" val="1276792499"/>
                  </a:ext>
                </a:extLst>
              </a:tr>
              <a:tr h="286787">
                <a:tc rowSpan="5">
                  <a:txBody>
                    <a:bodyPr/>
                    <a:lstStyle/>
                    <a:p>
                      <a:pPr algn="l">
                        <a:lnSpc>
                          <a:spcPct val="107000"/>
                        </a:lnSpc>
                        <a:spcAft>
                          <a:spcPts val="800"/>
                        </a:spcAft>
                      </a:pPr>
                      <a:r>
                        <a:rPr lang="en-GB" sz="1600" dirty="0">
                          <a:effectLst/>
                        </a:rPr>
                        <a:t>Media Language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R w="12700" cap="flat" cmpd="sng" algn="ctr">
                      <a:solidFill>
                        <a:schemeClr val="accent3"/>
                      </a:solidFill>
                      <a:prstDash val="solid"/>
                      <a:round/>
                      <a:headEnd type="none" w="med" len="med"/>
                      <a:tailEnd type="none" w="med" len="med"/>
                    </a:lnR>
                  </a:tcPr>
                </a:tc>
                <a:tc>
                  <a:txBody>
                    <a:bodyPr/>
                    <a:lstStyle/>
                    <a:p>
                      <a:pPr algn="l">
                        <a:lnSpc>
                          <a:spcPct val="107000"/>
                        </a:lnSpc>
                        <a:spcAft>
                          <a:spcPts val="800"/>
                        </a:spcAft>
                      </a:pPr>
                      <a:r>
                        <a:rPr lang="en-GB" sz="1600" b="1" dirty="0">
                          <a:effectLst/>
                        </a:rPr>
                        <a:t>Roland Barthes</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l">
                        <a:lnSpc>
                          <a:spcPct val="107000"/>
                        </a:lnSpc>
                        <a:spcAft>
                          <a:spcPts val="800"/>
                        </a:spcAft>
                      </a:pPr>
                      <a:r>
                        <a:rPr lang="en-GB" sz="1600" b="1" dirty="0">
                          <a:effectLst/>
                        </a:rPr>
                        <a:t>The 5 Codes (SEARS)</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Y</a:t>
                      </a:r>
                      <a:endParaRPr lang="en-GB"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b="1" dirty="0">
                          <a:effectLst/>
                        </a:rPr>
                        <a:t>Y</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a:effectLst/>
                        </a:rPr>
                        <a:t>Y</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a:effectLst/>
                        </a:rPr>
                        <a:t>Y</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421070494"/>
                  </a:ext>
                </a:extLst>
              </a:tr>
              <a:tr h="286787">
                <a:tc vMerge="1">
                  <a:txBody>
                    <a:bodyPr/>
                    <a:lstStyle/>
                    <a:p>
                      <a:endParaRPr lang="en-GB"/>
                    </a:p>
                  </a:txBody>
                  <a:tcPr/>
                </a:tc>
                <a:tc>
                  <a:txBody>
                    <a:bodyPr/>
                    <a:lstStyle/>
                    <a:p>
                      <a:pPr algn="l">
                        <a:lnSpc>
                          <a:spcPct val="107000"/>
                        </a:lnSpc>
                        <a:spcAft>
                          <a:spcPts val="800"/>
                        </a:spcAft>
                      </a:pPr>
                      <a:r>
                        <a:rPr lang="en-GB" sz="1600" dirty="0" err="1">
                          <a:effectLst/>
                        </a:rPr>
                        <a:t>Tzvetan</a:t>
                      </a:r>
                      <a:r>
                        <a:rPr lang="en-GB" sz="1600" dirty="0">
                          <a:effectLst/>
                        </a:rPr>
                        <a:t> </a:t>
                      </a:r>
                      <a:r>
                        <a:rPr lang="en-GB" sz="1600" dirty="0" err="1">
                          <a:effectLst/>
                        </a:rPr>
                        <a:t>Todorov</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l">
                        <a:lnSpc>
                          <a:spcPct val="107000"/>
                        </a:lnSpc>
                        <a:spcAft>
                          <a:spcPts val="800"/>
                        </a:spcAft>
                      </a:pPr>
                      <a:r>
                        <a:rPr lang="en-GB" sz="1600" dirty="0">
                          <a:effectLst/>
                        </a:rPr>
                        <a:t>Equilibrium</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 </a:t>
                      </a:r>
                      <a:endParaRPr lang="en-GB"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b="1" dirty="0">
                          <a:effectLst/>
                        </a:rPr>
                        <a:t> </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a:effectLst/>
                        </a:rPr>
                        <a:t> </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a:effectLst/>
                        </a:rPr>
                        <a:t> </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78802872"/>
                  </a:ext>
                </a:extLst>
              </a:tr>
              <a:tr h="286787">
                <a:tc vMerge="1">
                  <a:txBody>
                    <a:bodyPr/>
                    <a:lstStyle/>
                    <a:p>
                      <a:endParaRPr lang="en-GB"/>
                    </a:p>
                  </a:txBody>
                  <a:tcPr/>
                </a:tc>
                <a:tc>
                  <a:txBody>
                    <a:bodyPr/>
                    <a:lstStyle/>
                    <a:p>
                      <a:pPr algn="l">
                        <a:lnSpc>
                          <a:spcPct val="107000"/>
                        </a:lnSpc>
                        <a:spcAft>
                          <a:spcPts val="800"/>
                        </a:spcAft>
                      </a:pPr>
                      <a:r>
                        <a:rPr lang="en-GB" sz="1600" b="1">
                          <a:effectLst/>
                        </a:rPr>
                        <a:t>Levi Strauss</a:t>
                      </a:r>
                      <a:endParaRPr lang="en-GB"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l">
                        <a:lnSpc>
                          <a:spcPct val="107000"/>
                        </a:lnSpc>
                        <a:spcAft>
                          <a:spcPts val="800"/>
                        </a:spcAft>
                      </a:pPr>
                      <a:r>
                        <a:rPr lang="en-GB" sz="1600" b="1" dirty="0">
                          <a:effectLst/>
                        </a:rPr>
                        <a:t>Binary</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Y</a:t>
                      </a:r>
                      <a:endParaRPr lang="en-GB"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b="1" dirty="0">
                          <a:effectLst/>
                        </a:rPr>
                        <a:t>Y</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a:effectLst/>
                        </a:rPr>
                        <a:t>Y</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a:effectLst/>
                        </a:rPr>
                        <a:t>Y</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602415298"/>
                  </a:ext>
                </a:extLst>
              </a:tr>
              <a:tr h="286787">
                <a:tc vMerge="1">
                  <a:txBody>
                    <a:bodyPr/>
                    <a:lstStyle/>
                    <a:p>
                      <a:endParaRPr lang="en-GB"/>
                    </a:p>
                  </a:txBody>
                  <a:tcPr/>
                </a:tc>
                <a:tc>
                  <a:txBody>
                    <a:bodyPr/>
                    <a:lstStyle/>
                    <a:p>
                      <a:pPr algn="l">
                        <a:lnSpc>
                          <a:spcPct val="107000"/>
                        </a:lnSpc>
                        <a:spcAft>
                          <a:spcPts val="800"/>
                        </a:spcAft>
                      </a:pPr>
                      <a:r>
                        <a:rPr lang="en-GB" sz="1600">
                          <a:effectLst/>
                        </a:rPr>
                        <a:t>Steve Neale</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l">
                        <a:lnSpc>
                          <a:spcPct val="107000"/>
                        </a:lnSpc>
                        <a:spcAft>
                          <a:spcPts val="800"/>
                        </a:spcAft>
                      </a:pPr>
                      <a:r>
                        <a:rPr lang="en-GB" sz="1600" dirty="0">
                          <a:effectLst/>
                        </a:rPr>
                        <a:t>Genre</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 </a:t>
                      </a:r>
                      <a:endParaRPr lang="en-GB"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b="1" dirty="0">
                          <a:effectLst/>
                        </a:rPr>
                        <a:t> </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a:effectLst/>
                        </a:rPr>
                        <a:t> </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a:effectLst/>
                        </a:rPr>
                        <a:t> </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583945102"/>
                  </a:ext>
                </a:extLst>
              </a:tr>
              <a:tr h="286787">
                <a:tc vMerge="1">
                  <a:txBody>
                    <a:bodyPr/>
                    <a:lstStyle/>
                    <a:p>
                      <a:endParaRPr lang="en-GB"/>
                    </a:p>
                  </a:txBody>
                  <a:tcPr/>
                </a:tc>
                <a:tc>
                  <a:txBody>
                    <a:bodyPr/>
                    <a:lstStyle/>
                    <a:p>
                      <a:pPr algn="l">
                        <a:lnSpc>
                          <a:spcPct val="107000"/>
                        </a:lnSpc>
                        <a:spcAft>
                          <a:spcPts val="800"/>
                        </a:spcAft>
                      </a:pPr>
                      <a:r>
                        <a:rPr lang="en-GB" sz="1600" dirty="0">
                          <a:effectLst/>
                        </a:rPr>
                        <a:t>Baudrillard</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l">
                        <a:lnSpc>
                          <a:spcPct val="107000"/>
                        </a:lnSpc>
                        <a:spcAft>
                          <a:spcPts val="800"/>
                        </a:spcAft>
                      </a:pPr>
                      <a:r>
                        <a:rPr lang="en-GB" sz="1600" dirty="0">
                          <a:effectLst/>
                        </a:rPr>
                        <a:t>Post-Modernism</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 </a:t>
                      </a:r>
                      <a:endParaRPr lang="en-GB"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b="1" dirty="0">
                          <a:effectLst/>
                        </a:rPr>
                        <a:t> </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a:effectLst/>
                        </a:rPr>
                        <a:t> </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744079778"/>
                  </a:ext>
                </a:extLst>
              </a:tr>
              <a:tr h="251829">
                <a:tc rowSpan="6">
                  <a:txBody>
                    <a:bodyPr/>
                    <a:lstStyle/>
                    <a:p>
                      <a:pPr algn="l">
                        <a:lnSpc>
                          <a:spcPct val="107000"/>
                        </a:lnSpc>
                        <a:spcAft>
                          <a:spcPts val="800"/>
                        </a:spcAft>
                      </a:pPr>
                      <a:r>
                        <a:rPr lang="en-GB" sz="1600">
                          <a:effectLst/>
                        </a:rPr>
                        <a:t>Representation </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R w="12700" cap="flat" cmpd="sng" algn="ctr">
                      <a:solidFill>
                        <a:schemeClr val="accent3"/>
                      </a:solidFill>
                      <a:prstDash val="solid"/>
                      <a:round/>
                      <a:headEnd type="none" w="med" len="med"/>
                      <a:tailEnd type="none" w="med" len="med"/>
                    </a:lnR>
                  </a:tcPr>
                </a:tc>
                <a:tc>
                  <a:txBody>
                    <a:bodyPr/>
                    <a:lstStyle/>
                    <a:p>
                      <a:pPr algn="l">
                        <a:lnSpc>
                          <a:spcPct val="107000"/>
                        </a:lnSpc>
                        <a:spcAft>
                          <a:spcPts val="800"/>
                        </a:spcAft>
                      </a:pPr>
                      <a:r>
                        <a:rPr lang="en-GB" sz="1600" b="1" dirty="0">
                          <a:effectLst/>
                        </a:rPr>
                        <a:t>Stuart Hall</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l">
                        <a:lnSpc>
                          <a:spcPct val="107000"/>
                        </a:lnSpc>
                        <a:spcAft>
                          <a:spcPts val="800"/>
                        </a:spcAft>
                      </a:pPr>
                      <a:r>
                        <a:rPr lang="en-GB" sz="1600" b="1" dirty="0">
                          <a:effectLst/>
                        </a:rPr>
                        <a:t>Stereotyping and inequality </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Y</a:t>
                      </a:r>
                      <a:endParaRPr lang="en-GB"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b="1" dirty="0">
                          <a:effectLst/>
                        </a:rPr>
                        <a:t>Y</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Y</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a:effectLst/>
                        </a:rPr>
                        <a:t>Y</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875128261"/>
                  </a:ext>
                </a:extLst>
              </a:tr>
              <a:tr h="286787">
                <a:tc vMerge="1">
                  <a:txBody>
                    <a:bodyPr/>
                    <a:lstStyle/>
                    <a:p>
                      <a:endParaRPr lang="en-GB"/>
                    </a:p>
                  </a:txBody>
                  <a:tcPr/>
                </a:tc>
                <a:tc>
                  <a:txBody>
                    <a:bodyPr/>
                    <a:lstStyle/>
                    <a:p>
                      <a:pPr algn="l">
                        <a:lnSpc>
                          <a:spcPct val="107000"/>
                        </a:lnSpc>
                        <a:spcAft>
                          <a:spcPts val="800"/>
                        </a:spcAft>
                      </a:pPr>
                      <a:r>
                        <a:rPr lang="en-GB" sz="1600" b="1">
                          <a:effectLst/>
                        </a:rPr>
                        <a:t>David Gauntlett</a:t>
                      </a:r>
                      <a:endParaRPr lang="en-GB"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l">
                        <a:lnSpc>
                          <a:spcPct val="107000"/>
                        </a:lnSpc>
                        <a:spcAft>
                          <a:spcPts val="800"/>
                        </a:spcAft>
                      </a:pPr>
                      <a:r>
                        <a:rPr lang="en-GB" sz="1600" b="1" dirty="0">
                          <a:effectLst/>
                        </a:rPr>
                        <a:t>Pick ‘n’ Mix</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Y</a:t>
                      </a:r>
                      <a:endParaRPr lang="en-GB"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b="1" dirty="0">
                          <a:effectLst/>
                        </a:rPr>
                        <a:t>Y</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Y</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08271425"/>
                  </a:ext>
                </a:extLst>
              </a:tr>
              <a:tr h="286787">
                <a:tc vMerge="1">
                  <a:txBody>
                    <a:bodyPr/>
                    <a:lstStyle/>
                    <a:p>
                      <a:endParaRPr lang="en-GB"/>
                    </a:p>
                  </a:txBody>
                  <a:tcPr/>
                </a:tc>
                <a:tc>
                  <a:txBody>
                    <a:bodyPr/>
                    <a:lstStyle/>
                    <a:p>
                      <a:pPr algn="l">
                        <a:lnSpc>
                          <a:spcPct val="107000"/>
                        </a:lnSpc>
                        <a:spcAft>
                          <a:spcPts val="800"/>
                        </a:spcAft>
                      </a:pPr>
                      <a:r>
                        <a:rPr lang="en-GB" sz="1600">
                          <a:effectLst/>
                        </a:rPr>
                        <a:t>Butler</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l">
                        <a:lnSpc>
                          <a:spcPct val="107000"/>
                        </a:lnSpc>
                        <a:spcAft>
                          <a:spcPts val="800"/>
                        </a:spcAft>
                      </a:pPr>
                      <a:r>
                        <a:rPr lang="en-GB" sz="1600">
                          <a:effectLst/>
                        </a:rPr>
                        <a:t>Performative</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 </a:t>
                      </a:r>
                      <a:endParaRPr lang="en-GB"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b="1" dirty="0">
                          <a:effectLst/>
                        </a:rPr>
                        <a:t> </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a:effectLst/>
                        </a:rPr>
                        <a:t> </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655177279"/>
                  </a:ext>
                </a:extLst>
              </a:tr>
              <a:tr h="286787">
                <a:tc vMerge="1">
                  <a:txBody>
                    <a:bodyPr/>
                    <a:lstStyle/>
                    <a:p>
                      <a:endParaRPr lang="en-GB"/>
                    </a:p>
                  </a:txBody>
                  <a:tcPr/>
                </a:tc>
                <a:tc>
                  <a:txBody>
                    <a:bodyPr/>
                    <a:lstStyle/>
                    <a:p>
                      <a:pPr algn="l">
                        <a:lnSpc>
                          <a:spcPct val="107000"/>
                        </a:lnSpc>
                        <a:spcAft>
                          <a:spcPts val="800"/>
                        </a:spcAft>
                      </a:pPr>
                      <a:r>
                        <a:rPr lang="en-GB" sz="1600" b="1" dirty="0" err="1">
                          <a:effectLst/>
                        </a:rPr>
                        <a:t>Liesbet</a:t>
                      </a:r>
                      <a:r>
                        <a:rPr lang="en-GB" sz="1600" b="1" dirty="0">
                          <a:effectLst/>
                        </a:rPr>
                        <a:t> van </a:t>
                      </a:r>
                      <a:r>
                        <a:rPr lang="en-GB" sz="1600" b="1" dirty="0" err="1">
                          <a:effectLst/>
                        </a:rPr>
                        <a:t>Zoonen</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l">
                        <a:lnSpc>
                          <a:spcPct val="107000"/>
                        </a:lnSpc>
                        <a:spcAft>
                          <a:spcPts val="800"/>
                        </a:spcAft>
                      </a:pPr>
                      <a:r>
                        <a:rPr lang="en-GB" sz="1600" b="1" dirty="0">
                          <a:effectLst/>
                        </a:rPr>
                        <a:t>Gender is constructed</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Y</a:t>
                      </a:r>
                      <a:endParaRPr lang="en-GB"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b="1" dirty="0">
                          <a:effectLst/>
                        </a:rPr>
                        <a:t>Y</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Y</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591567210"/>
                  </a:ext>
                </a:extLst>
              </a:tr>
              <a:tr h="286787">
                <a:tc vMerge="1">
                  <a:txBody>
                    <a:bodyPr/>
                    <a:lstStyle/>
                    <a:p>
                      <a:endParaRPr lang="en-GB"/>
                    </a:p>
                  </a:txBody>
                  <a:tcPr/>
                </a:tc>
                <a:tc>
                  <a:txBody>
                    <a:bodyPr/>
                    <a:lstStyle/>
                    <a:p>
                      <a:pPr algn="l">
                        <a:lnSpc>
                          <a:spcPct val="107000"/>
                        </a:lnSpc>
                        <a:spcAft>
                          <a:spcPts val="800"/>
                        </a:spcAft>
                      </a:pPr>
                      <a:r>
                        <a:rPr lang="en-GB" sz="1600">
                          <a:effectLst/>
                        </a:rPr>
                        <a:t>Bell hooks</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l">
                        <a:lnSpc>
                          <a:spcPct val="107000"/>
                        </a:lnSpc>
                        <a:spcAft>
                          <a:spcPts val="800"/>
                        </a:spcAft>
                      </a:pPr>
                      <a:r>
                        <a:rPr lang="en-GB" sz="1600">
                          <a:effectLst/>
                        </a:rPr>
                        <a:t>Patriarchal oppression</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b="1" dirty="0">
                          <a:effectLst/>
                        </a:rPr>
                        <a:t> </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a:effectLst/>
                        </a:rPr>
                        <a:t> </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657346679"/>
                  </a:ext>
                </a:extLst>
              </a:tr>
              <a:tr h="286787">
                <a:tc vMerge="1">
                  <a:txBody>
                    <a:bodyPr/>
                    <a:lstStyle/>
                    <a:p>
                      <a:endParaRPr lang="en-GB"/>
                    </a:p>
                  </a:txBody>
                  <a:tcPr/>
                </a:tc>
                <a:tc>
                  <a:txBody>
                    <a:bodyPr/>
                    <a:lstStyle/>
                    <a:p>
                      <a:pPr algn="l">
                        <a:lnSpc>
                          <a:spcPct val="107000"/>
                        </a:lnSpc>
                        <a:spcAft>
                          <a:spcPts val="800"/>
                        </a:spcAft>
                      </a:pPr>
                      <a:r>
                        <a:rPr lang="en-GB" sz="1600" b="1" dirty="0">
                          <a:effectLst/>
                        </a:rPr>
                        <a:t>Paul Gilroy</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l">
                        <a:lnSpc>
                          <a:spcPct val="107000"/>
                        </a:lnSpc>
                        <a:spcAft>
                          <a:spcPts val="800"/>
                        </a:spcAft>
                      </a:pPr>
                      <a:r>
                        <a:rPr lang="en-GB" sz="1600" b="1" dirty="0">
                          <a:effectLst/>
                        </a:rPr>
                        <a:t>Ethnicity </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endParaRPr lang="en-GB"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b="1" dirty="0">
                          <a:effectLst/>
                          <a:latin typeface="Calibri" panose="020F0502020204030204" pitchFamily="34" charset="0"/>
                          <a:ea typeface="Times New Roman" panose="02020603050405020304" pitchFamily="18" charset="0"/>
                          <a:cs typeface="Times New Roman" panose="02020603050405020304" pitchFamily="18" charset="0"/>
                        </a:rPr>
                        <a:t>Y</a:t>
                      </a:r>
                    </a:p>
                  </a:txBody>
                  <a:tcPr marL="22355" marR="2235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Y</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091632050"/>
                  </a:ext>
                </a:extLst>
              </a:tr>
              <a:tr h="286787">
                <a:tc rowSpan="3">
                  <a:txBody>
                    <a:bodyPr/>
                    <a:lstStyle/>
                    <a:p>
                      <a:pPr algn="l">
                        <a:lnSpc>
                          <a:spcPct val="107000"/>
                        </a:lnSpc>
                        <a:spcAft>
                          <a:spcPts val="800"/>
                        </a:spcAft>
                      </a:pPr>
                      <a:r>
                        <a:rPr lang="en-GB" sz="1600">
                          <a:effectLst/>
                        </a:rPr>
                        <a:t>Industries </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R w="12700" cap="flat" cmpd="sng" algn="ctr">
                      <a:solidFill>
                        <a:schemeClr val="accent3"/>
                      </a:solidFill>
                      <a:prstDash val="solid"/>
                      <a:round/>
                      <a:headEnd type="none" w="med" len="med"/>
                      <a:tailEnd type="none" w="med" len="med"/>
                    </a:lnR>
                  </a:tcPr>
                </a:tc>
                <a:tc>
                  <a:txBody>
                    <a:bodyPr/>
                    <a:lstStyle/>
                    <a:p>
                      <a:pPr algn="l">
                        <a:lnSpc>
                          <a:spcPct val="107000"/>
                        </a:lnSpc>
                        <a:spcAft>
                          <a:spcPts val="800"/>
                        </a:spcAft>
                      </a:pPr>
                      <a:r>
                        <a:rPr lang="en-GB" sz="1600">
                          <a:effectLst/>
                        </a:rPr>
                        <a:t>Curran and Seaton</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l">
                        <a:lnSpc>
                          <a:spcPct val="107000"/>
                        </a:lnSpc>
                        <a:spcAft>
                          <a:spcPts val="800"/>
                        </a:spcAft>
                      </a:pPr>
                      <a:r>
                        <a:rPr lang="en-GB" sz="1600">
                          <a:effectLst/>
                        </a:rPr>
                        <a:t>Power and Industries</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b="1" dirty="0">
                          <a:effectLst/>
                        </a:rPr>
                        <a:t> </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Y</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036321655"/>
                  </a:ext>
                </a:extLst>
              </a:tr>
              <a:tr h="496592">
                <a:tc vMerge="1">
                  <a:txBody>
                    <a:bodyPr/>
                    <a:lstStyle/>
                    <a:p>
                      <a:endParaRPr lang="en-GB"/>
                    </a:p>
                  </a:txBody>
                  <a:tcPr/>
                </a:tc>
                <a:tc>
                  <a:txBody>
                    <a:bodyPr/>
                    <a:lstStyle/>
                    <a:p>
                      <a:pPr algn="l">
                        <a:lnSpc>
                          <a:spcPct val="107000"/>
                        </a:lnSpc>
                        <a:spcAft>
                          <a:spcPts val="800"/>
                        </a:spcAft>
                      </a:pPr>
                      <a:r>
                        <a:rPr lang="en-GB" sz="1600">
                          <a:effectLst/>
                        </a:rPr>
                        <a:t>Livingstone and Lunt</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l">
                        <a:lnSpc>
                          <a:spcPct val="107000"/>
                        </a:lnSpc>
                        <a:spcAft>
                          <a:spcPts val="800"/>
                        </a:spcAft>
                      </a:pPr>
                      <a:r>
                        <a:rPr lang="en-GB" sz="1600">
                          <a:effectLst/>
                        </a:rPr>
                        <a:t>UK regulation</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b="1" dirty="0">
                          <a:effectLst/>
                        </a:rPr>
                        <a:t> </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Y</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79014307"/>
                  </a:ext>
                </a:extLst>
              </a:tr>
              <a:tr h="316083">
                <a:tc vMerge="1">
                  <a:txBody>
                    <a:bodyPr/>
                    <a:lstStyle/>
                    <a:p>
                      <a:endParaRPr lang="en-GB"/>
                    </a:p>
                  </a:txBody>
                  <a:tcPr/>
                </a:tc>
                <a:tc>
                  <a:txBody>
                    <a:bodyPr/>
                    <a:lstStyle/>
                    <a:p>
                      <a:pPr algn="l">
                        <a:lnSpc>
                          <a:spcPct val="107000"/>
                        </a:lnSpc>
                        <a:spcAft>
                          <a:spcPts val="0"/>
                        </a:spcAft>
                      </a:pPr>
                      <a:r>
                        <a:rPr lang="en-GB" sz="1600" dirty="0">
                          <a:effectLst/>
                        </a:rPr>
                        <a:t>Hesmondhalgh</a:t>
                      </a: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l">
                        <a:lnSpc>
                          <a:spcPct val="107000"/>
                        </a:lnSpc>
                        <a:spcAft>
                          <a:spcPts val="800"/>
                        </a:spcAft>
                      </a:pPr>
                      <a:r>
                        <a:rPr lang="en-GB" sz="1600" dirty="0">
                          <a:effectLst/>
                        </a:rPr>
                        <a:t>Cultural industries</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b="1" dirty="0">
                          <a:effectLst/>
                        </a:rPr>
                        <a:t> </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Y</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184261020"/>
                  </a:ext>
                </a:extLst>
              </a:tr>
              <a:tr h="286787">
                <a:tc rowSpan="5">
                  <a:txBody>
                    <a:bodyPr/>
                    <a:lstStyle/>
                    <a:p>
                      <a:pPr algn="l">
                        <a:lnSpc>
                          <a:spcPct val="107000"/>
                        </a:lnSpc>
                        <a:spcAft>
                          <a:spcPts val="800"/>
                        </a:spcAft>
                      </a:pPr>
                      <a:r>
                        <a:rPr lang="en-GB" sz="1600">
                          <a:effectLst/>
                        </a:rPr>
                        <a:t>Audience</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R w="12700" cap="flat" cmpd="sng" algn="ctr">
                      <a:solidFill>
                        <a:schemeClr val="accent3"/>
                      </a:solidFill>
                      <a:prstDash val="solid"/>
                      <a:round/>
                      <a:headEnd type="none" w="med" len="med"/>
                      <a:tailEnd type="none" w="med" len="med"/>
                    </a:lnR>
                  </a:tcPr>
                </a:tc>
                <a:tc>
                  <a:txBody>
                    <a:bodyPr/>
                    <a:lstStyle/>
                    <a:p>
                      <a:pPr algn="l">
                        <a:lnSpc>
                          <a:spcPct val="107000"/>
                        </a:lnSpc>
                        <a:spcAft>
                          <a:spcPts val="800"/>
                        </a:spcAft>
                      </a:pPr>
                      <a:r>
                        <a:rPr lang="en-GB" sz="1600" dirty="0">
                          <a:effectLst/>
                        </a:rPr>
                        <a:t>Albert Bandura</a:t>
                      </a:r>
                      <a:endParaRPr lang="en-GB"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l">
                        <a:lnSpc>
                          <a:spcPct val="107000"/>
                        </a:lnSpc>
                        <a:spcAft>
                          <a:spcPts val="800"/>
                        </a:spcAft>
                      </a:pPr>
                      <a:r>
                        <a:rPr lang="en-GB" sz="1600" dirty="0">
                          <a:effectLst/>
                        </a:rPr>
                        <a:t>Media Effects</a:t>
                      </a:r>
                      <a:endParaRPr lang="en-GB"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315457244"/>
                  </a:ext>
                </a:extLst>
              </a:tr>
              <a:tr h="286787">
                <a:tc vMerge="1">
                  <a:txBody>
                    <a:bodyPr/>
                    <a:lstStyle/>
                    <a:p>
                      <a:endParaRPr lang="en-GB"/>
                    </a:p>
                  </a:txBody>
                  <a:tcPr/>
                </a:tc>
                <a:tc>
                  <a:txBody>
                    <a:bodyPr/>
                    <a:lstStyle/>
                    <a:p>
                      <a:pPr algn="l">
                        <a:lnSpc>
                          <a:spcPct val="107000"/>
                        </a:lnSpc>
                        <a:spcAft>
                          <a:spcPts val="800"/>
                        </a:spcAft>
                      </a:pPr>
                      <a:r>
                        <a:rPr lang="en-GB" sz="1600" b="1" dirty="0">
                          <a:effectLst/>
                        </a:rPr>
                        <a:t>George </a:t>
                      </a:r>
                      <a:r>
                        <a:rPr lang="en-GB" sz="1600" b="1" dirty="0" err="1">
                          <a:effectLst/>
                        </a:rPr>
                        <a:t>Gerbner</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l">
                        <a:lnSpc>
                          <a:spcPct val="107000"/>
                        </a:lnSpc>
                        <a:spcAft>
                          <a:spcPts val="800"/>
                        </a:spcAft>
                      </a:pPr>
                      <a:r>
                        <a:rPr lang="en-GB" sz="1600" b="1" dirty="0">
                          <a:effectLst/>
                        </a:rPr>
                        <a:t>Cultivation</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a:effectLst/>
                        </a:rPr>
                        <a:t> </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b="1" dirty="0">
                          <a:effectLst/>
                        </a:rPr>
                        <a:t>Y</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Y</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454392789"/>
                  </a:ext>
                </a:extLst>
              </a:tr>
              <a:tr h="286787">
                <a:tc vMerge="1">
                  <a:txBody>
                    <a:bodyPr/>
                    <a:lstStyle/>
                    <a:p>
                      <a:endParaRPr lang="en-GB"/>
                    </a:p>
                  </a:txBody>
                  <a:tcPr/>
                </a:tc>
                <a:tc>
                  <a:txBody>
                    <a:bodyPr/>
                    <a:lstStyle/>
                    <a:p>
                      <a:pPr algn="l">
                        <a:lnSpc>
                          <a:spcPct val="107000"/>
                        </a:lnSpc>
                        <a:spcAft>
                          <a:spcPts val="800"/>
                        </a:spcAft>
                      </a:pPr>
                      <a:r>
                        <a:rPr lang="en-GB" sz="1600" b="1">
                          <a:effectLst/>
                        </a:rPr>
                        <a:t>Stuart Hall</a:t>
                      </a:r>
                      <a:endParaRPr lang="en-GB"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l">
                        <a:lnSpc>
                          <a:spcPct val="107000"/>
                        </a:lnSpc>
                        <a:spcAft>
                          <a:spcPts val="800"/>
                        </a:spcAft>
                      </a:pPr>
                      <a:r>
                        <a:rPr lang="en-GB" sz="1600" b="1" dirty="0">
                          <a:effectLst/>
                        </a:rPr>
                        <a:t>Reception x 3</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b="1" dirty="0">
                          <a:effectLst/>
                        </a:rPr>
                        <a:t>Y</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Y</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702224453"/>
                  </a:ext>
                </a:extLst>
              </a:tr>
              <a:tr h="286787">
                <a:tc vMerge="1">
                  <a:txBody>
                    <a:bodyPr/>
                    <a:lstStyle/>
                    <a:p>
                      <a:endParaRPr lang="en-GB"/>
                    </a:p>
                  </a:txBody>
                  <a:tcPr/>
                </a:tc>
                <a:tc>
                  <a:txBody>
                    <a:bodyPr/>
                    <a:lstStyle/>
                    <a:p>
                      <a:pPr algn="l">
                        <a:lnSpc>
                          <a:spcPct val="107000"/>
                        </a:lnSpc>
                        <a:spcAft>
                          <a:spcPts val="800"/>
                        </a:spcAft>
                      </a:pPr>
                      <a:r>
                        <a:rPr lang="en-GB" sz="1600">
                          <a:effectLst/>
                        </a:rPr>
                        <a:t>Jenkins </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l">
                        <a:lnSpc>
                          <a:spcPct val="107000"/>
                        </a:lnSpc>
                        <a:spcAft>
                          <a:spcPts val="800"/>
                        </a:spcAft>
                      </a:pPr>
                      <a:r>
                        <a:rPr lang="en-GB" sz="1600">
                          <a:effectLst/>
                        </a:rPr>
                        <a:t>Fandom</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b="1" dirty="0">
                          <a:effectLst/>
                        </a:rPr>
                        <a:t> </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a:effectLst/>
                        </a:rPr>
                        <a:t> </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165948104"/>
                  </a:ext>
                </a:extLst>
              </a:tr>
              <a:tr h="286787">
                <a:tc vMerge="1">
                  <a:txBody>
                    <a:bodyPr/>
                    <a:lstStyle/>
                    <a:p>
                      <a:endParaRPr lang="en-GB"/>
                    </a:p>
                  </a:txBody>
                  <a:tcPr/>
                </a:tc>
                <a:tc>
                  <a:txBody>
                    <a:bodyPr/>
                    <a:lstStyle/>
                    <a:p>
                      <a:pPr algn="l">
                        <a:lnSpc>
                          <a:spcPct val="107000"/>
                        </a:lnSpc>
                        <a:spcAft>
                          <a:spcPts val="800"/>
                        </a:spcAft>
                      </a:pPr>
                      <a:r>
                        <a:rPr lang="en-GB" sz="1600">
                          <a:effectLst/>
                        </a:rPr>
                        <a:t>Shirky</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l">
                        <a:lnSpc>
                          <a:spcPct val="107000"/>
                        </a:lnSpc>
                        <a:spcAft>
                          <a:spcPts val="800"/>
                        </a:spcAft>
                      </a:pPr>
                      <a:r>
                        <a:rPr lang="en-GB" sz="1600" dirty="0">
                          <a:effectLst/>
                        </a:rPr>
                        <a:t>End of Audience</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b="1" dirty="0">
                          <a:effectLst/>
                        </a:rPr>
                        <a:t> </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lnSpc>
                          <a:spcPct val="107000"/>
                        </a:lnSpc>
                        <a:spcAft>
                          <a:spcPts val="800"/>
                        </a:spcAft>
                      </a:pPr>
                      <a:r>
                        <a:rPr lang="en-GB" sz="1600">
                          <a:effectLst/>
                        </a:rPr>
                        <a:t> </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38100" cap="flat" cmpd="sng" algn="ctr">
                      <a:solidFill>
                        <a:srgbClr val="FF0000"/>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800"/>
                        </a:spcAft>
                      </a:pPr>
                      <a:r>
                        <a:rPr lang="en-GB" sz="1600" dirty="0">
                          <a:effectLst/>
                        </a:rPr>
                        <a:t>Y</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355" marR="2235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760175872"/>
                  </a:ext>
                </a:extLst>
              </a:tr>
            </a:tbl>
          </a:graphicData>
        </a:graphic>
      </p:graphicFrame>
    </p:spTree>
    <p:extLst>
      <p:ext uri="{BB962C8B-B14F-4D97-AF65-F5344CB8AC3E}">
        <p14:creationId xmlns:p14="http://schemas.microsoft.com/office/powerpoint/2010/main" val="31655647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0"/>
            <a:ext cx="10131425" cy="1456267"/>
          </a:xfrm>
        </p:spPr>
        <p:txBody>
          <a:bodyPr/>
          <a:lstStyle/>
          <a:p>
            <a:r>
              <a:rPr lang="en-GB" altLang="en-US" b="1" cap="none" dirty="0">
                <a:ln>
                  <a:noFill/>
                </a:ln>
                <a:latin typeface="Calibri" panose="020F0502020204030204" pitchFamily="34" charset="0"/>
                <a:ea typeface="Calibri" panose="020F0502020204030204" pitchFamily="34" charset="0"/>
                <a:cs typeface="Times New Roman" panose="02020603050405020304" pitchFamily="18" charset="0"/>
              </a:rPr>
              <a:t>TASK 2</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56152923"/>
              </p:ext>
            </p:extLst>
          </p:nvPr>
        </p:nvGraphicFramePr>
        <p:xfrm>
          <a:off x="557462" y="2077491"/>
          <a:ext cx="10960768" cy="4516944"/>
        </p:xfrm>
        <a:graphic>
          <a:graphicData uri="http://schemas.openxmlformats.org/drawingml/2006/table">
            <a:tbl>
              <a:tblPr firstRow="1">
                <a:tableStyleId>{F5AB1C69-6EDB-4FF4-983F-18BD219EF322}</a:tableStyleId>
              </a:tblPr>
              <a:tblGrid>
                <a:gridCol w="5480384">
                  <a:extLst>
                    <a:ext uri="{9D8B030D-6E8A-4147-A177-3AD203B41FA5}">
                      <a16:colId xmlns:a16="http://schemas.microsoft.com/office/drawing/2014/main" val="2648381083"/>
                    </a:ext>
                  </a:extLst>
                </a:gridCol>
                <a:gridCol w="5480384">
                  <a:extLst>
                    <a:ext uri="{9D8B030D-6E8A-4147-A177-3AD203B41FA5}">
                      <a16:colId xmlns:a16="http://schemas.microsoft.com/office/drawing/2014/main" val="1199129312"/>
                    </a:ext>
                  </a:extLst>
                </a:gridCol>
              </a:tblGrid>
              <a:tr h="296732">
                <a:tc>
                  <a:txBody>
                    <a:bodyPr/>
                    <a:lstStyle/>
                    <a:p>
                      <a:pPr>
                        <a:lnSpc>
                          <a:spcPct val="115000"/>
                        </a:lnSpc>
                        <a:spcAft>
                          <a:spcPts val="0"/>
                        </a:spcAft>
                      </a:pPr>
                      <a:r>
                        <a:rPr lang="en-GB" sz="1800" dirty="0">
                          <a:effectLst/>
                        </a:rPr>
                        <a:t>George </a:t>
                      </a:r>
                      <a:r>
                        <a:rPr lang="en-GB" sz="1800" dirty="0" err="1">
                          <a:effectLst/>
                        </a:rPr>
                        <a:t>Gerbner</a:t>
                      </a:r>
                      <a:r>
                        <a:rPr lang="en-GB" sz="1800" dirty="0">
                          <a:effectLst/>
                        </a:rPr>
                        <a:t>:</a:t>
                      </a:r>
                      <a:r>
                        <a:rPr lang="en-GB" sz="2000" kern="1200" dirty="0">
                          <a:effectLst/>
                        </a:rPr>
                        <a:t> </a:t>
                      </a:r>
                      <a:r>
                        <a:rPr lang="en-GB" sz="1800" dirty="0">
                          <a:effectLst/>
                        </a:rPr>
                        <a:t>Cultivation Theory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nSpc>
                          <a:spcPct val="115000"/>
                        </a:lnSpc>
                        <a:spcAft>
                          <a:spcPts val="0"/>
                        </a:spcAft>
                      </a:pPr>
                      <a:r>
                        <a:rPr lang="en-GB" sz="1800">
                          <a:effectLst/>
                        </a:rPr>
                        <a:t>Stuart Hall: Reception Analysis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976073821"/>
                  </a:ext>
                </a:extLst>
              </a:tr>
              <a:tr h="4186998">
                <a:tc>
                  <a:txBody>
                    <a:bodyPr/>
                    <a:lstStyle/>
                    <a:p>
                      <a:pPr>
                        <a:lnSpc>
                          <a:spcPct val="115000"/>
                        </a:lnSpc>
                        <a:spcAft>
                          <a:spcPts val="0"/>
                        </a:spcAft>
                      </a:pPr>
                      <a:r>
                        <a:rPr lang="en-GB" sz="1800" dirty="0">
                          <a:effectLst/>
                        </a:rPr>
                        <a:t>What messages/ideas are WaterAid trying to cultivate within this advert? </a:t>
                      </a:r>
                    </a:p>
                    <a:p>
                      <a:pPr>
                        <a:lnSpc>
                          <a:spcPct val="115000"/>
                        </a:lnSpc>
                        <a:spcAft>
                          <a:spcPts val="0"/>
                        </a:spcAft>
                      </a:pPr>
                      <a:r>
                        <a:rPr lang="en-GB" sz="1800" dirty="0">
                          <a:effectLst/>
                        </a:rPr>
                        <a:t> </a:t>
                      </a:r>
                    </a:p>
                    <a:p>
                      <a:pPr>
                        <a:lnSpc>
                          <a:spcPct val="115000"/>
                        </a:lnSpc>
                        <a:spcAft>
                          <a:spcPts val="0"/>
                        </a:spcAft>
                      </a:pPr>
                      <a:r>
                        <a:rPr lang="en-GB" sz="1800" dirty="0">
                          <a:effectLst/>
                        </a:rPr>
                        <a:t>How is that different to the majority of charity adverts?</a:t>
                      </a:r>
                    </a:p>
                    <a:p>
                      <a:pPr>
                        <a:lnSpc>
                          <a:spcPct val="115000"/>
                        </a:lnSpc>
                        <a:spcAft>
                          <a:spcPts val="0"/>
                        </a:spcAft>
                      </a:pPr>
                      <a:r>
                        <a:rPr lang="en-GB" sz="1800" dirty="0">
                          <a:effectLst/>
                        </a:rPr>
                        <a:t> </a:t>
                      </a:r>
                    </a:p>
                    <a:p>
                      <a:pPr>
                        <a:lnSpc>
                          <a:spcPct val="115000"/>
                        </a:lnSpc>
                        <a:spcAft>
                          <a:spcPts val="0"/>
                        </a:spcAft>
                      </a:pPr>
                      <a:r>
                        <a:rPr lang="en-GB" sz="1800" dirty="0">
                          <a:effectLst/>
                        </a:rPr>
                        <a:t>What impact do conventional charity adverts have on our understanding of the world?</a:t>
                      </a:r>
                    </a:p>
                    <a:p>
                      <a:pPr>
                        <a:lnSpc>
                          <a:spcPct val="115000"/>
                        </a:lnSpc>
                        <a:spcAft>
                          <a:spcPts val="0"/>
                        </a:spcAft>
                      </a:pPr>
                      <a:r>
                        <a:rPr lang="en-GB" sz="1800" dirty="0">
                          <a:effectLst/>
                        </a:rPr>
                        <a:t> </a:t>
                      </a:r>
                    </a:p>
                    <a:p>
                      <a:pPr>
                        <a:lnSpc>
                          <a:spcPct val="115000"/>
                        </a:lnSpc>
                        <a:spcAft>
                          <a:spcPts val="0"/>
                        </a:spcAft>
                      </a:pPr>
                      <a:r>
                        <a:rPr lang="en-GB" sz="1800" dirty="0">
                          <a:effectLst/>
                        </a:rPr>
                        <a:t>How is WaterAid try to change this? </a:t>
                      </a:r>
                    </a:p>
                    <a:p>
                      <a:pPr>
                        <a:lnSpc>
                          <a:spcPct val="115000"/>
                        </a:lnSpc>
                        <a:spcAft>
                          <a:spcPts val="0"/>
                        </a:spcAft>
                      </a:pPr>
                      <a:r>
                        <a:rPr lang="en-GB" sz="1800" dirty="0">
                          <a:effectLst/>
                        </a:rPr>
                        <a:t> </a:t>
                      </a:r>
                    </a:p>
                    <a:p>
                      <a:pPr>
                        <a:lnSpc>
                          <a:spcPct val="115000"/>
                        </a:lnSpc>
                        <a:spcAft>
                          <a:spcPts val="0"/>
                        </a:spcAft>
                      </a:pPr>
                      <a:r>
                        <a:rPr lang="en-GB" sz="1800" dirty="0">
                          <a:effectLst/>
                        </a:rPr>
                        <a:t>Can it be successful in doing considering the repetition of the message we have had from previous charity adverts going back as far as the 1980s?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nSpc>
                          <a:spcPct val="115000"/>
                        </a:lnSpc>
                        <a:spcAft>
                          <a:spcPts val="0"/>
                        </a:spcAft>
                      </a:pPr>
                      <a:r>
                        <a:rPr lang="en-GB" sz="1800" dirty="0">
                          <a:effectLst/>
                        </a:rPr>
                        <a:t>What is the dominant/preferred reading of the advert?</a:t>
                      </a:r>
                    </a:p>
                    <a:p>
                      <a:pPr>
                        <a:lnSpc>
                          <a:spcPct val="115000"/>
                        </a:lnSpc>
                        <a:spcAft>
                          <a:spcPts val="0"/>
                        </a:spcAft>
                      </a:pPr>
                      <a:r>
                        <a:rPr lang="en-GB" sz="1800" dirty="0">
                          <a:effectLst/>
                        </a:rPr>
                        <a:t> </a:t>
                      </a:r>
                    </a:p>
                    <a:p>
                      <a:pPr>
                        <a:lnSpc>
                          <a:spcPct val="115000"/>
                        </a:lnSpc>
                        <a:spcAft>
                          <a:spcPts val="0"/>
                        </a:spcAft>
                      </a:pPr>
                      <a:r>
                        <a:rPr lang="en-GB" sz="1800" dirty="0">
                          <a:effectLst/>
                        </a:rPr>
                        <a:t>What techniques have been used to encourage a dominant reading? </a:t>
                      </a:r>
                    </a:p>
                    <a:p>
                      <a:pPr>
                        <a:lnSpc>
                          <a:spcPct val="115000"/>
                        </a:lnSpc>
                        <a:spcAft>
                          <a:spcPts val="0"/>
                        </a:spcAft>
                      </a:pPr>
                      <a:r>
                        <a:rPr lang="en-GB" sz="1800" dirty="0">
                          <a:effectLst/>
                        </a:rPr>
                        <a:t> </a:t>
                      </a:r>
                    </a:p>
                    <a:p>
                      <a:pPr>
                        <a:lnSpc>
                          <a:spcPct val="115000"/>
                        </a:lnSpc>
                        <a:spcAft>
                          <a:spcPts val="0"/>
                        </a:spcAft>
                      </a:pPr>
                      <a:r>
                        <a:rPr lang="en-GB" sz="1800" dirty="0">
                          <a:effectLst/>
                        </a:rPr>
                        <a:t>What might a negotiated reading be? Why might an audience have this response?</a:t>
                      </a:r>
                    </a:p>
                    <a:p>
                      <a:pPr>
                        <a:lnSpc>
                          <a:spcPct val="115000"/>
                        </a:lnSpc>
                        <a:spcAft>
                          <a:spcPts val="0"/>
                        </a:spcAft>
                      </a:pPr>
                      <a:r>
                        <a:rPr lang="en-GB" sz="1800" dirty="0">
                          <a:effectLst/>
                        </a:rPr>
                        <a:t> </a:t>
                      </a:r>
                    </a:p>
                    <a:p>
                      <a:pPr>
                        <a:lnSpc>
                          <a:spcPct val="115000"/>
                        </a:lnSpc>
                        <a:spcAft>
                          <a:spcPts val="0"/>
                        </a:spcAft>
                      </a:pPr>
                      <a:r>
                        <a:rPr lang="en-GB" sz="1800" dirty="0">
                          <a:effectLst/>
                        </a:rPr>
                        <a:t>What might an oppositional reading be? Why might an audience have this response?</a:t>
                      </a:r>
                    </a:p>
                    <a:p>
                      <a:pPr>
                        <a:lnSpc>
                          <a:spcPct val="115000"/>
                        </a:lnSpc>
                        <a:spcAft>
                          <a:spcPts val="0"/>
                        </a:spcAft>
                      </a:pPr>
                      <a:r>
                        <a:rPr lang="en-GB" sz="1800" dirty="0">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4241555204"/>
                  </a:ext>
                </a:extLst>
              </a:tr>
            </a:tbl>
          </a:graphicData>
        </a:graphic>
      </p:graphicFrame>
      <p:sp>
        <p:nvSpPr>
          <p:cNvPr id="5" name="Rectangle 1"/>
          <p:cNvSpPr>
            <a:spLocks noChangeArrowheads="1"/>
          </p:cNvSpPr>
          <p:nvPr/>
        </p:nvSpPr>
        <p:spPr bwMode="auto">
          <a:xfrm>
            <a:off x="685801" y="979213"/>
            <a:ext cx="1060784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Create a </a:t>
            </a:r>
            <a:r>
              <a:rPr kumimoji="0" lang="en-GB" altLang="en-US" sz="28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poster</a:t>
            </a:r>
            <a:r>
              <a:rPr kumimoji="0" lang="en-GB"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either </a:t>
            </a:r>
            <a:r>
              <a:rPr kumimoji="0" lang="en-GB" altLang="en-US" sz="28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hand drawn</a:t>
            </a:r>
            <a:r>
              <a:rPr kumimoji="0" lang="en-GB"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on </a:t>
            </a:r>
            <a:r>
              <a:rPr kumimoji="0" lang="en-GB" altLang="en-US" sz="28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Publisher</a:t>
            </a:r>
            <a:r>
              <a:rPr kumimoji="0" lang="en-GB"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or at </a:t>
            </a:r>
            <a:r>
              <a:rPr kumimoji="0" lang="en-GB" altLang="en-US" sz="2800" b="1" i="0" u="sng" strike="noStrike" cap="none" normalizeH="0" baseline="0" dirty="0">
                <a:ln>
                  <a:noFill/>
                </a:ln>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www.visme.co/</a:t>
            </a:r>
            <a:r>
              <a:rPr kumimoji="0" lang="en-GB" altLang="en-US" sz="2800" b="1" i="0" u="sng" strike="noStrike" cap="none" normalizeH="0" baseline="0" dirty="0">
                <a:ln>
                  <a:noFill/>
                </a:ln>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GB" altLang="en-US" sz="24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(Chrome) </a:t>
            </a:r>
            <a:r>
              <a:rPr kumimoji="0" lang="en-GB"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applying audience theories</a:t>
            </a:r>
            <a:endParaRPr kumimoji="0" lang="en-GB" altLang="en-US"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443015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87786" y="0"/>
            <a:ext cx="10469893" cy="1478570"/>
          </a:xfrm>
        </p:spPr>
        <p:txBody>
          <a:bodyPr>
            <a:normAutofit/>
          </a:bodyPr>
          <a:lstStyle/>
          <a:p>
            <a:r>
              <a:rPr lang="en-GB" dirty="0"/>
              <a:t>Benchmark feedback- TASK 1: MEDIA LANGUAGE</a:t>
            </a:r>
          </a:p>
        </p:txBody>
      </p:sp>
      <p:sp>
        <p:nvSpPr>
          <p:cNvPr id="6" name="Content Placeholder 5"/>
          <p:cNvSpPr>
            <a:spLocks noGrp="1"/>
          </p:cNvSpPr>
          <p:nvPr>
            <p:ph idx="1"/>
          </p:nvPr>
        </p:nvSpPr>
        <p:spPr>
          <a:xfrm>
            <a:off x="837398" y="1203158"/>
            <a:ext cx="10712918" cy="5332395"/>
          </a:xfrm>
        </p:spPr>
        <p:txBody>
          <a:bodyPr>
            <a:normAutofit fontScale="85000" lnSpcReduction="20000"/>
          </a:bodyPr>
          <a:lstStyle/>
          <a:p>
            <a:pPr>
              <a:buClr>
                <a:schemeClr val="tx1"/>
              </a:buClr>
              <a:defRPr/>
            </a:pPr>
            <a:r>
              <a:rPr lang="en-GB" sz="2500" dirty="0"/>
              <a:t>SOME good analysis on lighting, camera, editing, sound and mise-</a:t>
            </a:r>
            <a:r>
              <a:rPr lang="en-GB" sz="2500" dirty="0" err="1"/>
              <a:t>en</a:t>
            </a:r>
            <a:r>
              <a:rPr lang="en-GB" sz="2500" dirty="0"/>
              <a:t>-scene and how they </a:t>
            </a:r>
            <a:r>
              <a:rPr lang="en-GB" sz="2500" u="sng" dirty="0"/>
              <a:t>worked together </a:t>
            </a:r>
            <a:r>
              <a:rPr lang="en-GB" sz="2500" dirty="0"/>
              <a:t>to create meaning. Very few students separated these elements out.</a:t>
            </a:r>
          </a:p>
          <a:p>
            <a:pPr>
              <a:buClr>
                <a:schemeClr val="tx1"/>
              </a:buClr>
              <a:defRPr/>
            </a:pPr>
            <a:endParaRPr lang="en-GB" sz="2500" dirty="0"/>
          </a:p>
          <a:p>
            <a:pPr>
              <a:buClr>
                <a:schemeClr val="tx1"/>
              </a:buClr>
              <a:defRPr/>
            </a:pPr>
            <a:endParaRPr lang="en-GB" sz="2500" dirty="0"/>
          </a:p>
          <a:p>
            <a:pPr>
              <a:buClr>
                <a:schemeClr val="tx1"/>
              </a:buClr>
              <a:defRPr/>
            </a:pPr>
            <a:endParaRPr lang="en-GB" sz="2500" dirty="0"/>
          </a:p>
          <a:p>
            <a:pPr>
              <a:buClr>
                <a:schemeClr val="tx1"/>
              </a:buClr>
              <a:defRPr/>
            </a:pPr>
            <a:endParaRPr lang="en-GB" sz="2500" dirty="0"/>
          </a:p>
          <a:p>
            <a:pPr>
              <a:buClr>
                <a:schemeClr val="tx1"/>
              </a:buClr>
              <a:defRPr/>
            </a:pPr>
            <a:r>
              <a:rPr lang="en-GB" sz="2500" dirty="0"/>
              <a:t>Add more detailed analysis focused on connotations</a:t>
            </a:r>
          </a:p>
          <a:p>
            <a:pPr>
              <a:buClr>
                <a:schemeClr val="tx1"/>
              </a:buClr>
              <a:defRPr/>
            </a:pPr>
            <a:r>
              <a:rPr lang="en-GB" sz="2500" dirty="0"/>
              <a:t>Use phrases such as: ‘The establishing shot includes the dry landscape and a woman walking slowly, connoting…</a:t>
            </a:r>
            <a:endParaRPr lang="en-GB" sz="2500" b="1" dirty="0"/>
          </a:p>
          <a:p>
            <a:pPr marL="285750" indent="-285750"/>
            <a:r>
              <a:rPr lang="en-GB" sz="2500" dirty="0"/>
              <a:t>Adding theorists in this case Barthes and Levi Strauss (Media Language)</a:t>
            </a:r>
          </a:p>
          <a:p>
            <a:pPr marL="285750" indent="-285750"/>
            <a:r>
              <a:rPr lang="en-GB" sz="2500" dirty="0"/>
              <a:t>Adding accurate terminology (revise sheets)</a:t>
            </a:r>
          </a:p>
          <a:p>
            <a:pPr marL="285750" indent="-285750"/>
            <a:r>
              <a:rPr lang="en-GB" sz="2500" dirty="0"/>
              <a:t>Use more formal language </a:t>
            </a:r>
          </a:p>
          <a:p>
            <a:pPr marL="285750" indent="-285750"/>
            <a:r>
              <a:rPr lang="en-GB" sz="2500" dirty="0"/>
              <a:t>Some students drifted in to discussing how the audience would interpret the use of the Media Language. This is not required. Any discussion of how the audience responds or how the audience was targeted should have been included in your points for Task 2.</a:t>
            </a:r>
          </a:p>
        </p:txBody>
      </p:sp>
      <p:graphicFrame>
        <p:nvGraphicFramePr>
          <p:cNvPr id="2" name="Table 1"/>
          <p:cNvGraphicFramePr>
            <a:graphicFrameLocks noGrp="1"/>
          </p:cNvGraphicFramePr>
          <p:nvPr>
            <p:extLst/>
          </p:nvPr>
        </p:nvGraphicFramePr>
        <p:xfrm>
          <a:off x="1059849" y="1955049"/>
          <a:ext cx="4320674" cy="1332716"/>
        </p:xfrm>
        <a:graphic>
          <a:graphicData uri="http://schemas.openxmlformats.org/drawingml/2006/table">
            <a:tbl>
              <a:tblPr firstRow="1">
                <a:tableStyleId>{073A0DAA-6AF3-43AB-8588-CEC1D06C72B9}</a:tableStyleId>
              </a:tblPr>
              <a:tblGrid>
                <a:gridCol w="2160337">
                  <a:extLst>
                    <a:ext uri="{9D8B030D-6E8A-4147-A177-3AD203B41FA5}">
                      <a16:colId xmlns:a16="http://schemas.microsoft.com/office/drawing/2014/main" val="551897341"/>
                    </a:ext>
                  </a:extLst>
                </a:gridCol>
                <a:gridCol w="2160337">
                  <a:extLst>
                    <a:ext uri="{9D8B030D-6E8A-4147-A177-3AD203B41FA5}">
                      <a16:colId xmlns:a16="http://schemas.microsoft.com/office/drawing/2014/main" val="4116516175"/>
                    </a:ext>
                  </a:extLst>
                </a:gridCol>
              </a:tblGrid>
              <a:tr h="333179">
                <a:tc>
                  <a:txBody>
                    <a:bodyPr/>
                    <a:lstStyle/>
                    <a:p>
                      <a:r>
                        <a:rPr lang="en-GB" sz="1400" dirty="0"/>
                        <a:t>DO</a:t>
                      </a:r>
                    </a:p>
                  </a:txBody>
                  <a:tcPr/>
                </a:tc>
                <a:tc>
                  <a:txBody>
                    <a:bodyPr/>
                    <a:lstStyle/>
                    <a:p>
                      <a:r>
                        <a:rPr lang="en-GB" sz="1400" dirty="0"/>
                        <a:t>DON’T </a:t>
                      </a:r>
                    </a:p>
                  </a:txBody>
                  <a:tcPr/>
                </a:tc>
                <a:extLst>
                  <a:ext uri="{0D108BD9-81ED-4DB2-BD59-A6C34878D82A}">
                    <a16:rowId xmlns:a16="http://schemas.microsoft.com/office/drawing/2014/main" val="185434790"/>
                  </a:ext>
                </a:extLst>
              </a:tr>
              <a:tr h="333179">
                <a:tc>
                  <a:txBody>
                    <a:bodyPr/>
                    <a:lstStyle/>
                    <a:p>
                      <a:r>
                        <a:rPr lang="en-GB" sz="1400" dirty="0"/>
                        <a:t>this connotes</a:t>
                      </a:r>
                      <a:endParaRPr lang="en-GB" sz="1400" b="0" dirty="0"/>
                    </a:p>
                  </a:txBody>
                  <a:tcPr/>
                </a:tc>
                <a:tc>
                  <a:txBody>
                    <a:bodyPr/>
                    <a:lstStyle/>
                    <a:p>
                      <a:r>
                        <a:rPr lang="en-GB" sz="1400" dirty="0"/>
                        <a:t>this shows </a:t>
                      </a:r>
                      <a:r>
                        <a:rPr lang="en-GB" sz="1400" strike="sngStrike" dirty="0"/>
                        <a:t>the audience </a:t>
                      </a:r>
                      <a:endParaRPr lang="en-GB" sz="1400" b="0" strike="sngStrike" dirty="0"/>
                    </a:p>
                  </a:txBody>
                  <a:tcPr/>
                </a:tc>
                <a:extLst>
                  <a:ext uri="{0D108BD9-81ED-4DB2-BD59-A6C34878D82A}">
                    <a16:rowId xmlns:a16="http://schemas.microsoft.com/office/drawing/2014/main" val="2717968165"/>
                  </a:ext>
                </a:extLst>
              </a:tr>
              <a:tr h="333179">
                <a:tc>
                  <a:txBody>
                    <a:bodyPr/>
                    <a:lstStyle/>
                    <a:p>
                      <a:r>
                        <a:rPr lang="en-GB" sz="1400" dirty="0"/>
                        <a:t>this signifies</a:t>
                      </a:r>
                      <a:endParaRPr lang="en-GB" sz="1400" b="0" dirty="0"/>
                    </a:p>
                  </a:txBody>
                  <a:tcPr/>
                </a:tc>
                <a:tc>
                  <a:txBody>
                    <a:bodyPr/>
                    <a:lstStyle/>
                    <a:p>
                      <a:r>
                        <a:rPr lang="en-GB" sz="1400" dirty="0"/>
                        <a:t>this suggests</a:t>
                      </a:r>
                      <a:endParaRPr lang="en-GB" sz="1400" b="0" dirty="0"/>
                    </a:p>
                  </a:txBody>
                  <a:tcPr/>
                </a:tc>
                <a:extLst>
                  <a:ext uri="{0D108BD9-81ED-4DB2-BD59-A6C34878D82A}">
                    <a16:rowId xmlns:a16="http://schemas.microsoft.com/office/drawing/2014/main" val="1808559838"/>
                  </a:ext>
                </a:extLst>
              </a:tr>
              <a:tr h="333179">
                <a:tc>
                  <a:txBody>
                    <a:bodyPr/>
                    <a:lstStyle/>
                    <a:p>
                      <a:r>
                        <a:rPr lang="en-GB" sz="1400" dirty="0"/>
                        <a:t>this symbolises </a:t>
                      </a:r>
                      <a:endParaRPr lang="en-GB" sz="1400" b="0" dirty="0"/>
                    </a:p>
                  </a:txBody>
                  <a:tcPr/>
                </a:tc>
                <a:tc>
                  <a:txBody>
                    <a:bodyPr/>
                    <a:lstStyle/>
                    <a:p>
                      <a:r>
                        <a:rPr lang="en-GB" sz="1400" b="0" dirty="0"/>
                        <a:t>We </a:t>
                      </a:r>
                    </a:p>
                  </a:txBody>
                  <a:tcPr/>
                </a:tc>
                <a:extLst>
                  <a:ext uri="{0D108BD9-81ED-4DB2-BD59-A6C34878D82A}">
                    <a16:rowId xmlns:a16="http://schemas.microsoft.com/office/drawing/2014/main" val="4276987927"/>
                  </a:ext>
                </a:extLst>
              </a:tr>
            </a:tbl>
          </a:graphicData>
        </a:graphic>
      </p:graphicFrame>
    </p:spTree>
    <p:extLst>
      <p:ext uri="{BB962C8B-B14F-4D97-AF65-F5344CB8AC3E}">
        <p14:creationId xmlns:p14="http://schemas.microsoft.com/office/powerpoint/2010/main" val="26397283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10131425" cy="1456267"/>
          </a:xfrm>
        </p:spPr>
        <p:txBody>
          <a:bodyPr/>
          <a:lstStyle/>
          <a:p>
            <a:r>
              <a:rPr lang="en-GB" b="1" dirty="0"/>
              <a:t>BENCHMARK FEEDBACK</a:t>
            </a:r>
          </a:p>
        </p:txBody>
      </p:sp>
      <p:pic>
        <p:nvPicPr>
          <p:cNvPr id="9" name="Picture 8">
            <a:extLst>
              <a:ext uri="{FF2B5EF4-FFF2-40B4-BE49-F238E27FC236}">
                <a16:creationId xmlns:a16="http://schemas.microsoft.com/office/drawing/2014/main" id="{9A0826E6-0B67-7D45-8AFD-E6AF4A85C1FA}"/>
              </a:ext>
            </a:extLst>
          </p:cNvPr>
          <p:cNvPicPr>
            <a:picLocks noChangeAspect="1"/>
          </p:cNvPicPr>
          <p:nvPr/>
        </p:nvPicPr>
        <p:blipFill>
          <a:blip r:embed="rId2"/>
          <a:stretch>
            <a:fillRect/>
          </a:stretch>
        </p:blipFill>
        <p:spPr>
          <a:xfrm>
            <a:off x="1883659" y="1056216"/>
            <a:ext cx="7335660" cy="5501745"/>
          </a:xfrm>
          <a:prstGeom prst="rect">
            <a:avLst/>
          </a:prstGeom>
        </p:spPr>
      </p:pic>
      <p:pic>
        <p:nvPicPr>
          <p:cNvPr id="5" name="Content Placeholder 4">
            <a:extLst>
              <a:ext uri="{FF2B5EF4-FFF2-40B4-BE49-F238E27FC236}">
                <a16:creationId xmlns:a16="http://schemas.microsoft.com/office/drawing/2014/main" id="{753977EC-24C7-5441-9B45-8CF6D8AC2180}"/>
              </a:ext>
            </a:extLst>
          </p:cNvPr>
          <p:cNvPicPr>
            <a:picLocks noGrp="1" noChangeAspect="1"/>
          </p:cNvPicPr>
          <p:nvPr>
            <p:ph idx="1"/>
          </p:nvPr>
        </p:nvPicPr>
        <p:blipFill>
          <a:blip r:embed="rId3"/>
          <a:stretch>
            <a:fillRect/>
          </a:stretch>
        </p:blipFill>
        <p:spPr>
          <a:xfrm>
            <a:off x="1149351" y="2512483"/>
            <a:ext cx="9452865" cy="2392495"/>
          </a:xfrm>
        </p:spPr>
      </p:pic>
    </p:spTree>
    <p:extLst>
      <p:ext uri="{BB962C8B-B14F-4D97-AF65-F5344CB8AC3E}">
        <p14:creationId xmlns:p14="http://schemas.microsoft.com/office/powerpoint/2010/main" val="2368911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9"/>
                                        </p:tgtEl>
                                      </p:cBhvr>
                                    </p:animEffect>
                                    <p:set>
                                      <p:cBhvr>
                                        <p:cTn id="7" dur="1" fill="hold">
                                          <p:stCondLst>
                                            <p:cond delay="999"/>
                                          </p:stCondLst>
                                        </p:cTn>
                                        <p:tgtEl>
                                          <p:spTgt spid="9"/>
                                        </p:tgtEl>
                                        <p:attrNameLst>
                                          <p:attrName>style.visibility</p:attrName>
                                        </p:attrNameLst>
                                      </p:cBhvr>
                                      <p:to>
                                        <p:strVal val="hidden"/>
                                      </p:to>
                                    </p:se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642" y="0"/>
            <a:ext cx="9905998" cy="1478570"/>
          </a:xfrm>
        </p:spPr>
        <p:txBody>
          <a:bodyPr/>
          <a:lstStyle/>
          <a:p>
            <a:r>
              <a:rPr lang="en-GB" dirty="0"/>
              <a:t>Benchmark feedback - TASK 2: AUDIENCE </a:t>
            </a:r>
          </a:p>
        </p:txBody>
      </p:sp>
      <p:sp>
        <p:nvSpPr>
          <p:cNvPr id="3" name="Content Placeholder 2"/>
          <p:cNvSpPr>
            <a:spLocks noGrp="1"/>
          </p:cNvSpPr>
          <p:nvPr>
            <p:ph idx="1"/>
          </p:nvPr>
        </p:nvSpPr>
        <p:spPr>
          <a:xfrm>
            <a:off x="467642" y="1093559"/>
            <a:ext cx="11409933" cy="5557498"/>
          </a:xfrm>
        </p:spPr>
        <p:txBody>
          <a:bodyPr>
            <a:normAutofit/>
          </a:bodyPr>
          <a:lstStyle/>
          <a:p>
            <a:pPr>
              <a:defRPr/>
            </a:pPr>
            <a:r>
              <a:rPr lang="en-GB" sz="1900" dirty="0"/>
              <a:t>This is where you needed to discuss </a:t>
            </a:r>
            <a:r>
              <a:rPr lang="en-GB" sz="1900" u="sng" dirty="0"/>
              <a:t>who the target audience </a:t>
            </a:r>
            <a:r>
              <a:rPr lang="en-GB" sz="1900" dirty="0"/>
              <a:t>is:</a:t>
            </a:r>
          </a:p>
          <a:p>
            <a:pPr lvl="1">
              <a:defRPr/>
            </a:pPr>
            <a:r>
              <a:rPr lang="en-GB" sz="1900" dirty="0"/>
              <a:t>Primary age group</a:t>
            </a:r>
          </a:p>
          <a:p>
            <a:pPr lvl="1">
              <a:defRPr/>
            </a:pPr>
            <a:r>
              <a:rPr lang="en-GB" sz="1900" dirty="0"/>
              <a:t>Secondary age group</a:t>
            </a:r>
          </a:p>
          <a:p>
            <a:pPr lvl="1">
              <a:defRPr/>
            </a:pPr>
            <a:r>
              <a:rPr lang="en-GB" sz="1900" dirty="0"/>
              <a:t>Gender</a:t>
            </a:r>
          </a:p>
          <a:p>
            <a:pPr lvl="1">
              <a:defRPr/>
            </a:pPr>
            <a:r>
              <a:rPr lang="en-GB" sz="1900" dirty="0"/>
              <a:t>Class – e.g. ABC1</a:t>
            </a:r>
          </a:p>
          <a:p>
            <a:pPr lvl="1">
              <a:defRPr/>
            </a:pPr>
            <a:r>
              <a:rPr lang="en-GB" sz="1900" dirty="0"/>
              <a:t>Psychographics</a:t>
            </a:r>
          </a:p>
          <a:p>
            <a:r>
              <a:rPr lang="en-GB" sz="1900" dirty="0"/>
              <a:t>Use brackets and categories from booklet</a:t>
            </a:r>
          </a:p>
          <a:p>
            <a:r>
              <a:rPr lang="en-GB" sz="1900" dirty="0"/>
              <a:t> Some sweeping assumptions made about audiences - e.g. C2,D,E drink much more booze!</a:t>
            </a:r>
          </a:p>
          <a:p>
            <a:r>
              <a:rPr lang="en-GB" sz="1900" dirty="0"/>
              <a:t>You need to outline </a:t>
            </a:r>
            <a:r>
              <a:rPr lang="en-GB" sz="1900" u="sng" dirty="0"/>
              <a:t>how the audience had been targeted/appealed to</a:t>
            </a:r>
            <a:r>
              <a:rPr lang="en-GB" sz="1900" dirty="0"/>
              <a:t>, e.g. through the use of emotive imagery; enigmas; star power; statistics/written codes…</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857" t="2437" r="2901" b="2956"/>
          <a:stretch/>
        </p:blipFill>
        <p:spPr>
          <a:xfrm>
            <a:off x="7436438" y="1093559"/>
            <a:ext cx="4441137" cy="3330853"/>
          </a:xfrm>
          <a:prstGeom prst="rect">
            <a:avLst/>
          </a:prstGeom>
        </p:spPr>
      </p:pic>
    </p:spTree>
    <p:extLst>
      <p:ext uri="{BB962C8B-B14F-4D97-AF65-F5344CB8AC3E}">
        <p14:creationId xmlns:p14="http://schemas.microsoft.com/office/powerpoint/2010/main" val="7222867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1E59A-1B04-D142-A9E3-E66BEB534C36}"/>
              </a:ext>
            </a:extLst>
          </p:cNvPr>
          <p:cNvSpPr>
            <a:spLocks noGrp="1"/>
          </p:cNvSpPr>
          <p:nvPr>
            <p:ph type="title"/>
          </p:nvPr>
        </p:nvSpPr>
        <p:spPr>
          <a:xfrm>
            <a:off x="289932" y="0"/>
            <a:ext cx="10131425" cy="1456267"/>
          </a:xfrm>
        </p:spPr>
        <p:txBody>
          <a:bodyPr/>
          <a:lstStyle/>
          <a:p>
            <a:r>
              <a:rPr lang="en-GB" b="1" dirty="0"/>
              <a:t>BENCHMARK and ASSESSMENT tracking</a:t>
            </a:r>
          </a:p>
        </p:txBody>
      </p:sp>
      <p:pic>
        <p:nvPicPr>
          <p:cNvPr id="5" name="Content Placeholder 4">
            <a:extLst>
              <a:ext uri="{FF2B5EF4-FFF2-40B4-BE49-F238E27FC236}">
                <a16:creationId xmlns:a16="http://schemas.microsoft.com/office/drawing/2014/main" id="{051D07BE-F77A-B944-AB8F-72EC8F06E6EF}"/>
              </a:ext>
            </a:extLst>
          </p:cNvPr>
          <p:cNvPicPr>
            <a:picLocks noGrp="1" noChangeAspect="1"/>
          </p:cNvPicPr>
          <p:nvPr>
            <p:ph idx="1"/>
          </p:nvPr>
        </p:nvPicPr>
        <p:blipFill rotWithShape="1">
          <a:blip r:embed="rId2"/>
          <a:srcRect b="40905"/>
          <a:stretch/>
        </p:blipFill>
        <p:spPr>
          <a:xfrm>
            <a:off x="6038850" y="1814877"/>
            <a:ext cx="6153150" cy="3196897"/>
          </a:xfrm>
        </p:spPr>
      </p:pic>
      <p:sp>
        <p:nvSpPr>
          <p:cNvPr id="6" name="TextBox 5">
            <a:extLst>
              <a:ext uri="{FF2B5EF4-FFF2-40B4-BE49-F238E27FC236}">
                <a16:creationId xmlns:a16="http://schemas.microsoft.com/office/drawing/2014/main" id="{B0CF7728-BBE4-2948-8B08-849206AAFC3A}"/>
              </a:ext>
            </a:extLst>
          </p:cNvPr>
          <p:cNvSpPr txBox="1"/>
          <p:nvPr/>
        </p:nvSpPr>
        <p:spPr>
          <a:xfrm>
            <a:off x="289932" y="1940312"/>
            <a:ext cx="5577468" cy="3139321"/>
          </a:xfrm>
          <a:prstGeom prst="rect">
            <a:avLst/>
          </a:prstGeom>
          <a:noFill/>
        </p:spPr>
        <p:txBody>
          <a:bodyPr wrap="square" rtlCol="0">
            <a:spAutoFit/>
          </a:bodyPr>
          <a:lstStyle/>
          <a:p>
            <a:r>
              <a:rPr lang="en-GB" sz="2000" b="1" dirty="0"/>
              <a:t>Complete Essay Title: Charity </a:t>
            </a:r>
            <a:r>
              <a:rPr lang="en-GB" sz="2000" b="1" i="1" dirty="0"/>
              <a:t>Advert Benchmark</a:t>
            </a:r>
          </a:p>
          <a:p>
            <a:r>
              <a:rPr lang="en-GB" sz="2000" b="1" dirty="0"/>
              <a:t>Your Grade:</a:t>
            </a:r>
          </a:p>
          <a:p>
            <a:r>
              <a:rPr lang="en-GB" sz="2000" b="1" dirty="0"/>
              <a:t>What I need to improve:</a:t>
            </a:r>
          </a:p>
          <a:p>
            <a:endParaRPr lang="en-GB" sz="2000" b="1" dirty="0"/>
          </a:p>
          <a:p>
            <a:pPr marL="285750" indent="-285750">
              <a:buFont typeface="Arial" panose="020B0604020202020204" pitchFamily="34" charset="0"/>
              <a:buChar char="•"/>
            </a:pPr>
            <a:r>
              <a:rPr lang="en-GB" sz="2000" b="1" dirty="0"/>
              <a:t>Adding theorists essays, in this case Barthes and Levi-Strauss (Media Language)</a:t>
            </a:r>
          </a:p>
          <a:p>
            <a:pPr marL="285750" indent="-285750">
              <a:buFont typeface="Arial" panose="020B0604020202020204" pitchFamily="34" charset="0"/>
              <a:buChar char="•"/>
            </a:pPr>
            <a:r>
              <a:rPr lang="en-GB" sz="2000" b="1" dirty="0"/>
              <a:t>Adding terminology</a:t>
            </a:r>
          </a:p>
          <a:p>
            <a:pPr marL="285750" indent="-285750">
              <a:buFont typeface="Arial" panose="020B0604020202020204" pitchFamily="34" charset="0"/>
              <a:buChar char="•"/>
            </a:pPr>
            <a:r>
              <a:rPr lang="en-GB" sz="2000" b="1" dirty="0"/>
              <a:t>Add more analysis (signifies/connotes)</a:t>
            </a:r>
          </a:p>
          <a:p>
            <a:pPr marL="285750" indent="-285750">
              <a:buFont typeface="Arial" panose="020B0604020202020204" pitchFamily="34" charset="0"/>
              <a:buChar char="•"/>
            </a:pPr>
            <a:r>
              <a:rPr lang="en-GB" sz="2000" b="1" dirty="0"/>
              <a:t>Use more formal language </a:t>
            </a:r>
          </a:p>
          <a:p>
            <a:endParaRPr lang="en-GB" b="1" dirty="0"/>
          </a:p>
        </p:txBody>
      </p:sp>
    </p:spTree>
    <p:extLst>
      <p:ext uri="{BB962C8B-B14F-4D97-AF65-F5344CB8AC3E}">
        <p14:creationId xmlns:p14="http://schemas.microsoft.com/office/powerpoint/2010/main" val="35850350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472293"/>
            <a:ext cx="10131425" cy="1456267"/>
          </a:xfrm>
        </p:spPr>
        <p:txBody>
          <a:bodyPr/>
          <a:lstStyle/>
          <a:p>
            <a:r>
              <a:rPr lang="en-GB" b="1" dirty="0"/>
              <a:t>WaterAid and the A Level Exam…2021!</a:t>
            </a:r>
          </a:p>
        </p:txBody>
      </p:sp>
      <p:graphicFrame>
        <p:nvGraphicFramePr>
          <p:cNvPr id="4" name="Table 3"/>
          <p:cNvGraphicFramePr>
            <a:graphicFrameLocks noGrp="1"/>
          </p:cNvGraphicFramePr>
          <p:nvPr>
            <p:extLst>
              <p:ext uri="{D42A27DB-BD31-4B8C-83A1-F6EECF244321}">
                <p14:modId xmlns:p14="http://schemas.microsoft.com/office/powerpoint/2010/main" val="625072589"/>
              </p:ext>
            </p:extLst>
          </p:nvPr>
        </p:nvGraphicFramePr>
        <p:xfrm>
          <a:off x="685801" y="1928560"/>
          <a:ext cx="10175358" cy="4495912"/>
        </p:xfrm>
        <a:graphic>
          <a:graphicData uri="http://schemas.openxmlformats.org/drawingml/2006/table">
            <a:tbl>
              <a:tblPr firstRow="1" firstCol="1" bandRow="1">
                <a:tableStyleId>{073A0DAA-6AF3-43AB-8588-CEC1D06C72B9}</a:tableStyleId>
              </a:tblPr>
              <a:tblGrid>
                <a:gridCol w="10175358">
                  <a:extLst>
                    <a:ext uri="{9D8B030D-6E8A-4147-A177-3AD203B41FA5}">
                      <a16:colId xmlns:a16="http://schemas.microsoft.com/office/drawing/2014/main" val="474251305"/>
                    </a:ext>
                  </a:extLst>
                </a:gridCol>
              </a:tblGrid>
              <a:tr h="399971">
                <a:tc>
                  <a:txBody>
                    <a:bodyPr/>
                    <a:lstStyle/>
                    <a:p>
                      <a:pPr>
                        <a:lnSpc>
                          <a:spcPct val="107000"/>
                        </a:lnSpc>
                        <a:spcAft>
                          <a:spcPts val="0"/>
                        </a:spcAft>
                      </a:pPr>
                      <a:r>
                        <a:rPr lang="en-GB" sz="1800" dirty="0">
                          <a:solidFill>
                            <a:schemeClr val="tx1"/>
                          </a:solidFill>
                          <a:effectLst/>
                        </a:rPr>
                        <a:t>Component 1 Section A: Investigating Media Language and Representation</a:t>
                      </a:r>
                    </a:p>
                  </a:txBody>
                  <a:tcPr marL="68580" marR="68580" marT="0" marB="0" anchor="ctr"/>
                </a:tc>
                <a:extLst>
                  <a:ext uri="{0D108BD9-81ED-4DB2-BD59-A6C34878D82A}">
                    <a16:rowId xmlns:a16="http://schemas.microsoft.com/office/drawing/2014/main" val="1411383777"/>
                  </a:ext>
                </a:extLst>
              </a:tr>
              <a:tr h="0">
                <a:tc>
                  <a:txBody>
                    <a:bodyPr/>
                    <a:lstStyle/>
                    <a:p>
                      <a:pPr>
                        <a:lnSpc>
                          <a:spcPct val="107000"/>
                        </a:lnSpc>
                        <a:spcAft>
                          <a:spcPts val="0"/>
                        </a:spcAft>
                      </a:pPr>
                      <a:r>
                        <a:rPr lang="en-GB" sz="1800" dirty="0">
                          <a:solidFill>
                            <a:schemeClr val="bg1"/>
                          </a:solidFill>
                          <a:effectLst/>
                        </a:rPr>
                        <a:t> </a:t>
                      </a:r>
                    </a:p>
                    <a:p>
                      <a:pPr marL="0" indent="0">
                        <a:lnSpc>
                          <a:spcPct val="107000"/>
                        </a:lnSpc>
                        <a:spcAft>
                          <a:spcPts val="0"/>
                        </a:spcAft>
                        <a:buFont typeface="Arial" panose="020B0604020202020204" pitchFamily="34" charset="0"/>
                        <a:buNone/>
                      </a:pPr>
                      <a:r>
                        <a:rPr lang="en-GB" sz="1800" dirty="0">
                          <a:solidFill>
                            <a:schemeClr val="bg1"/>
                          </a:solidFill>
                          <a:effectLst/>
                        </a:rPr>
                        <a:t>This section assesses media language and representation in relation to </a:t>
                      </a:r>
                      <a:r>
                        <a:rPr lang="en-GB" sz="1800" u="sng" dirty="0">
                          <a:solidFill>
                            <a:schemeClr val="bg1"/>
                          </a:solidFill>
                          <a:effectLst/>
                        </a:rPr>
                        <a:t>two</a:t>
                      </a:r>
                      <a:r>
                        <a:rPr lang="en-GB" sz="1800" dirty="0">
                          <a:solidFill>
                            <a:schemeClr val="bg1"/>
                          </a:solidFill>
                          <a:effectLst/>
                        </a:rPr>
                        <a:t> of the following media forms:</a:t>
                      </a:r>
                    </a:p>
                    <a:p>
                      <a:pPr marL="0" indent="0">
                        <a:lnSpc>
                          <a:spcPct val="107000"/>
                        </a:lnSpc>
                        <a:spcAft>
                          <a:spcPts val="0"/>
                        </a:spcAft>
                        <a:buFont typeface="Arial" panose="020B0604020202020204" pitchFamily="34" charset="0"/>
                        <a:buNone/>
                      </a:pPr>
                      <a:r>
                        <a:rPr lang="en-GB" sz="1800" dirty="0">
                          <a:solidFill>
                            <a:schemeClr val="bg1"/>
                          </a:solidFill>
                          <a:effectLst/>
                        </a:rPr>
                        <a:t> </a:t>
                      </a:r>
                    </a:p>
                    <a:p>
                      <a:pPr marL="285750" indent="-285750">
                        <a:lnSpc>
                          <a:spcPct val="107000"/>
                        </a:lnSpc>
                        <a:spcAft>
                          <a:spcPts val="0"/>
                        </a:spcAft>
                        <a:buFont typeface="Arial" panose="020B0604020202020204" pitchFamily="34" charset="0"/>
                        <a:buChar char="•"/>
                      </a:pPr>
                      <a:r>
                        <a:rPr lang="en-GB" sz="1800" dirty="0">
                          <a:solidFill>
                            <a:schemeClr val="bg1"/>
                          </a:solidFill>
                          <a:effectLst/>
                        </a:rPr>
                        <a:t>Advertising</a:t>
                      </a:r>
                      <a:r>
                        <a:rPr lang="en-GB" sz="1800" baseline="0" dirty="0">
                          <a:solidFill>
                            <a:schemeClr val="bg1"/>
                          </a:solidFill>
                          <a:effectLst/>
                        </a:rPr>
                        <a:t> (</a:t>
                      </a:r>
                      <a:r>
                        <a:rPr lang="en-GB" sz="1800" i="1" baseline="0" dirty="0">
                          <a:solidFill>
                            <a:schemeClr val="bg1"/>
                          </a:solidFill>
                          <a:effectLst/>
                        </a:rPr>
                        <a:t>WaterAid and Tide</a:t>
                      </a:r>
                      <a:r>
                        <a:rPr lang="en-GB" sz="1800" baseline="0" dirty="0">
                          <a:solidFill>
                            <a:schemeClr val="bg1"/>
                          </a:solidFill>
                          <a:effectLst/>
                        </a:rPr>
                        <a:t>)</a:t>
                      </a:r>
                    </a:p>
                    <a:p>
                      <a:pPr marL="285750" indent="-285750">
                        <a:lnSpc>
                          <a:spcPct val="107000"/>
                        </a:lnSpc>
                        <a:spcAft>
                          <a:spcPts val="0"/>
                        </a:spcAft>
                        <a:buFont typeface="Arial" panose="020B0604020202020204" pitchFamily="34" charset="0"/>
                        <a:buChar char="•"/>
                      </a:pPr>
                      <a:r>
                        <a:rPr lang="en-GB" sz="1800" dirty="0">
                          <a:solidFill>
                            <a:schemeClr val="bg1"/>
                          </a:solidFill>
                          <a:effectLst/>
                        </a:rPr>
                        <a:t>Marketing (</a:t>
                      </a:r>
                      <a:r>
                        <a:rPr lang="en-GB" sz="1800" i="1" dirty="0">
                          <a:solidFill>
                            <a:schemeClr val="bg1"/>
                          </a:solidFill>
                          <a:effectLst/>
                        </a:rPr>
                        <a:t>Kiss of the Vampire</a:t>
                      </a:r>
                      <a:r>
                        <a:rPr lang="en-GB" sz="1800" dirty="0">
                          <a:solidFill>
                            <a:schemeClr val="bg1"/>
                          </a:solidFill>
                          <a:effectLst/>
                        </a:rPr>
                        <a:t>)</a:t>
                      </a:r>
                    </a:p>
                    <a:p>
                      <a:pPr marL="285750" indent="-285750">
                        <a:lnSpc>
                          <a:spcPct val="107000"/>
                        </a:lnSpc>
                        <a:spcAft>
                          <a:spcPts val="0"/>
                        </a:spcAft>
                        <a:buFont typeface="Arial" panose="020B0604020202020204" pitchFamily="34" charset="0"/>
                        <a:buChar char="•"/>
                      </a:pPr>
                      <a:r>
                        <a:rPr lang="en-GB" sz="1800" dirty="0">
                          <a:solidFill>
                            <a:schemeClr val="bg1"/>
                          </a:solidFill>
                          <a:effectLst/>
                        </a:rPr>
                        <a:t>Music Video (</a:t>
                      </a:r>
                      <a:r>
                        <a:rPr lang="en-GB" sz="1800" i="1" dirty="0">
                          <a:solidFill>
                            <a:schemeClr val="bg1"/>
                          </a:solidFill>
                          <a:effectLst/>
                        </a:rPr>
                        <a:t>Formation and Riptide</a:t>
                      </a:r>
                      <a:r>
                        <a:rPr lang="en-GB" sz="1800" i="0" dirty="0">
                          <a:solidFill>
                            <a:schemeClr val="bg1"/>
                          </a:solidFill>
                          <a:effectLst/>
                        </a:rPr>
                        <a:t>)</a:t>
                      </a:r>
                    </a:p>
                    <a:p>
                      <a:pPr marL="285750" indent="-285750">
                        <a:lnSpc>
                          <a:spcPct val="107000"/>
                        </a:lnSpc>
                        <a:spcAft>
                          <a:spcPts val="0"/>
                        </a:spcAft>
                        <a:buFont typeface="Arial" panose="020B0604020202020204" pitchFamily="34" charset="0"/>
                        <a:buChar char="•"/>
                      </a:pPr>
                      <a:r>
                        <a:rPr lang="en-GB" sz="1800" dirty="0">
                          <a:solidFill>
                            <a:schemeClr val="bg1"/>
                          </a:solidFill>
                          <a:effectLst/>
                        </a:rPr>
                        <a:t>Newspapers (</a:t>
                      </a:r>
                      <a:r>
                        <a:rPr lang="en-GB" sz="1800" i="1" dirty="0">
                          <a:solidFill>
                            <a:schemeClr val="bg1"/>
                          </a:solidFill>
                          <a:effectLst/>
                        </a:rPr>
                        <a:t>Daily Mirror, The Times</a:t>
                      </a:r>
                      <a:r>
                        <a:rPr lang="en-GB" sz="1800" dirty="0">
                          <a:solidFill>
                            <a:schemeClr val="bg1"/>
                          </a:solidFill>
                          <a:effectLst/>
                        </a:rPr>
                        <a:t>) </a:t>
                      </a:r>
                    </a:p>
                    <a:p>
                      <a:pPr>
                        <a:lnSpc>
                          <a:spcPct val="107000"/>
                        </a:lnSpc>
                        <a:spcAft>
                          <a:spcPts val="0"/>
                        </a:spcAft>
                      </a:pPr>
                      <a:r>
                        <a:rPr lang="en-GB" sz="1800" dirty="0">
                          <a:solidFill>
                            <a:schemeClr val="bg1"/>
                          </a:solidFill>
                          <a:effectLst/>
                        </a:rPr>
                        <a:t> </a:t>
                      </a:r>
                    </a:p>
                    <a:p>
                      <a:pPr>
                        <a:lnSpc>
                          <a:spcPct val="107000"/>
                        </a:lnSpc>
                        <a:spcAft>
                          <a:spcPts val="0"/>
                        </a:spcAft>
                      </a:pPr>
                      <a:r>
                        <a:rPr lang="en-GB" sz="1800" dirty="0">
                          <a:solidFill>
                            <a:schemeClr val="bg1"/>
                          </a:solidFill>
                          <a:effectLst/>
                        </a:rPr>
                        <a:t>There are two questions in this section:</a:t>
                      </a:r>
                    </a:p>
                    <a:p>
                      <a:pPr>
                        <a:lnSpc>
                          <a:spcPct val="107000"/>
                        </a:lnSpc>
                        <a:spcAft>
                          <a:spcPts val="0"/>
                        </a:spcAft>
                      </a:pPr>
                      <a:r>
                        <a:rPr lang="en-GB" sz="1800" dirty="0">
                          <a:solidFill>
                            <a:schemeClr val="bg1"/>
                          </a:solidFill>
                          <a:effectLst/>
                        </a:rPr>
                        <a:t> </a:t>
                      </a:r>
                    </a:p>
                    <a:p>
                      <a:pPr marL="342900" lvl="0" indent="-342900">
                        <a:lnSpc>
                          <a:spcPct val="107000"/>
                        </a:lnSpc>
                        <a:spcAft>
                          <a:spcPts val="0"/>
                        </a:spcAft>
                        <a:buFont typeface="Symbol" panose="05050102010706020507" pitchFamily="18" charset="2"/>
                        <a:buChar char=""/>
                      </a:pPr>
                      <a:r>
                        <a:rPr lang="en-GB" sz="1800" dirty="0">
                          <a:solidFill>
                            <a:schemeClr val="bg1"/>
                          </a:solidFill>
                          <a:effectLst/>
                        </a:rPr>
                        <a:t>One question assessing MEDIA LANGUAGE in relation to an </a:t>
                      </a:r>
                      <a:r>
                        <a:rPr lang="en-GB" sz="1800" u="sng" dirty="0">
                          <a:solidFill>
                            <a:schemeClr val="bg1"/>
                          </a:solidFill>
                          <a:effectLst/>
                        </a:rPr>
                        <a:t>UNSEEN</a:t>
                      </a:r>
                      <a:r>
                        <a:rPr lang="en-GB" sz="1800" u="none" dirty="0">
                          <a:solidFill>
                            <a:schemeClr val="bg1"/>
                          </a:solidFill>
                          <a:effectLst/>
                        </a:rPr>
                        <a:t>,</a:t>
                      </a:r>
                      <a:r>
                        <a:rPr lang="en-GB" sz="1800" u="none" baseline="0" dirty="0">
                          <a:solidFill>
                            <a:schemeClr val="bg1"/>
                          </a:solidFill>
                          <a:effectLst/>
                        </a:rPr>
                        <a:t> i.e. </a:t>
                      </a:r>
                      <a:r>
                        <a:rPr lang="en-GB" sz="1800" dirty="0">
                          <a:solidFill>
                            <a:schemeClr val="bg1"/>
                          </a:solidFill>
                          <a:effectLst/>
                        </a:rPr>
                        <a:t>(</a:t>
                      </a:r>
                      <a:r>
                        <a:rPr lang="en-GB" sz="1800" u="sng" dirty="0">
                          <a:solidFill>
                            <a:schemeClr val="bg1"/>
                          </a:solidFill>
                          <a:effectLst/>
                        </a:rPr>
                        <a:t>NOT A SET TEXT</a:t>
                      </a:r>
                      <a:r>
                        <a:rPr lang="en-GB" sz="1800" dirty="0">
                          <a:solidFill>
                            <a:schemeClr val="bg1"/>
                          </a:solidFill>
                          <a:effectLst/>
                        </a:rPr>
                        <a:t>)</a:t>
                      </a:r>
                    </a:p>
                    <a:p>
                      <a:pPr marL="457200">
                        <a:lnSpc>
                          <a:spcPct val="107000"/>
                        </a:lnSpc>
                        <a:spcAft>
                          <a:spcPts val="0"/>
                        </a:spcAft>
                      </a:pPr>
                      <a:r>
                        <a:rPr lang="en-GB" sz="1800" dirty="0">
                          <a:solidFill>
                            <a:schemeClr val="bg1"/>
                          </a:solidFill>
                          <a:effectLst/>
                        </a:rPr>
                        <a:t> </a:t>
                      </a:r>
                    </a:p>
                    <a:p>
                      <a:pPr marL="342900" lvl="0" indent="-342900">
                        <a:lnSpc>
                          <a:spcPct val="107000"/>
                        </a:lnSpc>
                        <a:spcAft>
                          <a:spcPts val="0"/>
                        </a:spcAft>
                        <a:buFont typeface="Symbol" panose="05050102010706020507" pitchFamily="18" charset="2"/>
                        <a:buChar char=""/>
                      </a:pPr>
                      <a:r>
                        <a:rPr lang="en-GB" sz="1800" dirty="0">
                          <a:solidFill>
                            <a:schemeClr val="bg1"/>
                          </a:solidFill>
                          <a:effectLst/>
                        </a:rPr>
                        <a:t>One extended response </a:t>
                      </a:r>
                      <a:r>
                        <a:rPr lang="en-GB" sz="1800" u="sng" dirty="0">
                          <a:solidFill>
                            <a:schemeClr val="bg1"/>
                          </a:solidFill>
                          <a:effectLst/>
                        </a:rPr>
                        <a:t>comparison</a:t>
                      </a:r>
                      <a:r>
                        <a:rPr lang="en-GB" sz="1800" dirty="0">
                          <a:solidFill>
                            <a:schemeClr val="bg1"/>
                          </a:solidFill>
                          <a:effectLst/>
                        </a:rPr>
                        <a:t> question assessing REPRESENTATION in </a:t>
                      </a:r>
                      <a:r>
                        <a:rPr lang="en-GB" sz="1800" u="sng" dirty="0">
                          <a:solidFill>
                            <a:schemeClr val="bg1"/>
                          </a:solidFill>
                          <a:effectLst/>
                        </a:rPr>
                        <a:t>ONE SET TEXT</a:t>
                      </a:r>
                      <a:r>
                        <a:rPr lang="en-GB" sz="1800" dirty="0">
                          <a:solidFill>
                            <a:schemeClr val="bg1"/>
                          </a:solidFill>
                          <a:effectLst/>
                        </a:rPr>
                        <a:t> and an </a:t>
                      </a:r>
                      <a:r>
                        <a:rPr lang="en-GB" sz="1800" u="sng" dirty="0">
                          <a:solidFill>
                            <a:schemeClr val="bg1"/>
                          </a:solidFill>
                          <a:effectLst/>
                        </a:rPr>
                        <a:t>UNSEEN</a:t>
                      </a:r>
                      <a:endParaRPr lang="en-GB"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tx2"/>
                    </a:solidFill>
                  </a:tcPr>
                </a:tc>
                <a:extLst>
                  <a:ext uri="{0D108BD9-81ED-4DB2-BD59-A6C34878D82A}">
                    <a16:rowId xmlns:a16="http://schemas.microsoft.com/office/drawing/2014/main" val="2883232049"/>
                  </a:ext>
                </a:extLst>
              </a:tr>
            </a:tbl>
          </a:graphicData>
        </a:graphic>
      </p:graphicFrame>
    </p:spTree>
    <p:extLst>
      <p:ext uri="{BB962C8B-B14F-4D97-AF65-F5344CB8AC3E}">
        <p14:creationId xmlns:p14="http://schemas.microsoft.com/office/powerpoint/2010/main" val="28857282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266" y="0"/>
            <a:ext cx="10131425" cy="1456267"/>
          </a:xfrm>
        </p:spPr>
        <p:txBody>
          <a:bodyPr/>
          <a:lstStyle/>
          <a:p>
            <a:r>
              <a:rPr lang="en-GB" b="1" dirty="0">
                <a:effectLst>
                  <a:outerShdw blurRad="38100" dist="38100" dir="2700000" algn="tl">
                    <a:srgbClr val="000000">
                      <a:alpha val="43137"/>
                    </a:srgbClr>
                  </a:outerShdw>
                </a:effectLst>
                <a:latin typeface="+mn-lt"/>
              </a:rPr>
              <a:t>Charity adverts</a:t>
            </a:r>
          </a:p>
        </p:txBody>
      </p:sp>
      <p:sp>
        <p:nvSpPr>
          <p:cNvPr id="6" name="Rectangle 5"/>
          <p:cNvSpPr/>
          <p:nvPr/>
        </p:nvSpPr>
        <p:spPr>
          <a:xfrm>
            <a:off x="590266" y="3877517"/>
            <a:ext cx="11255991" cy="2723823"/>
          </a:xfrm>
          <a:prstGeom prst="rect">
            <a:avLst/>
          </a:prstGeom>
        </p:spPr>
        <p:txBody>
          <a:bodyPr wrap="square">
            <a:spAutoFit/>
          </a:bodyPr>
          <a:lstStyle/>
          <a:p>
            <a:pPr>
              <a:lnSpc>
                <a:spcPct val="150000"/>
              </a:lnSpc>
            </a:pPr>
            <a:r>
              <a:rPr lang="en-US" sz="2000" b="1" dirty="0"/>
              <a:t>The Water Aid advert reinforces charity advertisement conventions by including key information about the concern; a personalised narrative to which this information is relevant, and a direct appeal to the audience for money. </a:t>
            </a:r>
          </a:p>
          <a:p>
            <a:pPr>
              <a:lnSpc>
                <a:spcPct val="150000"/>
              </a:lnSpc>
            </a:pPr>
            <a:endParaRPr lang="en-US" sz="1050" b="1" dirty="0"/>
          </a:p>
          <a:p>
            <a:pPr>
              <a:lnSpc>
                <a:spcPct val="150000"/>
              </a:lnSpc>
            </a:pPr>
            <a:r>
              <a:rPr lang="en-US" sz="2000" b="1" dirty="0"/>
              <a:t>However, the fact it lacks a non-diegetic voiceover, melancholic audio codes and black and white visual codes could all be seen as unconventional of this advertising sub-genre.</a:t>
            </a:r>
          </a:p>
        </p:txBody>
      </p:sp>
      <p:graphicFrame>
        <p:nvGraphicFramePr>
          <p:cNvPr id="7" name="Table 6"/>
          <p:cNvGraphicFramePr>
            <a:graphicFrameLocks noGrp="1"/>
          </p:cNvGraphicFramePr>
          <p:nvPr>
            <p:extLst>
              <p:ext uri="{D42A27DB-BD31-4B8C-83A1-F6EECF244321}">
                <p14:modId xmlns:p14="http://schemas.microsoft.com/office/powerpoint/2010/main" val="1049480334"/>
              </p:ext>
            </p:extLst>
          </p:nvPr>
        </p:nvGraphicFramePr>
        <p:xfrm>
          <a:off x="715056" y="1292724"/>
          <a:ext cx="8128000" cy="2377440"/>
        </p:xfrm>
        <a:graphic>
          <a:graphicData uri="http://schemas.openxmlformats.org/drawingml/2006/table">
            <a:tbl>
              <a:tblPr firstRow="1" bandRow="1">
                <a:tableStyleId>{F5AB1C69-6EDB-4FF4-983F-18BD219EF322}</a:tableStyleId>
              </a:tblPr>
              <a:tblGrid>
                <a:gridCol w="4064000">
                  <a:extLst>
                    <a:ext uri="{9D8B030D-6E8A-4147-A177-3AD203B41FA5}">
                      <a16:colId xmlns:a16="http://schemas.microsoft.com/office/drawing/2014/main" val="1575303377"/>
                    </a:ext>
                  </a:extLst>
                </a:gridCol>
                <a:gridCol w="4064000">
                  <a:extLst>
                    <a:ext uri="{9D8B030D-6E8A-4147-A177-3AD203B41FA5}">
                      <a16:colId xmlns:a16="http://schemas.microsoft.com/office/drawing/2014/main" val="4034126524"/>
                    </a:ext>
                  </a:extLst>
                </a:gridCol>
              </a:tblGrid>
              <a:tr h="370840">
                <a:tc>
                  <a:txBody>
                    <a:bodyPr/>
                    <a:lstStyle/>
                    <a:p>
                      <a:r>
                        <a:rPr lang="en-GB" sz="2000" dirty="0"/>
                        <a:t>Codes</a:t>
                      </a:r>
                    </a:p>
                  </a:txBody>
                  <a:tcPr/>
                </a:tc>
                <a:tc>
                  <a:txBody>
                    <a:bodyPr/>
                    <a:lstStyle/>
                    <a:p>
                      <a:r>
                        <a:rPr lang="en-GB" sz="2000" dirty="0"/>
                        <a:t>Conventions</a:t>
                      </a:r>
                    </a:p>
                  </a:txBody>
                  <a:tcPr/>
                </a:tc>
                <a:extLst>
                  <a:ext uri="{0D108BD9-81ED-4DB2-BD59-A6C34878D82A}">
                    <a16:rowId xmlns:a16="http://schemas.microsoft.com/office/drawing/2014/main" val="734618923"/>
                  </a:ext>
                </a:extLst>
              </a:tr>
              <a:tr h="370840">
                <a:tc>
                  <a:txBody>
                    <a:bodyPr/>
                    <a:lstStyle/>
                    <a:p>
                      <a:r>
                        <a:rPr lang="en-GB" sz="2000" dirty="0"/>
                        <a:t>Tragic and upsetting images</a:t>
                      </a:r>
                    </a:p>
                  </a:txBody>
                  <a:tcPr/>
                </a:tc>
                <a:tc>
                  <a:txBody>
                    <a:bodyPr/>
                    <a:lstStyle/>
                    <a:p>
                      <a:r>
                        <a:rPr lang="en-GB" sz="2000" dirty="0"/>
                        <a:t>Sad,</a:t>
                      </a:r>
                      <a:r>
                        <a:rPr lang="en-GB" sz="2000" baseline="0" dirty="0"/>
                        <a:t> orchestral music</a:t>
                      </a:r>
                      <a:endParaRPr lang="en-GB" sz="2000" dirty="0"/>
                    </a:p>
                  </a:txBody>
                  <a:tcPr/>
                </a:tc>
                <a:extLst>
                  <a:ext uri="{0D108BD9-81ED-4DB2-BD59-A6C34878D82A}">
                    <a16:rowId xmlns:a16="http://schemas.microsoft.com/office/drawing/2014/main" val="2415733957"/>
                  </a:ext>
                </a:extLst>
              </a:tr>
              <a:tr h="370840">
                <a:tc>
                  <a:txBody>
                    <a:bodyPr/>
                    <a:lstStyle/>
                    <a:p>
                      <a:r>
                        <a:rPr lang="en-GB" sz="2000" dirty="0"/>
                        <a:t>Poverty/suffering </a:t>
                      </a:r>
                    </a:p>
                  </a:txBody>
                  <a:tcPr/>
                </a:tc>
                <a:tc>
                  <a:txBody>
                    <a:bodyPr/>
                    <a:lstStyle/>
                    <a:p>
                      <a:r>
                        <a:rPr lang="en-GB" sz="2000" dirty="0"/>
                        <a:t>Solemn voice over</a:t>
                      </a:r>
                    </a:p>
                  </a:txBody>
                  <a:tcPr/>
                </a:tc>
                <a:extLst>
                  <a:ext uri="{0D108BD9-81ED-4DB2-BD59-A6C34878D82A}">
                    <a16:rowId xmlns:a16="http://schemas.microsoft.com/office/drawing/2014/main" val="3785251612"/>
                  </a:ext>
                </a:extLst>
              </a:tr>
              <a:tr h="370840">
                <a:tc>
                  <a:txBody>
                    <a:bodyPr/>
                    <a:lstStyle/>
                    <a:p>
                      <a:r>
                        <a:rPr lang="en-GB" sz="2000" dirty="0"/>
                        <a:t>Black and white images</a:t>
                      </a:r>
                    </a:p>
                  </a:txBody>
                  <a:tcPr/>
                </a:tc>
                <a:tc>
                  <a:txBody>
                    <a:bodyPr/>
                    <a:lstStyle/>
                    <a:p>
                      <a:r>
                        <a:rPr lang="en-GB" sz="2000" dirty="0"/>
                        <a:t>Direct appeal for money </a:t>
                      </a:r>
                    </a:p>
                  </a:txBody>
                  <a:tcPr/>
                </a:tc>
                <a:extLst>
                  <a:ext uri="{0D108BD9-81ED-4DB2-BD59-A6C34878D82A}">
                    <a16:rowId xmlns:a16="http://schemas.microsoft.com/office/drawing/2014/main" val="2949530937"/>
                  </a:ext>
                </a:extLst>
              </a:tr>
              <a:tr h="370840">
                <a:tc>
                  <a:txBody>
                    <a:bodyPr/>
                    <a:lstStyle/>
                    <a:p>
                      <a:r>
                        <a:rPr lang="en-GB" sz="2000" dirty="0"/>
                        <a:t>Facts and Statistics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dirty="0"/>
                        <a:t>Personalised story </a:t>
                      </a:r>
                    </a:p>
                  </a:txBody>
                  <a:tcPr/>
                </a:tc>
                <a:extLst>
                  <a:ext uri="{0D108BD9-81ED-4DB2-BD59-A6C34878D82A}">
                    <a16:rowId xmlns:a16="http://schemas.microsoft.com/office/drawing/2014/main" val="2768019036"/>
                  </a:ext>
                </a:extLst>
              </a:tr>
              <a:tr h="370840">
                <a:tc>
                  <a:txBody>
                    <a:bodyPr/>
                    <a:lstStyle/>
                    <a:p>
                      <a:r>
                        <a:rPr lang="en-GB" sz="2000" dirty="0"/>
                        <a:t>Contact details</a:t>
                      </a:r>
                    </a:p>
                  </a:txBody>
                  <a:tcPr/>
                </a:tc>
                <a:tc>
                  <a:txBody>
                    <a:bodyPr/>
                    <a:lstStyle/>
                    <a:p>
                      <a:endParaRPr lang="en-GB" sz="2000" dirty="0"/>
                    </a:p>
                  </a:txBody>
                  <a:tcPr/>
                </a:tc>
                <a:extLst>
                  <a:ext uri="{0D108BD9-81ED-4DB2-BD59-A6C34878D82A}">
                    <a16:rowId xmlns:a16="http://schemas.microsoft.com/office/drawing/2014/main" val="2579298426"/>
                  </a:ext>
                </a:extLst>
              </a:tr>
            </a:tbl>
          </a:graphicData>
        </a:graphic>
      </p:graphicFrame>
    </p:spTree>
    <p:extLst>
      <p:ext uri="{BB962C8B-B14F-4D97-AF65-F5344CB8AC3E}">
        <p14:creationId xmlns:p14="http://schemas.microsoft.com/office/powerpoint/2010/main" val="7732120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0"/>
            <a:ext cx="10131425" cy="1456267"/>
          </a:xfrm>
        </p:spPr>
        <p:txBody>
          <a:bodyPr/>
          <a:lstStyle/>
          <a:p>
            <a:r>
              <a:rPr lang="en-GB" b="1" dirty="0">
                <a:effectLst>
                  <a:outerShdw blurRad="38100" dist="38100" dir="2700000" algn="tl">
                    <a:srgbClr val="000000">
                      <a:alpha val="43137"/>
                    </a:srgbClr>
                  </a:outerShdw>
                </a:effectLst>
              </a:rPr>
              <a:t>Practising your analytical skills…</a:t>
            </a:r>
          </a:p>
        </p:txBody>
      </p:sp>
      <p:pic>
        <p:nvPicPr>
          <p:cNvPr id="4" name="Content Placeholder 3">
            <a:hlinkClick r:id="rId2"/>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826942" y="3675680"/>
            <a:ext cx="3872962" cy="2404518"/>
          </a:xfr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3487" r="4730"/>
          <a:stretch/>
        </p:blipFill>
        <p:spPr>
          <a:xfrm>
            <a:off x="308027" y="3675680"/>
            <a:ext cx="7397086" cy="2410161"/>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824918585"/>
              </p:ext>
            </p:extLst>
          </p:nvPr>
        </p:nvGraphicFramePr>
        <p:xfrm>
          <a:off x="308027" y="1426634"/>
          <a:ext cx="11391877" cy="2133449"/>
        </p:xfrm>
        <a:graphic>
          <a:graphicData uri="http://schemas.openxmlformats.org/drawingml/2006/table">
            <a:tbl>
              <a:tblPr firstRow="1" firstCol="1" bandRow="1">
                <a:tableStyleId>{073A0DAA-6AF3-43AB-8588-CEC1D06C72B9}</a:tableStyleId>
              </a:tblPr>
              <a:tblGrid>
                <a:gridCol w="11391877">
                  <a:extLst>
                    <a:ext uri="{9D8B030D-6E8A-4147-A177-3AD203B41FA5}">
                      <a16:colId xmlns:a16="http://schemas.microsoft.com/office/drawing/2014/main" val="3588570814"/>
                    </a:ext>
                  </a:extLst>
                </a:gridCol>
              </a:tblGrid>
              <a:tr h="372467">
                <a:tc>
                  <a:txBody>
                    <a:bodyPr/>
                    <a:lstStyle/>
                    <a:p>
                      <a:pPr>
                        <a:lnSpc>
                          <a:spcPct val="107000"/>
                        </a:lnSpc>
                        <a:spcAft>
                          <a:spcPts val="0"/>
                        </a:spcAft>
                      </a:pPr>
                      <a:r>
                        <a:rPr lang="en-GB" sz="1800" dirty="0">
                          <a:solidFill>
                            <a:schemeClr val="tx1"/>
                          </a:solidFill>
                          <a:effectLst/>
                        </a:rPr>
                        <a:t>Component 1 Section A: Investigating Media Language and Representation</a:t>
                      </a:r>
                    </a:p>
                  </a:txBody>
                  <a:tcPr marL="68580" marR="68580" marT="0" marB="0" anchor="ctr"/>
                </a:tc>
                <a:extLst>
                  <a:ext uri="{0D108BD9-81ED-4DB2-BD59-A6C34878D82A}">
                    <a16:rowId xmlns:a16="http://schemas.microsoft.com/office/drawing/2014/main" val="2790007324"/>
                  </a:ext>
                </a:extLst>
              </a:tr>
              <a:tr h="0">
                <a:tc>
                  <a:txBody>
                    <a:bodyPr/>
                    <a:lstStyle/>
                    <a:p>
                      <a:pPr>
                        <a:lnSpc>
                          <a:spcPct val="107000"/>
                        </a:lnSpc>
                        <a:spcAft>
                          <a:spcPts val="0"/>
                        </a:spcAft>
                      </a:pPr>
                      <a:r>
                        <a:rPr lang="en-GB" sz="1800" dirty="0">
                          <a:solidFill>
                            <a:schemeClr val="bg1"/>
                          </a:solidFill>
                          <a:effectLst/>
                        </a:rPr>
                        <a:t> </a:t>
                      </a:r>
                    </a:p>
                    <a:p>
                      <a:pPr marL="0" indent="0">
                        <a:lnSpc>
                          <a:spcPct val="107000"/>
                        </a:lnSpc>
                        <a:spcAft>
                          <a:spcPts val="0"/>
                        </a:spcAft>
                        <a:buFont typeface="Arial" panose="020B0604020202020204" pitchFamily="34" charset="0"/>
                        <a:buNone/>
                      </a:pPr>
                      <a:r>
                        <a:rPr lang="en-GB" sz="1800" dirty="0">
                          <a:solidFill>
                            <a:schemeClr val="bg1"/>
                          </a:solidFill>
                          <a:effectLst/>
                        </a:rPr>
                        <a:t>This section assesses media language and representation in relation to </a:t>
                      </a:r>
                      <a:r>
                        <a:rPr lang="en-GB" sz="1800" u="sng" dirty="0">
                          <a:solidFill>
                            <a:schemeClr val="bg1"/>
                          </a:solidFill>
                          <a:effectLst/>
                        </a:rPr>
                        <a:t>two</a:t>
                      </a:r>
                      <a:r>
                        <a:rPr lang="en-GB" sz="1800" dirty="0">
                          <a:solidFill>
                            <a:schemeClr val="bg1"/>
                          </a:solidFill>
                          <a:effectLst/>
                        </a:rPr>
                        <a:t> of the following media forms: </a:t>
                      </a:r>
                    </a:p>
                    <a:p>
                      <a:pPr marL="0" indent="0">
                        <a:lnSpc>
                          <a:spcPct val="107000"/>
                        </a:lnSpc>
                        <a:spcAft>
                          <a:spcPts val="0"/>
                        </a:spcAft>
                        <a:buFont typeface="Arial" panose="020B0604020202020204" pitchFamily="34" charset="0"/>
                        <a:buNone/>
                      </a:pPr>
                      <a:endParaRPr lang="en-GB" sz="1800" dirty="0">
                        <a:solidFill>
                          <a:schemeClr val="bg1"/>
                        </a:solidFill>
                        <a:effectLst/>
                      </a:endParaRPr>
                    </a:p>
                    <a:p>
                      <a:pPr marL="285750" indent="-285750">
                        <a:lnSpc>
                          <a:spcPct val="107000"/>
                        </a:lnSpc>
                        <a:spcAft>
                          <a:spcPts val="0"/>
                        </a:spcAft>
                        <a:buFont typeface="Arial" panose="020B0604020202020204" pitchFamily="34" charset="0"/>
                        <a:buChar char="•"/>
                      </a:pPr>
                      <a:r>
                        <a:rPr lang="en-GB" sz="1800" dirty="0">
                          <a:solidFill>
                            <a:schemeClr val="bg2">
                              <a:lumMod val="60000"/>
                              <a:lumOff val="40000"/>
                            </a:schemeClr>
                          </a:solidFill>
                          <a:effectLst/>
                        </a:rPr>
                        <a:t>Advertising</a:t>
                      </a:r>
                      <a:r>
                        <a:rPr lang="en-GB" sz="1800" baseline="0" dirty="0">
                          <a:solidFill>
                            <a:schemeClr val="bg2">
                              <a:lumMod val="60000"/>
                              <a:lumOff val="40000"/>
                            </a:schemeClr>
                          </a:solidFill>
                          <a:effectLst/>
                        </a:rPr>
                        <a:t> (</a:t>
                      </a:r>
                      <a:r>
                        <a:rPr lang="en-GB" sz="1800" i="1" baseline="0" dirty="0">
                          <a:solidFill>
                            <a:schemeClr val="bg2">
                              <a:lumMod val="60000"/>
                              <a:lumOff val="40000"/>
                            </a:schemeClr>
                          </a:solidFill>
                          <a:effectLst/>
                        </a:rPr>
                        <a:t>WaterAid and Tide</a:t>
                      </a:r>
                      <a:r>
                        <a:rPr lang="en-GB" sz="1800" baseline="0" dirty="0">
                          <a:solidFill>
                            <a:schemeClr val="bg2">
                              <a:lumMod val="60000"/>
                              <a:lumOff val="40000"/>
                            </a:schemeClr>
                          </a:solidFill>
                          <a:effectLst/>
                        </a:rPr>
                        <a:t>)</a:t>
                      </a:r>
                    </a:p>
                    <a:p>
                      <a:pPr marL="457200">
                        <a:lnSpc>
                          <a:spcPct val="107000"/>
                        </a:lnSpc>
                        <a:spcAft>
                          <a:spcPts val="0"/>
                        </a:spcAft>
                      </a:pPr>
                      <a:r>
                        <a:rPr lang="en-GB" sz="1800" dirty="0">
                          <a:solidFill>
                            <a:schemeClr val="bg2">
                              <a:lumMod val="60000"/>
                              <a:lumOff val="40000"/>
                            </a:schemeClr>
                          </a:solidFill>
                          <a:effectLst/>
                        </a:rPr>
                        <a:t> </a:t>
                      </a:r>
                    </a:p>
                    <a:p>
                      <a:pPr marL="342900" lvl="0" indent="-342900">
                        <a:lnSpc>
                          <a:spcPct val="107000"/>
                        </a:lnSpc>
                        <a:spcAft>
                          <a:spcPts val="0"/>
                        </a:spcAft>
                        <a:buFont typeface="Symbol" panose="05050102010706020507" pitchFamily="18" charset="2"/>
                        <a:buChar char=""/>
                      </a:pPr>
                      <a:r>
                        <a:rPr lang="en-GB" sz="1800" dirty="0">
                          <a:solidFill>
                            <a:schemeClr val="bg2">
                              <a:lumMod val="60000"/>
                              <a:lumOff val="40000"/>
                            </a:schemeClr>
                          </a:solidFill>
                          <a:effectLst/>
                        </a:rPr>
                        <a:t>One extended response comparison question assessing representation in </a:t>
                      </a:r>
                      <a:r>
                        <a:rPr lang="en-GB" sz="1800" u="sng" dirty="0">
                          <a:solidFill>
                            <a:schemeClr val="bg2">
                              <a:lumMod val="60000"/>
                              <a:lumOff val="40000"/>
                            </a:schemeClr>
                          </a:solidFill>
                          <a:effectLst/>
                        </a:rPr>
                        <a:t>ONE SET TEXT</a:t>
                      </a:r>
                      <a:r>
                        <a:rPr lang="en-GB" sz="1800" dirty="0">
                          <a:solidFill>
                            <a:schemeClr val="bg2">
                              <a:lumMod val="60000"/>
                              <a:lumOff val="40000"/>
                            </a:schemeClr>
                          </a:solidFill>
                          <a:effectLst/>
                        </a:rPr>
                        <a:t> and an </a:t>
                      </a:r>
                      <a:r>
                        <a:rPr lang="en-GB" sz="1800" u="sng" dirty="0">
                          <a:solidFill>
                            <a:schemeClr val="bg2">
                              <a:lumMod val="60000"/>
                              <a:lumOff val="40000"/>
                            </a:schemeClr>
                          </a:solidFill>
                          <a:effectLst/>
                        </a:rPr>
                        <a:t>UNSEEN</a:t>
                      </a:r>
                      <a:endParaRPr lang="en-GB" sz="1800" dirty="0">
                        <a:solidFill>
                          <a:schemeClr val="bg2">
                            <a:lumMod val="60000"/>
                            <a:lumOff val="4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tx2"/>
                    </a:solidFill>
                  </a:tcPr>
                </a:tc>
                <a:extLst>
                  <a:ext uri="{0D108BD9-81ED-4DB2-BD59-A6C34878D82A}">
                    <a16:rowId xmlns:a16="http://schemas.microsoft.com/office/drawing/2014/main" val="367836531"/>
                  </a:ext>
                </a:extLst>
              </a:tr>
            </a:tbl>
          </a:graphicData>
        </a:graphic>
      </p:graphicFrame>
    </p:spTree>
    <p:extLst>
      <p:ext uri="{BB962C8B-B14F-4D97-AF65-F5344CB8AC3E}">
        <p14:creationId xmlns:p14="http://schemas.microsoft.com/office/powerpoint/2010/main" val="3296328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0"/>
            <a:ext cx="10131425" cy="1456267"/>
          </a:xfrm>
        </p:spPr>
        <p:txBody>
          <a:bodyPr/>
          <a:lstStyle/>
          <a:p>
            <a:r>
              <a:rPr lang="en-GB" b="1" dirty="0">
                <a:effectLst>
                  <a:outerShdw blurRad="38100" dist="38100" dir="2700000" algn="tl">
                    <a:srgbClr val="000000">
                      <a:alpha val="43137"/>
                    </a:srgbClr>
                  </a:outerShdw>
                </a:effectLst>
              </a:rPr>
              <a:t>Practising your exam analytical skills…</a:t>
            </a:r>
          </a:p>
        </p:txBody>
      </p:sp>
      <p:pic>
        <p:nvPicPr>
          <p:cNvPr id="4" name="Content Placeholder 3">
            <a:hlinkClick r:id="rId2"/>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85801" y="1699155"/>
            <a:ext cx="4995863" cy="3101669"/>
          </a:xfrm>
        </p:spPr>
      </p:pic>
      <p:sp>
        <p:nvSpPr>
          <p:cNvPr id="5" name="Content Placeholder 4"/>
          <p:cNvSpPr>
            <a:spLocks noGrp="1"/>
          </p:cNvSpPr>
          <p:nvPr>
            <p:ph sz="half" idx="2"/>
          </p:nvPr>
        </p:nvSpPr>
        <p:spPr>
          <a:xfrm>
            <a:off x="6105752" y="1271589"/>
            <a:ext cx="5438548" cy="4700875"/>
          </a:xfrm>
        </p:spPr>
        <p:txBody>
          <a:bodyPr anchor="t">
            <a:normAutofit lnSpcReduction="10000"/>
          </a:bodyPr>
          <a:lstStyle/>
          <a:p>
            <a:pPr marL="0" indent="0">
              <a:buNone/>
            </a:pPr>
            <a:r>
              <a:rPr lang="en-GB" dirty="0">
                <a:hlinkClick r:id="rId4"/>
              </a:rPr>
              <a:t>GoL</a:t>
            </a:r>
            <a:r>
              <a:rPr lang="en-GB" dirty="0"/>
              <a:t> (WaterAid) and download ‘UNICEF Advert Analysis’</a:t>
            </a:r>
          </a:p>
          <a:p>
            <a:pPr marL="0" indent="0">
              <a:buNone/>
            </a:pPr>
            <a:r>
              <a:rPr lang="en-GB" dirty="0"/>
              <a:t>Complete the table taking notes as you watch the advert</a:t>
            </a:r>
          </a:p>
          <a:p>
            <a:pPr marL="0" indent="0">
              <a:buNone/>
            </a:pPr>
            <a:endParaRPr lang="en-GB" b="1" dirty="0"/>
          </a:p>
          <a:p>
            <a:pPr marL="0" indent="0">
              <a:buNone/>
            </a:pPr>
            <a:r>
              <a:rPr lang="en-GB" b="1" dirty="0"/>
              <a:t>NOTE TAKING TIPS:</a:t>
            </a:r>
          </a:p>
          <a:p>
            <a:pPr marL="0" indent="0">
              <a:buNone/>
            </a:pPr>
            <a:r>
              <a:rPr lang="en-GB" dirty="0"/>
              <a:t>Take notes in chronological order, across all elements of media language</a:t>
            </a:r>
          </a:p>
          <a:p>
            <a:pPr marL="0" indent="0">
              <a:buNone/>
            </a:pPr>
            <a:r>
              <a:rPr lang="en-GB" dirty="0"/>
              <a:t>Make sure you have notes on all areas:</a:t>
            </a:r>
          </a:p>
          <a:p>
            <a:pPr lvl="1"/>
            <a:r>
              <a:rPr lang="en-GB" sz="1800" dirty="0"/>
              <a:t>Camera position and movement</a:t>
            </a:r>
          </a:p>
          <a:p>
            <a:pPr lvl="1"/>
            <a:r>
              <a:rPr lang="en-GB" sz="1800" dirty="0"/>
              <a:t>Editing</a:t>
            </a:r>
          </a:p>
          <a:p>
            <a:pPr lvl="1"/>
            <a:r>
              <a:rPr lang="en-GB" sz="1800" dirty="0"/>
              <a:t>Sound </a:t>
            </a:r>
          </a:p>
          <a:p>
            <a:pPr lvl="1"/>
            <a:r>
              <a:rPr lang="en-GB" sz="1800" dirty="0"/>
              <a:t>Lighting</a:t>
            </a:r>
          </a:p>
          <a:p>
            <a:pPr lvl="1"/>
            <a:r>
              <a:rPr lang="en-GB" sz="1800" dirty="0" err="1"/>
              <a:t>Mise</a:t>
            </a:r>
            <a:r>
              <a:rPr lang="en-GB" sz="1800" dirty="0"/>
              <a:t>-</a:t>
            </a:r>
            <a:r>
              <a:rPr lang="en-GB" sz="1800" dirty="0" err="1"/>
              <a:t>en</a:t>
            </a:r>
            <a:r>
              <a:rPr lang="en-GB" sz="1800" dirty="0"/>
              <a:t>-scene</a:t>
            </a:r>
          </a:p>
          <a:p>
            <a:pPr marL="0" indent="0">
              <a:buNone/>
            </a:pPr>
            <a:endParaRPr lang="en-GB" dirty="0"/>
          </a:p>
        </p:txBody>
      </p:sp>
      <p:sp>
        <p:nvSpPr>
          <p:cNvPr id="6" name="TextBox 5"/>
          <p:cNvSpPr txBox="1"/>
          <p:nvPr/>
        </p:nvSpPr>
        <p:spPr>
          <a:xfrm>
            <a:off x="685801" y="5972464"/>
            <a:ext cx="10956452" cy="369332"/>
          </a:xfrm>
          <a:prstGeom prst="rect">
            <a:avLst/>
          </a:prstGeom>
          <a:noFill/>
        </p:spPr>
        <p:txBody>
          <a:bodyPr wrap="square" rtlCol="0">
            <a:spAutoFit/>
          </a:bodyPr>
          <a:lstStyle/>
          <a:p>
            <a:r>
              <a:rPr lang="en-GB" dirty="0"/>
              <a:t>Pick 1 scene and turn it into a focused and analytical sentence…</a:t>
            </a:r>
          </a:p>
        </p:txBody>
      </p:sp>
    </p:spTree>
    <p:extLst>
      <p:ext uri="{BB962C8B-B14F-4D97-AF65-F5344CB8AC3E}">
        <p14:creationId xmlns:p14="http://schemas.microsoft.com/office/powerpoint/2010/main" val="32241225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FC75DCA-3BAE-AB42-98FD-F8CB3FBA444F}"/>
              </a:ext>
            </a:extLst>
          </p:cNvPr>
          <p:cNvSpPr txBox="1">
            <a:spLocks noChangeAspect="1"/>
          </p:cNvSpPr>
          <p:nvPr/>
        </p:nvSpPr>
        <p:spPr>
          <a:xfrm>
            <a:off x="685801" y="1319342"/>
            <a:ext cx="10415587" cy="4801314"/>
          </a:xfrm>
          <a:prstGeom prst="rect">
            <a:avLst/>
          </a:prstGeom>
          <a:noFill/>
        </p:spPr>
        <p:txBody>
          <a:bodyPr wrap="square" rtlCol="0">
            <a:spAutoFit/>
          </a:bodyPr>
          <a:lstStyle/>
          <a:p>
            <a:r>
              <a:rPr lang="en-GB" b="1" dirty="0"/>
              <a:t>WATCH THE  </a:t>
            </a:r>
            <a:r>
              <a:rPr lang="en-GB" b="1" dirty="0">
                <a:hlinkClick r:id="rId2"/>
              </a:rPr>
              <a:t>UNICEF 2015 </a:t>
            </a:r>
            <a:r>
              <a:rPr lang="en-GB" b="1" dirty="0"/>
              <a:t>ADVERT</a:t>
            </a:r>
          </a:p>
          <a:p>
            <a:endParaRPr lang="en-GB" b="1" dirty="0"/>
          </a:p>
          <a:p>
            <a:pPr marL="342900" indent="-342900">
              <a:buAutoNum type="arabicPeriod"/>
            </a:pPr>
            <a:r>
              <a:rPr lang="en-GB" b="1" dirty="0"/>
              <a:t>Apply Barthes 5 codes</a:t>
            </a:r>
          </a:p>
          <a:p>
            <a:pPr marL="342900" indent="-342900">
              <a:buAutoNum type="arabicPeriod"/>
            </a:pPr>
            <a:endParaRPr lang="en-GB" b="1" dirty="0"/>
          </a:p>
          <a:p>
            <a:pPr marL="342900" indent="-342900">
              <a:buAutoNum type="arabicPeriod"/>
            </a:pPr>
            <a:endParaRPr lang="en-GB" b="1" dirty="0"/>
          </a:p>
          <a:p>
            <a:pPr marL="342900" indent="-342900">
              <a:buAutoNum type="arabicPeriod"/>
            </a:pPr>
            <a:endParaRPr lang="en-GB" b="1" dirty="0"/>
          </a:p>
          <a:p>
            <a:pPr marL="342900" indent="-342900">
              <a:buAutoNum type="arabicPeriod"/>
            </a:pPr>
            <a:endParaRPr lang="en-GB" b="1" dirty="0"/>
          </a:p>
          <a:p>
            <a:pPr marL="342900" indent="-342900">
              <a:buAutoNum type="arabicPeriod"/>
            </a:pPr>
            <a:endParaRPr lang="en-GB" b="1" dirty="0"/>
          </a:p>
          <a:p>
            <a:pPr marL="342900" indent="-342900">
              <a:buAutoNum type="arabicPeriod"/>
            </a:pPr>
            <a:endParaRPr lang="en-GB" b="1" dirty="0"/>
          </a:p>
          <a:p>
            <a:pPr marL="342900" indent="-342900">
              <a:buAutoNum type="arabicPeriod"/>
            </a:pPr>
            <a:endParaRPr lang="en-GB" b="1" dirty="0"/>
          </a:p>
          <a:p>
            <a:pPr marL="342900" indent="-342900">
              <a:buAutoNum type="arabicPeriod"/>
            </a:pPr>
            <a:endParaRPr lang="en-GB" b="1" dirty="0"/>
          </a:p>
          <a:p>
            <a:pPr marL="342900" indent="-342900">
              <a:buAutoNum type="arabicPeriod"/>
            </a:pPr>
            <a:endParaRPr lang="en-GB" b="1" dirty="0"/>
          </a:p>
          <a:p>
            <a:pPr marL="342900" indent="-342900">
              <a:buAutoNum type="arabicPeriod"/>
            </a:pPr>
            <a:endParaRPr lang="en-GB" b="1" dirty="0"/>
          </a:p>
          <a:p>
            <a:pPr marL="342900" indent="-342900">
              <a:buAutoNum type="arabicPeriod"/>
            </a:pPr>
            <a:endParaRPr lang="en-GB" b="1" dirty="0"/>
          </a:p>
          <a:p>
            <a:pPr marL="342900" indent="-342900">
              <a:buAutoNum type="arabicPeriod"/>
            </a:pPr>
            <a:r>
              <a:rPr lang="en-GB" b="1" dirty="0"/>
              <a:t>Apply Levi-Strauss (Structuralist)</a:t>
            </a:r>
          </a:p>
          <a:p>
            <a:pPr marL="800100" lvl="1" indent="-342900">
              <a:buFont typeface="Arial" panose="020B0604020202020204" pitchFamily="34" charset="0"/>
              <a:buChar char="•"/>
            </a:pPr>
            <a:r>
              <a:rPr lang="en-GB" b="1" dirty="0"/>
              <a:t>What ______ _________ can you see? How important are they to the narrative of the advert? </a:t>
            </a:r>
            <a:endParaRPr lang="en-GB" dirty="0"/>
          </a:p>
          <a:p>
            <a:endParaRPr lang="en-GB" dirty="0"/>
          </a:p>
        </p:txBody>
      </p:sp>
      <p:sp>
        <p:nvSpPr>
          <p:cNvPr id="5" name="Title 4">
            <a:extLst>
              <a:ext uri="{FF2B5EF4-FFF2-40B4-BE49-F238E27FC236}">
                <a16:creationId xmlns:a16="http://schemas.microsoft.com/office/drawing/2014/main" id="{CFA88F8D-3CB1-2D47-B78B-71C4968F290D}"/>
              </a:ext>
            </a:extLst>
          </p:cNvPr>
          <p:cNvSpPr>
            <a:spLocks noGrp="1"/>
          </p:cNvSpPr>
          <p:nvPr>
            <p:ph type="title"/>
          </p:nvPr>
        </p:nvSpPr>
        <p:spPr>
          <a:xfrm>
            <a:off x="685801" y="0"/>
            <a:ext cx="10131425" cy="1456267"/>
          </a:xfrm>
        </p:spPr>
        <p:txBody>
          <a:bodyPr/>
          <a:lstStyle/>
          <a:p>
            <a:r>
              <a:rPr lang="en-US" altLang="en-US" b="1" cap="none" dirty="0">
                <a:ln>
                  <a:noFill/>
                </a:ln>
                <a:latin typeface="Calibri" panose="020F0502020204030204" pitchFamily="34" charset="0"/>
                <a:ea typeface="Calibri" panose="020F0502020204030204" pitchFamily="34" charset="0"/>
                <a:cs typeface="Times New Roman" panose="02020603050405020304" pitchFamily="18" charset="0"/>
              </a:rPr>
              <a:t>APPLYING THEORY</a:t>
            </a:r>
            <a:endParaRPr lang="en-GB" dirty="0"/>
          </a:p>
        </p:txBody>
      </p:sp>
      <p:graphicFrame>
        <p:nvGraphicFramePr>
          <p:cNvPr id="7" name="Content Placeholder 6">
            <a:extLst>
              <a:ext uri="{FF2B5EF4-FFF2-40B4-BE49-F238E27FC236}">
                <a16:creationId xmlns:a16="http://schemas.microsoft.com/office/drawing/2014/main" id="{62EB9DD0-1738-B748-9B8E-0EF82CF7E5A2}"/>
              </a:ext>
            </a:extLst>
          </p:cNvPr>
          <p:cNvGraphicFramePr>
            <a:graphicFrameLocks noGrp="1"/>
          </p:cNvGraphicFramePr>
          <p:nvPr>
            <p:ph idx="1"/>
            <p:extLst>
              <p:ext uri="{D42A27DB-BD31-4B8C-83A1-F6EECF244321}">
                <p14:modId xmlns:p14="http://schemas.microsoft.com/office/powerpoint/2010/main" val="4138257445"/>
              </p:ext>
            </p:extLst>
          </p:nvPr>
        </p:nvGraphicFramePr>
        <p:xfrm>
          <a:off x="685801" y="2336040"/>
          <a:ext cx="8172449" cy="2739342"/>
        </p:xfrm>
        <a:graphic>
          <a:graphicData uri="http://schemas.openxmlformats.org/drawingml/2006/table">
            <a:tbl>
              <a:tblPr firstRow="1" firstCol="1" bandRow="1">
                <a:tableStyleId>{F5AB1C69-6EDB-4FF4-983F-18BD219EF322}</a:tableStyleId>
              </a:tblPr>
              <a:tblGrid>
                <a:gridCol w="2282480">
                  <a:extLst>
                    <a:ext uri="{9D8B030D-6E8A-4147-A177-3AD203B41FA5}">
                      <a16:colId xmlns:a16="http://schemas.microsoft.com/office/drawing/2014/main" val="2745645695"/>
                    </a:ext>
                  </a:extLst>
                </a:gridCol>
                <a:gridCol w="5889969">
                  <a:extLst>
                    <a:ext uri="{9D8B030D-6E8A-4147-A177-3AD203B41FA5}">
                      <a16:colId xmlns:a16="http://schemas.microsoft.com/office/drawing/2014/main" val="1781281165"/>
                    </a:ext>
                  </a:extLst>
                </a:gridCol>
              </a:tblGrid>
              <a:tr h="456557">
                <a:tc>
                  <a:txBody>
                    <a:bodyPr/>
                    <a:lstStyle/>
                    <a:p>
                      <a:pPr>
                        <a:lnSpc>
                          <a:spcPct val="107000"/>
                        </a:lnSpc>
                        <a:spcAft>
                          <a:spcPts val="0"/>
                        </a:spcAft>
                      </a:pPr>
                      <a:r>
                        <a:rPr lang="en-GB" sz="1600" dirty="0">
                          <a:effectLst/>
                        </a:rPr>
                        <a:t>BARTHES CODES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13653" marR="113653" marT="0" marB="0"/>
                </a:tc>
                <a:tc>
                  <a:txBody>
                    <a:bodyPr/>
                    <a:lstStyle/>
                    <a:p>
                      <a:pPr>
                        <a:lnSpc>
                          <a:spcPct val="107000"/>
                        </a:lnSpc>
                        <a:spcAft>
                          <a:spcPts val="0"/>
                        </a:spcAft>
                      </a:pPr>
                      <a:r>
                        <a:rPr lang="en-GB" sz="1600" dirty="0">
                          <a:effectLst/>
                        </a:rPr>
                        <a:t>ANALYSIS OF UNICEF</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13653" marR="113653" marT="0" marB="0"/>
                </a:tc>
                <a:extLst>
                  <a:ext uri="{0D108BD9-81ED-4DB2-BD59-A6C34878D82A}">
                    <a16:rowId xmlns:a16="http://schemas.microsoft.com/office/drawing/2014/main" val="1356490679"/>
                  </a:ext>
                </a:extLst>
              </a:tr>
              <a:tr h="456557">
                <a:tc>
                  <a:txBody>
                    <a:bodyPr/>
                    <a:lstStyle/>
                    <a:p>
                      <a:pPr>
                        <a:lnSpc>
                          <a:spcPct val="107000"/>
                        </a:lnSpc>
                        <a:spcAft>
                          <a:spcPts val="0"/>
                        </a:spcAft>
                      </a:pPr>
                      <a:r>
                        <a:rPr lang="en-GB" sz="1600" dirty="0">
                          <a:effectLst/>
                        </a:rPr>
                        <a:t>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13653" marR="113653" marT="0" marB="0"/>
                </a:tc>
                <a:tc>
                  <a:txBody>
                    <a:bodyPr/>
                    <a:lstStyle/>
                    <a:p>
                      <a:pPr>
                        <a:lnSpc>
                          <a:spcPct val="107000"/>
                        </a:lnSpc>
                        <a:spcAft>
                          <a:spcPts val="0"/>
                        </a:spcAft>
                      </a:pP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13653" marR="113653" marT="0" marB="0"/>
                </a:tc>
                <a:extLst>
                  <a:ext uri="{0D108BD9-81ED-4DB2-BD59-A6C34878D82A}">
                    <a16:rowId xmlns:a16="http://schemas.microsoft.com/office/drawing/2014/main" val="4008455491"/>
                  </a:ext>
                </a:extLst>
              </a:tr>
              <a:tr h="456557">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E</a:t>
                      </a:r>
                    </a:p>
                  </a:txBody>
                  <a:tcPr marL="113653" marR="113653" marT="0" marB="0"/>
                </a:tc>
                <a:tc>
                  <a:txBody>
                    <a:bodyPr/>
                    <a:lstStyle/>
                    <a:p>
                      <a:pPr>
                        <a:lnSpc>
                          <a:spcPct val="107000"/>
                        </a:lnSpc>
                        <a:spcAft>
                          <a:spcPts val="0"/>
                        </a:spcAft>
                      </a:pP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13653" marR="113653" marT="0" marB="0"/>
                </a:tc>
                <a:extLst>
                  <a:ext uri="{0D108BD9-81ED-4DB2-BD59-A6C34878D82A}">
                    <a16:rowId xmlns:a16="http://schemas.microsoft.com/office/drawing/2014/main" val="4135830187"/>
                  </a:ext>
                </a:extLst>
              </a:tr>
              <a:tr h="456557">
                <a:tc>
                  <a:txBody>
                    <a:bodyPr/>
                    <a:lstStyle/>
                    <a:p>
                      <a:pPr>
                        <a:lnSpc>
                          <a:spcPct val="107000"/>
                        </a:lnSpc>
                        <a:spcAft>
                          <a:spcPts val="0"/>
                        </a:spcAft>
                      </a:pPr>
                      <a:r>
                        <a:rPr lang="en-GB" sz="1600" dirty="0">
                          <a:effectLst/>
                        </a:rPr>
                        <a:t>A</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13653" marR="113653" marT="0" marB="0"/>
                </a:tc>
                <a:tc>
                  <a:txBody>
                    <a:bodyPr/>
                    <a:lstStyle/>
                    <a:p>
                      <a:pPr>
                        <a:lnSpc>
                          <a:spcPct val="107000"/>
                        </a:lnSpc>
                        <a:spcAft>
                          <a:spcPts val="0"/>
                        </a:spcAft>
                      </a:pP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13653" marR="113653" marT="0" marB="0"/>
                </a:tc>
                <a:extLst>
                  <a:ext uri="{0D108BD9-81ED-4DB2-BD59-A6C34878D82A}">
                    <a16:rowId xmlns:a16="http://schemas.microsoft.com/office/drawing/2014/main" val="1202700631"/>
                  </a:ext>
                </a:extLst>
              </a:tr>
              <a:tr h="456557">
                <a:tc>
                  <a:txBody>
                    <a:bodyPr/>
                    <a:lstStyle/>
                    <a:p>
                      <a:pPr>
                        <a:lnSpc>
                          <a:spcPct val="107000"/>
                        </a:lnSpc>
                        <a:spcAft>
                          <a:spcPts val="0"/>
                        </a:spcAft>
                      </a:pPr>
                      <a:r>
                        <a:rPr lang="en-GB" sz="1600" dirty="0">
                          <a:effectLst/>
                        </a:rPr>
                        <a:t>R</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13653" marR="113653" marT="0" marB="0"/>
                </a:tc>
                <a:tc>
                  <a:txBody>
                    <a:bodyPr/>
                    <a:lstStyle/>
                    <a:p>
                      <a:pPr>
                        <a:lnSpc>
                          <a:spcPct val="107000"/>
                        </a:lnSpc>
                        <a:spcAft>
                          <a:spcPts val="0"/>
                        </a:spcAft>
                      </a:pP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13653" marR="113653" marT="0" marB="0"/>
                </a:tc>
                <a:extLst>
                  <a:ext uri="{0D108BD9-81ED-4DB2-BD59-A6C34878D82A}">
                    <a16:rowId xmlns:a16="http://schemas.microsoft.com/office/drawing/2014/main" val="3972210752"/>
                  </a:ext>
                </a:extLst>
              </a:tr>
              <a:tr h="456557">
                <a:tc>
                  <a:txBody>
                    <a:bodyPr/>
                    <a:lstStyle/>
                    <a:p>
                      <a:pPr>
                        <a:lnSpc>
                          <a:spcPct val="107000"/>
                        </a:lnSpc>
                        <a:spcAft>
                          <a:spcPts val="0"/>
                        </a:spcAft>
                      </a:pPr>
                      <a:r>
                        <a:rPr lang="en-GB" sz="1600" dirty="0">
                          <a:effectLst/>
                        </a:rPr>
                        <a:t>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13653" marR="113653" marT="0" marB="0"/>
                </a:tc>
                <a:tc>
                  <a:txBody>
                    <a:bodyPr/>
                    <a:lstStyle/>
                    <a:p>
                      <a:pPr>
                        <a:lnSpc>
                          <a:spcPct val="107000"/>
                        </a:lnSpc>
                        <a:spcAft>
                          <a:spcPts val="0"/>
                        </a:spcAft>
                      </a:pP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13653" marR="113653" marT="0" marB="0"/>
                </a:tc>
                <a:extLst>
                  <a:ext uri="{0D108BD9-81ED-4DB2-BD59-A6C34878D82A}">
                    <a16:rowId xmlns:a16="http://schemas.microsoft.com/office/drawing/2014/main" val="236285520"/>
                  </a:ext>
                </a:extLst>
              </a:tr>
            </a:tbl>
          </a:graphicData>
        </a:graphic>
      </p:graphicFrame>
    </p:spTree>
    <p:extLst>
      <p:ext uri="{BB962C8B-B14F-4D97-AF65-F5344CB8AC3E}">
        <p14:creationId xmlns:p14="http://schemas.microsoft.com/office/powerpoint/2010/main" val="37095641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FA88F8D-3CB1-2D47-B78B-71C4968F290D}"/>
              </a:ext>
            </a:extLst>
          </p:cNvPr>
          <p:cNvSpPr>
            <a:spLocks noGrp="1"/>
          </p:cNvSpPr>
          <p:nvPr>
            <p:ph type="title"/>
          </p:nvPr>
        </p:nvSpPr>
        <p:spPr>
          <a:xfrm>
            <a:off x="685801" y="0"/>
            <a:ext cx="10131425" cy="1456267"/>
          </a:xfrm>
        </p:spPr>
        <p:txBody>
          <a:bodyPr/>
          <a:lstStyle/>
          <a:p>
            <a:r>
              <a:rPr lang="en-US" altLang="en-US" b="1" cap="none" dirty="0">
                <a:ln>
                  <a:noFill/>
                </a:ln>
                <a:latin typeface="Calibri" panose="020F0502020204030204" pitchFamily="34" charset="0"/>
                <a:ea typeface="Calibri" panose="020F0502020204030204" pitchFamily="34" charset="0"/>
                <a:cs typeface="Times New Roman" panose="02020603050405020304" pitchFamily="18" charset="0"/>
              </a:rPr>
              <a:t>APPLYING THEORY</a:t>
            </a:r>
            <a:endParaRPr lang="en-GB" dirty="0"/>
          </a:p>
        </p:txBody>
      </p:sp>
      <p:graphicFrame>
        <p:nvGraphicFramePr>
          <p:cNvPr id="7" name="Content Placeholder 6">
            <a:extLst>
              <a:ext uri="{FF2B5EF4-FFF2-40B4-BE49-F238E27FC236}">
                <a16:creationId xmlns:a16="http://schemas.microsoft.com/office/drawing/2014/main" id="{62EB9DD0-1738-B748-9B8E-0EF82CF7E5A2}"/>
              </a:ext>
            </a:extLst>
          </p:cNvPr>
          <p:cNvGraphicFramePr>
            <a:graphicFrameLocks noGrp="1"/>
          </p:cNvGraphicFramePr>
          <p:nvPr>
            <p:ph idx="1"/>
          </p:nvPr>
        </p:nvGraphicFramePr>
        <p:xfrm>
          <a:off x="685801" y="2336040"/>
          <a:ext cx="8172449" cy="2739342"/>
        </p:xfrm>
        <a:graphic>
          <a:graphicData uri="http://schemas.openxmlformats.org/drawingml/2006/table">
            <a:tbl>
              <a:tblPr firstRow="1" firstCol="1" bandRow="1">
                <a:tableStyleId>{F5AB1C69-6EDB-4FF4-983F-18BD219EF322}</a:tableStyleId>
              </a:tblPr>
              <a:tblGrid>
                <a:gridCol w="2282480">
                  <a:extLst>
                    <a:ext uri="{9D8B030D-6E8A-4147-A177-3AD203B41FA5}">
                      <a16:colId xmlns:a16="http://schemas.microsoft.com/office/drawing/2014/main" val="2745645695"/>
                    </a:ext>
                  </a:extLst>
                </a:gridCol>
                <a:gridCol w="5889969">
                  <a:extLst>
                    <a:ext uri="{9D8B030D-6E8A-4147-A177-3AD203B41FA5}">
                      <a16:colId xmlns:a16="http://schemas.microsoft.com/office/drawing/2014/main" val="1781281165"/>
                    </a:ext>
                  </a:extLst>
                </a:gridCol>
              </a:tblGrid>
              <a:tr h="456557">
                <a:tc>
                  <a:txBody>
                    <a:bodyPr/>
                    <a:lstStyle/>
                    <a:p>
                      <a:pPr>
                        <a:lnSpc>
                          <a:spcPct val="107000"/>
                        </a:lnSpc>
                        <a:spcAft>
                          <a:spcPts val="0"/>
                        </a:spcAft>
                      </a:pPr>
                      <a:r>
                        <a:rPr lang="en-GB" sz="1600" dirty="0">
                          <a:effectLst/>
                        </a:rPr>
                        <a:t>BARTHES CODES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13653" marR="113653" marT="0" marB="0"/>
                </a:tc>
                <a:tc>
                  <a:txBody>
                    <a:bodyPr/>
                    <a:lstStyle/>
                    <a:p>
                      <a:pPr>
                        <a:lnSpc>
                          <a:spcPct val="107000"/>
                        </a:lnSpc>
                        <a:spcAft>
                          <a:spcPts val="0"/>
                        </a:spcAft>
                      </a:pPr>
                      <a:r>
                        <a:rPr lang="en-GB" sz="1600" dirty="0">
                          <a:effectLst/>
                        </a:rPr>
                        <a:t>ANALYSIS OF UNICEF</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13653" marR="113653" marT="0" marB="0"/>
                </a:tc>
                <a:extLst>
                  <a:ext uri="{0D108BD9-81ED-4DB2-BD59-A6C34878D82A}">
                    <a16:rowId xmlns:a16="http://schemas.microsoft.com/office/drawing/2014/main" val="1356490679"/>
                  </a:ext>
                </a:extLst>
              </a:tr>
              <a:tr h="456557">
                <a:tc>
                  <a:txBody>
                    <a:bodyPr/>
                    <a:lstStyle/>
                    <a:p>
                      <a:pPr>
                        <a:lnSpc>
                          <a:spcPct val="107000"/>
                        </a:lnSpc>
                        <a:spcAft>
                          <a:spcPts val="0"/>
                        </a:spcAft>
                      </a:pPr>
                      <a:r>
                        <a:rPr lang="en-GB" sz="1600" dirty="0">
                          <a:effectLst/>
                        </a:rPr>
                        <a:t>SEMANTIC</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13653" marR="113653" marT="0" marB="0"/>
                </a:tc>
                <a:tc>
                  <a:txBody>
                    <a:bodyPr/>
                    <a:lstStyle/>
                    <a:p>
                      <a:pPr>
                        <a:lnSpc>
                          <a:spcPct val="107000"/>
                        </a:lnSpc>
                        <a:spcAft>
                          <a:spcPts val="0"/>
                        </a:spcAft>
                      </a:pP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13653" marR="113653" marT="0" marB="0"/>
                </a:tc>
                <a:extLst>
                  <a:ext uri="{0D108BD9-81ED-4DB2-BD59-A6C34878D82A}">
                    <a16:rowId xmlns:a16="http://schemas.microsoft.com/office/drawing/2014/main" val="4008455491"/>
                  </a:ext>
                </a:extLst>
              </a:tr>
              <a:tr h="456557">
                <a:tc>
                  <a:txBody>
                    <a:bodyPr/>
                    <a:lstStyle/>
                    <a:p>
                      <a:pPr>
                        <a:lnSpc>
                          <a:spcPct val="107000"/>
                        </a:lnSpc>
                        <a:spcAft>
                          <a:spcPts val="0"/>
                        </a:spcAft>
                      </a:pPr>
                      <a:r>
                        <a:rPr lang="en-GB" sz="1600" dirty="0">
                          <a:effectLst/>
                        </a:rPr>
                        <a:t>ENIGMA</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13653" marR="113653" marT="0" marB="0"/>
                </a:tc>
                <a:tc>
                  <a:txBody>
                    <a:bodyPr/>
                    <a:lstStyle/>
                    <a:p>
                      <a:pPr>
                        <a:lnSpc>
                          <a:spcPct val="107000"/>
                        </a:lnSpc>
                        <a:spcAft>
                          <a:spcPts val="0"/>
                        </a:spcAft>
                      </a:pP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13653" marR="113653" marT="0" marB="0"/>
                </a:tc>
                <a:extLst>
                  <a:ext uri="{0D108BD9-81ED-4DB2-BD59-A6C34878D82A}">
                    <a16:rowId xmlns:a16="http://schemas.microsoft.com/office/drawing/2014/main" val="4135830187"/>
                  </a:ext>
                </a:extLst>
              </a:tr>
              <a:tr h="456557">
                <a:tc>
                  <a:txBody>
                    <a:bodyPr/>
                    <a:lstStyle/>
                    <a:p>
                      <a:pPr>
                        <a:lnSpc>
                          <a:spcPct val="107000"/>
                        </a:lnSpc>
                        <a:spcAft>
                          <a:spcPts val="0"/>
                        </a:spcAft>
                      </a:pPr>
                      <a:r>
                        <a:rPr lang="en-GB" sz="1600" dirty="0">
                          <a:effectLst/>
                        </a:rPr>
                        <a:t>ACTION</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13653" marR="113653" marT="0" marB="0"/>
                </a:tc>
                <a:tc>
                  <a:txBody>
                    <a:bodyPr/>
                    <a:lstStyle/>
                    <a:p>
                      <a:pPr>
                        <a:lnSpc>
                          <a:spcPct val="107000"/>
                        </a:lnSpc>
                        <a:spcAft>
                          <a:spcPts val="0"/>
                        </a:spcAft>
                      </a:pP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13653" marR="113653" marT="0" marB="0"/>
                </a:tc>
                <a:extLst>
                  <a:ext uri="{0D108BD9-81ED-4DB2-BD59-A6C34878D82A}">
                    <a16:rowId xmlns:a16="http://schemas.microsoft.com/office/drawing/2014/main" val="1202700631"/>
                  </a:ext>
                </a:extLst>
              </a:tr>
              <a:tr h="456557">
                <a:tc>
                  <a:txBody>
                    <a:bodyPr/>
                    <a:lstStyle/>
                    <a:p>
                      <a:pPr>
                        <a:lnSpc>
                          <a:spcPct val="107000"/>
                        </a:lnSpc>
                        <a:spcAft>
                          <a:spcPts val="0"/>
                        </a:spcAft>
                      </a:pPr>
                      <a:r>
                        <a:rPr lang="en-GB" sz="1600" dirty="0">
                          <a:effectLst/>
                        </a:rPr>
                        <a:t>REFERENTIAL</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13653" marR="113653" marT="0" marB="0"/>
                </a:tc>
                <a:tc>
                  <a:txBody>
                    <a:bodyPr/>
                    <a:lstStyle/>
                    <a:p>
                      <a:pPr>
                        <a:lnSpc>
                          <a:spcPct val="107000"/>
                        </a:lnSpc>
                        <a:spcAft>
                          <a:spcPts val="0"/>
                        </a:spcAft>
                      </a:pP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13653" marR="113653" marT="0" marB="0"/>
                </a:tc>
                <a:extLst>
                  <a:ext uri="{0D108BD9-81ED-4DB2-BD59-A6C34878D82A}">
                    <a16:rowId xmlns:a16="http://schemas.microsoft.com/office/drawing/2014/main" val="3972210752"/>
                  </a:ext>
                </a:extLst>
              </a:tr>
              <a:tr h="456557">
                <a:tc>
                  <a:txBody>
                    <a:bodyPr/>
                    <a:lstStyle/>
                    <a:p>
                      <a:pPr>
                        <a:lnSpc>
                          <a:spcPct val="107000"/>
                        </a:lnSpc>
                        <a:spcAft>
                          <a:spcPts val="0"/>
                        </a:spcAft>
                      </a:pPr>
                      <a:r>
                        <a:rPr lang="en-GB" sz="1600" dirty="0">
                          <a:effectLst/>
                        </a:rPr>
                        <a:t>SYMBOLIC</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13653" marR="113653" marT="0" marB="0"/>
                </a:tc>
                <a:tc>
                  <a:txBody>
                    <a:bodyPr/>
                    <a:lstStyle/>
                    <a:p>
                      <a:pPr>
                        <a:lnSpc>
                          <a:spcPct val="107000"/>
                        </a:lnSpc>
                        <a:spcAft>
                          <a:spcPts val="0"/>
                        </a:spcAft>
                      </a:pP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13653" marR="113653" marT="0" marB="0"/>
                </a:tc>
                <a:extLst>
                  <a:ext uri="{0D108BD9-81ED-4DB2-BD59-A6C34878D82A}">
                    <a16:rowId xmlns:a16="http://schemas.microsoft.com/office/drawing/2014/main" val="236285520"/>
                  </a:ext>
                </a:extLst>
              </a:tr>
            </a:tbl>
          </a:graphicData>
        </a:graphic>
      </p:graphicFrame>
      <p:sp>
        <p:nvSpPr>
          <p:cNvPr id="9" name="TextBox 8">
            <a:extLst>
              <a:ext uri="{FF2B5EF4-FFF2-40B4-BE49-F238E27FC236}">
                <a16:creationId xmlns:a16="http://schemas.microsoft.com/office/drawing/2014/main" id="{4FC75DCA-3BAE-AB42-98FD-F8CB3FBA444F}"/>
              </a:ext>
            </a:extLst>
          </p:cNvPr>
          <p:cNvSpPr txBox="1"/>
          <p:nvPr/>
        </p:nvSpPr>
        <p:spPr>
          <a:xfrm>
            <a:off x="685801" y="1319342"/>
            <a:ext cx="10415587" cy="4801314"/>
          </a:xfrm>
          <a:prstGeom prst="rect">
            <a:avLst/>
          </a:prstGeom>
          <a:noFill/>
        </p:spPr>
        <p:txBody>
          <a:bodyPr wrap="square" rtlCol="0">
            <a:spAutoFit/>
          </a:bodyPr>
          <a:lstStyle/>
          <a:p>
            <a:r>
              <a:rPr lang="en-GB" b="1" dirty="0"/>
              <a:t>WATCH THE  </a:t>
            </a:r>
            <a:r>
              <a:rPr lang="en-GB" b="1" dirty="0">
                <a:hlinkClick r:id="rId2"/>
              </a:rPr>
              <a:t>UNICEF 2015 </a:t>
            </a:r>
            <a:r>
              <a:rPr lang="en-GB" b="1" dirty="0"/>
              <a:t>ADVERT</a:t>
            </a:r>
          </a:p>
          <a:p>
            <a:endParaRPr lang="en-GB" b="1" dirty="0"/>
          </a:p>
          <a:p>
            <a:pPr marL="342900" indent="-342900">
              <a:buAutoNum type="arabicPeriod"/>
            </a:pPr>
            <a:r>
              <a:rPr lang="en-GB" b="1" dirty="0"/>
              <a:t>Apply Barthes 5 codes</a:t>
            </a:r>
          </a:p>
          <a:p>
            <a:pPr marL="342900" indent="-342900">
              <a:buAutoNum type="arabicPeriod"/>
            </a:pPr>
            <a:endParaRPr lang="en-GB" b="1" dirty="0"/>
          </a:p>
          <a:p>
            <a:pPr marL="342900" indent="-342900">
              <a:buAutoNum type="arabicPeriod"/>
            </a:pPr>
            <a:endParaRPr lang="en-GB" b="1" dirty="0"/>
          </a:p>
          <a:p>
            <a:pPr marL="342900" indent="-342900">
              <a:buAutoNum type="arabicPeriod"/>
            </a:pPr>
            <a:endParaRPr lang="en-GB" b="1" dirty="0"/>
          </a:p>
          <a:p>
            <a:pPr marL="342900" indent="-342900">
              <a:buAutoNum type="arabicPeriod"/>
            </a:pPr>
            <a:endParaRPr lang="en-GB" b="1" dirty="0"/>
          </a:p>
          <a:p>
            <a:pPr marL="342900" indent="-342900">
              <a:buAutoNum type="arabicPeriod"/>
            </a:pPr>
            <a:endParaRPr lang="en-GB" b="1" dirty="0"/>
          </a:p>
          <a:p>
            <a:pPr marL="342900" indent="-342900">
              <a:buAutoNum type="arabicPeriod"/>
            </a:pPr>
            <a:endParaRPr lang="en-GB" b="1" dirty="0"/>
          </a:p>
          <a:p>
            <a:pPr marL="342900" indent="-342900">
              <a:buAutoNum type="arabicPeriod"/>
            </a:pPr>
            <a:endParaRPr lang="en-GB" b="1" dirty="0"/>
          </a:p>
          <a:p>
            <a:pPr marL="342900" indent="-342900">
              <a:buAutoNum type="arabicPeriod"/>
            </a:pPr>
            <a:endParaRPr lang="en-GB" b="1" dirty="0"/>
          </a:p>
          <a:p>
            <a:pPr marL="342900" indent="-342900">
              <a:buAutoNum type="arabicPeriod"/>
            </a:pPr>
            <a:endParaRPr lang="en-GB" b="1" dirty="0"/>
          </a:p>
          <a:p>
            <a:pPr marL="342900" indent="-342900">
              <a:buAutoNum type="arabicPeriod"/>
            </a:pPr>
            <a:endParaRPr lang="en-GB" b="1" dirty="0"/>
          </a:p>
          <a:p>
            <a:pPr marL="342900" indent="-342900">
              <a:buAutoNum type="arabicPeriod"/>
            </a:pPr>
            <a:endParaRPr lang="en-GB" b="1" dirty="0"/>
          </a:p>
          <a:p>
            <a:pPr marL="342900" indent="-342900">
              <a:buAutoNum type="arabicPeriod"/>
            </a:pPr>
            <a:r>
              <a:rPr lang="en-GB" b="1" dirty="0"/>
              <a:t>Apply Levi-Strauss (Structuralist)</a:t>
            </a:r>
          </a:p>
          <a:p>
            <a:pPr marL="800100" lvl="1" indent="-342900">
              <a:buFont typeface="Arial" panose="020B0604020202020204" pitchFamily="34" charset="0"/>
              <a:buChar char="•"/>
            </a:pPr>
            <a:r>
              <a:rPr lang="en-GB" b="1" dirty="0"/>
              <a:t>What binary oppositions can you see? How important are they to the narrative of the advert? </a:t>
            </a:r>
            <a:endParaRPr lang="en-GB" dirty="0"/>
          </a:p>
          <a:p>
            <a:endParaRPr lang="en-GB" dirty="0"/>
          </a:p>
        </p:txBody>
      </p:sp>
    </p:spTree>
    <p:extLst>
      <p:ext uri="{BB962C8B-B14F-4D97-AF65-F5344CB8AC3E}">
        <p14:creationId xmlns:p14="http://schemas.microsoft.com/office/powerpoint/2010/main" val="16969881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85F04-BBA3-D648-8DA0-BE4A7DF2057E}"/>
              </a:ext>
            </a:extLst>
          </p:cNvPr>
          <p:cNvSpPr>
            <a:spLocks noGrp="1"/>
          </p:cNvSpPr>
          <p:nvPr>
            <p:ph type="title"/>
          </p:nvPr>
        </p:nvSpPr>
        <p:spPr>
          <a:xfrm>
            <a:off x="404999" y="461255"/>
            <a:ext cx="11382000" cy="970450"/>
          </a:xfrm>
        </p:spPr>
        <p:txBody>
          <a:bodyPr>
            <a:normAutofit fontScale="90000"/>
          </a:bodyPr>
          <a:lstStyle/>
          <a:p>
            <a:r>
              <a:rPr lang="en-GB" dirty="0"/>
              <a:t>Structure reminders….</a:t>
            </a:r>
            <a:br>
              <a:rPr lang="en-GB" dirty="0"/>
            </a:br>
            <a:r>
              <a:rPr lang="en-GB" dirty="0"/>
              <a:t>Know what criteria you are marked against…</a:t>
            </a:r>
          </a:p>
        </p:txBody>
      </p:sp>
      <p:sp>
        <p:nvSpPr>
          <p:cNvPr id="3" name="Content Placeholder 2">
            <a:extLst>
              <a:ext uri="{FF2B5EF4-FFF2-40B4-BE49-F238E27FC236}">
                <a16:creationId xmlns:a16="http://schemas.microsoft.com/office/drawing/2014/main" id="{3D96B37E-D2A0-3E4C-93A4-CDD6E9CDC05A}"/>
              </a:ext>
            </a:extLst>
          </p:cNvPr>
          <p:cNvSpPr>
            <a:spLocks noGrp="1"/>
          </p:cNvSpPr>
          <p:nvPr>
            <p:ph idx="1"/>
          </p:nvPr>
        </p:nvSpPr>
        <p:spPr>
          <a:xfrm>
            <a:off x="9467557" y="2630659"/>
            <a:ext cx="2475913" cy="2873029"/>
          </a:xfrm>
        </p:spPr>
        <p:txBody>
          <a:bodyPr>
            <a:normAutofit/>
          </a:bodyPr>
          <a:lstStyle/>
          <a:p>
            <a:pPr marL="0" indent="0">
              <a:lnSpc>
                <a:spcPct val="150000"/>
              </a:lnSpc>
              <a:buNone/>
            </a:pPr>
            <a:r>
              <a:rPr lang="en-GB" sz="2400" dirty="0"/>
              <a:t>Therefore ensure your essays are structured to meet all of these areas</a:t>
            </a:r>
          </a:p>
        </p:txBody>
      </p:sp>
      <p:graphicFrame>
        <p:nvGraphicFramePr>
          <p:cNvPr id="5" name="Table 4">
            <a:extLst>
              <a:ext uri="{FF2B5EF4-FFF2-40B4-BE49-F238E27FC236}">
                <a16:creationId xmlns:a16="http://schemas.microsoft.com/office/drawing/2014/main" id="{A4A0A356-A5D4-064D-907E-E5FDBEDD8369}"/>
              </a:ext>
            </a:extLst>
          </p:cNvPr>
          <p:cNvGraphicFramePr>
            <a:graphicFrameLocks noGrp="1"/>
          </p:cNvGraphicFramePr>
          <p:nvPr>
            <p:extLst>
              <p:ext uri="{D42A27DB-BD31-4B8C-83A1-F6EECF244321}">
                <p14:modId xmlns:p14="http://schemas.microsoft.com/office/powerpoint/2010/main" val="201266745"/>
              </p:ext>
            </p:extLst>
          </p:nvPr>
        </p:nvGraphicFramePr>
        <p:xfrm>
          <a:off x="404999" y="1767912"/>
          <a:ext cx="8823406" cy="4644114"/>
        </p:xfrm>
        <a:graphic>
          <a:graphicData uri="http://schemas.openxmlformats.org/drawingml/2006/table">
            <a:tbl>
              <a:tblPr>
                <a:tableStyleId>{5C22544A-7EE6-4342-B048-85BDC9FD1C3A}</a:tableStyleId>
              </a:tblPr>
              <a:tblGrid>
                <a:gridCol w="2918086">
                  <a:extLst>
                    <a:ext uri="{9D8B030D-6E8A-4147-A177-3AD203B41FA5}">
                      <a16:colId xmlns:a16="http://schemas.microsoft.com/office/drawing/2014/main" val="1466792794"/>
                    </a:ext>
                  </a:extLst>
                </a:gridCol>
                <a:gridCol w="1181064">
                  <a:extLst>
                    <a:ext uri="{9D8B030D-6E8A-4147-A177-3AD203B41FA5}">
                      <a16:colId xmlns:a16="http://schemas.microsoft.com/office/drawing/2014/main" val="1379927990"/>
                    </a:ext>
                  </a:extLst>
                </a:gridCol>
                <a:gridCol w="1181064">
                  <a:extLst>
                    <a:ext uri="{9D8B030D-6E8A-4147-A177-3AD203B41FA5}">
                      <a16:colId xmlns:a16="http://schemas.microsoft.com/office/drawing/2014/main" val="1387383442"/>
                    </a:ext>
                  </a:extLst>
                </a:gridCol>
                <a:gridCol w="1181064">
                  <a:extLst>
                    <a:ext uri="{9D8B030D-6E8A-4147-A177-3AD203B41FA5}">
                      <a16:colId xmlns:a16="http://schemas.microsoft.com/office/drawing/2014/main" val="992683945"/>
                    </a:ext>
                  </a:extLst>
                </a:gridCol>
                <a:gridCol w="1181064">
                  <a:extLst>
                    <a:ext uri="{9D8B030D-6E8A-4147-A177-3AD203B41FA5}">
                      <a16:colId xmlns:a16="http://schemas.microsoft.com/office/drawing/2014/main" val="2335659344"/>
                    </a:ext>
                  </a:extLst>
                </a:gridCol>
                <a:gridCol w="1181064">
                  <a:extLst>
                    <a:ext uri="{9D8B030D-6E8A-4147-A177-3AD203B41FA5}">
                      <a16:colId xmlns:a16="http://schemas.microsoft.com/office/drawing/2014/main" val="1486221653"/>
                    </a:ext>
                  </a:extLst>
                </a:gridCol>
              </a:tblGrid>
              <a:tr h="220083">
                <a:tc>
                  <a:txBody>
                    <a:bodyPr/>
                    <a:lstStyle/>
                    <a:p>
                      <a:pPr algn="ctr">
                        <a:lnSpc>
                          <a:spcPct val="115000"/>
                        </a:lnSpc>
                        <a:spcAft>
                          <a:spcPts val="0"/>
                        </a:spcAft>
                      </a:pPr>
                      <a:r>
                        <a:rPr lang="en-GB" sz="1400" b="1" dirty="0">
                          <a:solidFill>
                            <a:schemeClr val="tx1"/>
                          </a:solidFill>
                          <a:effectLst/>
                        </a:rPr>
                        <a:t>Grade Descriptor</a:t>
                      </a:r>
                      <a:endParaRPr lang="en-GB"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20" marR="646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400" b="1" dirty="0">
                          <a:solidFill>
                            <a:schemeClr val="tx1"/>
                          </a:solidFill>
                          <a:effectLst/>
                        </a:rPr>
                        <a:t>Excellent </a:t>
                      </a:r>
                      <a:endParaRPr lang="en-GB"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20" marR="646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400" b="1">
                          <a:solidFill>
                            <a:schemeClr val="tx1"/>
                          </a:solidFill>
                          <a:effectLst/>
                        </a:rPr>
                        <a:t>Good </a:t>
                      </a:r>
                      <a:endParaRPr lang="en-GB" sz="14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20" marR="646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400" b="1">
                          <a:solidFill>
                            <a:schemeClr val="tx1"/>
                          </a:solidFill>
                          <a:effectLst/>
                        </a:rPr>
                        <a:t>Satisfactory </a:t>
                      </a:r>
                      <a:endParaRPr lang="en-GB" sz="14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20" marR="646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400" b="1">
                          <a:solidFill>
                            <a:schemeClr val="tx1"/>
                          </a:solidFill>
                          <a:effectLst/>
                        </a:rPr>
                        <a:t>Basic</a:t>
                      </a:r>
                      <a:endParaRPr lang="en-GB" sz="14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20" marR="646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400" b="1">
                          <a:solidFill>
                            <a:schemeClr val="tx1"/>
                          </a:solidFill>
                          <a:effectLst/>
                        </a:rPr>
                        <a:t>Minimal</a:t>
                      </a:r>
                      <a:endParaRPr lang="en-GB" sz="14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20" marR="646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1258118218"/>
                  </a:ext>
                </a:extLst>
              </a:tr>
              <a:tr h="218814">
                <a:tc>
                  <a:txBody>
                    <a:bodyPr/>
                    <a:lstStyle/>
                    <a:p>
                      <a:pPr algn="ctr">
                        <a:lnSpc>
                          <a:spcPct val="115000"/>
                        </a:lnSpc>
                        <a:spcAft>
                          <a:spcPts val="0"/>
                        </a:spcAft>
                      </a:pPr>
                      <a:r>
                        <a:rPr lang="en-GB" sz="1400" b="1" dirty="0">
                          <a:solidFill>
                            <a:schemeClr val="tx1"/>
                          </a:solidFill>
                          <a:effectLst/>
                        </a:rPr>
                        <a:t>Band</a:t>
                      </a:r>
                      <a:endParaRPr lang="en-GB"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20" marR="646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400" b="1" dirty="0">
                          <a:solidFill>
                            <a:schemeClr val="tx1"/>
                          </a:solidFill>
                          <a:effectLst/>
                        </a:rPr>
                        <a:t>5</a:t>
                      </a:r>
                      <a:endParaRPr lang="en-GB"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20" marR="646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400" b="1">
                          <a:solidFill>
                            <a:schemeClr val="tx1"/>
                          </a:solidFill>
                          <a:effectLst/>
                        </a:rPr>
                        <a:t>4</a:t>
                      </a:r>
                      <a:endParaRPr lang="en-GB" sz="14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20" marR="646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400" b="1">
                          <a:solidFill>
                            <a:schemeClr val="tx1"/>
                          </a:solidFill>
                          <a:effectLst/>
                        </a:rPr>
                        <a:t>3</a:t>
                      </a:r>
                      <a:endParaRPr lang="en-GB" sz="14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20" marR="646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400" b="1" dirty="0">
                          <a:solidFill>
                            <a:schemeClr val="tx1"/>
                          </a:solidFill>
                          <a:effectLst/>
                        </a:rPr>
                        <a:t>2</a:t>
                      </a:r>
                      <a:endParaRPr lang="en-GB"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20" marR="646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400" b="1" dirty="0">
                          <a:solidFill>
                            <a:schemeClr val="tx1"/>
                          </a:solidFill>
                          <a:effectLst/>
                        </a:rPr>
                        <a:t>1</a:t>
                      </a:r>
                      <a:endParaRPr lang="en-GB"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20" marR="646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2262862072"/>
                  </a:ext>
                </a:extLst>
              </a:tr>
              <a:tr h="218814">
                <a:tc>
                  <a:txBody>
                    <a:bodyPr/>
                    <a:lstStyle/>
                    <a:p>
                      <a:pPr algn="ctr">
                        <a:lnSpc>
                          <a:spcPct val="115000"/>
                        </a:lnSpc>
                        <a:spcAft>
                          <a:spcPts val="0"/>
                        </a:spcAft>
                      </a:pPr>
                      <a:r>
                        <a:rPr lang="en-GB" sz="1400" b="1" dirty="0">
                          <a:solidFill>
                            <a:schemeClr val="tx1"/>
                          </a:solidFill>
                          <a:effectLst/>
                          <a:latin typeface="+mn-lt"/>
                          <a:ea typeface="Times New Roman" panose="02020603050405020304" pitchFamily="18" charset="0"/>
                          <a:cs typeface="Times New Roman" panose="02020603050405020304" pitchFamily="18" charset="0"/>
                        </a:rPr>
                        <a:t>Rough Grade Indication</a:t>
                      </a:r>
                    </a:p>
                  </a:txBody>
                  <a:tcPr marL="64620" marR="646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400" b="1" dirty="0">
                          <a:solidFill>
                            <a:schemeClr val="tx1"/>
                          </a:solidFill>
                          <a:effectLst/>
                          <a:latin typeface="+mn-lt"/>
                          <a:ea typeface="Times New Roman" panose="02020603050405020304" pitchFamily="18" charset="0"/>
                          <a:cs typeface="Times New Roman" panose="02020603050405020304" pitchFamily="18" charset="0"/>
                        </a:rPr>
                        <a:t>A</a:t>
                      </a:r>
                    </a:p>
                  </a:txBody>
                  <a:tcPr marL="64620" marR="646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400" b="1" dirty="0">
                          <a:solidFill>
                            <a:schemeClr val="tx1"/>
                          </a:solidFill>
                          <a:effectLst/>
                          <a:latin typeface="+mn-lt"/>
                          <a:ea typeface="Times New Roman" panose="02020603050405020304" pitchFamily="18" charset="0"/>
                          <a:cs typeface="Times New Roman" panose="02020603050405020304" pitchFamily="18" charset="0"/>
                        </a:rPr>
                        <a:t>B</a:t>
                      </a:r>
                    </a:p>
                  </a:txBody>
                  <a:tcPr marL="64620" marR="646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400" b="1" dirty="0">
                          <a:solidFill>
                            <a:schemeClr val="tx1"/>
                          </a:solidFill>
                          <a:effectLst/>
                          <a:latin typeface="+mn-lt"/>
                          <a:ea typeface="Times New Roman" panose="02020603050405020304" pitchFamily="18" charset="0"/>
                          <a:cs typeface="Times New Roman" panose="02020603050405020304" pitchFamily="18" charset="0"/>
                        </a:rPr>
                        <a:t>C/D</a:t>
                      </a:r>
                    </a:p>
                  </a:txBody>
                  <a:tcPr marL="64620" marR="646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400" b="1" dirty="0">
                          <a:solidFill>
                            <a:schemeClr val="tx1"/>
                          </a:solidFill>
                          <a:effectLst/>
                          <a:latin typeface="+mn-lt"/>
                          <a:ea typeface="Times New Roman" panose="02020603050405020304" pitchFamily="18" charset="0"/>
                          <a:cs typeface="Times New Roman" panose="02020603050405020304" pitchFamily="18" charset="0"/>
                        </a:rPr>
                        <a:t>D/E</a:t>
                      </a:r>
                    </a:p>
                  </a:txBody>
                  <a:tcPr marL="64620" marR="646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400" b="1" dirty="0">
                          <a:solidFill>
                            <a:schemeClr val="tx1"/>
                          </a:solidFill>
                          <a:effectLst/>
                          <a:latin typeface="+mn-lt"/>
                          <a:ea typeface="Times New Roman" panose="02020603050405020304" pitchFamily="18" charset="0"/>
                          <a:cs typeface="Times New Roman" panose="02020603050405020304" pitchFamily="18" charset="0"/>
                        </a:rPr>
                        <a:t>U</a:t>
                      </a:r>
                    </a:p>
                  </a:txBody>
                  <a:tcPr marL="64620" marR="646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3301233393"/>
                  </a:ext>
                </a:extLst>
              </a:tr>
              <a:tr h="648963">
                <a:tc>
                  <a:txBody>
                    <a:bodyPr/>
                    <a:lstStyle/>
                    <a:p>
                      <a:pPr>
                        <a:lnSpc>
                          <a:spcPct val="115000"/>
                        </a:lnSpc>
                        <a:spcAft>
                          <a:spcPts val="0"/>
                        </a:spcAft>
                      </a:pPr>
                      <a:r>
                        <a:rPr lang="en-GB" sz="1400" b="1" dirty="0">
                          <a:effectLst/>
                        </a:rPr>
                        <a:t>Question answered throughout</a:t>
                      </a:r>
                      <a:endParaRPr lang="en-GB"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20" marR="646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0D9"/>
                    </a:solidFill>
                  </a:tcPr>
                </a:tc>
                <a:tc>
                  <a:txBody>
                    <a:bodyPr/>
                    <a:lstStyle/>
                    <a:p>
                      <a:pPr algn="ctr">
                        <a:lnSpc>
                          <a:spcPct val="115000"/>
                        </a:lnSpc>
                        <a:spcAft>
                          <a:spcPts val="0"/>
                        </a:spcAft>
                      </a:pPr>
                      <a:r>
                        <a:rPr lang="en-GB" sz="1400" dirty="0">
                          <a:effectLst/>
                        </a:rPr>
                        <a:t> </a:t>
                      </a:r>
                      <a:endParaRPr lang="en-GB"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20" marR="646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lnSpc>
                          <a:spcPct val="115000"/>
                        </a:lnSpc>
                        <a:spcAft>
                          <a:spcPts val="0"/>
                        </a:spcAft>
                      </a:pPr>
                      <a:r>
                        <a:rPr lang="en-GB" sz="1400" dirty="0">
                          <a:effectLst/>
                        </a:rPr>
                        <a:t> </a:t>
                      </a:r>
                      <a:endParaRPr lang="en-GB"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20" marR="646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lnSpc>
                          <a:spcPct val="115000"/>
                        </a:lnSpc>
                        <a:spcAft>
                          <a:spcPts val="0"/>
                        </a:spcAft>
                      </a:pPr>
                      <a:r>
                        <a:rPr lang="en-GB" sz="1400" dirty="0">
                          <a:effectLst/>
                        </a:rPr>
                        <a:t> </a:t>
                      </a:r>
                      <a:endParaRPr lang="en-GB"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20" marR="646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lnSpc>
                          <a:spcPct val="115000"/>
                        </a:lnSpc>
                        <a:spcAft>
                          <a:spcPts val="0"/>
                        </a:spcAft>
                      </a:pPr>
                      <a:r>
                        <a:rPr lang="en-GB" sz="1400" dirty="0">
                          <a:effectLst/>
                        </a:rPr>
                        <a:t> </a:t>
                      </a:r>
                      <a:endParaRPr lang="en-GB"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20" marR="646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nSpc>
                          <a:spcPct val="115000"/>
                        </a:lnSpc>
                        <a:spcAft>
                          <a:spcPts val="0"/>
                        </a:spcAft>
                      </a:pPr>
                      <a:r>
                        <a:rPr lang="en-GB" sz="1400" dirty="0">
                          <a:effectLst/>
                        </a:rPr>
                        <a:t> </a:t>
                      </a:r>
                      <a:endParaRPr lang="en-GB"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20" marR="646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517252773"/>
                  </a:ext>
                </a:extLst>
              </a:tr>
              <a:tr h="648963">
                <a:tc>
                  <a:txBody>
                    <a:bodyPr/>
                    <a:lstStyle/>
                    <a:p>
                      <a:pPr>
                        <a:lnSpc>
                          <a:spcPct val="115000"/>
                        </a:lnSpc>
                        <a:spcAft>
                          <a:spcPts val="0"/>
                        </a:spcAft>
                      </a:pPr>
                      <a:r>
                        <a:rPr lang="en-GB" sz="1400" b="1" dirty="0">
                          <a:effectLst/>
                        </a:rPr>
                        <a:t>Appropriate terminology used </a:t>
                      </a:r>
                      <a:endParaRPr lang="en-GB"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20" marR="646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E3BC"/>
                    </a:solidFill>
                  </a:tcPr>
                </a:tc>
                <a:tc>
                  <a:txBody>
                    <a:bodyPr/>
                    <a:lstStyle/>
                    <a:p>
                      <a:pPr algn="ctr">
                        <a:lnSpc>
                          <a:spcPct val="115000"/>
                        </a:lnSpc>
                        <a:spcAft>
                          <a:spcPts val="0"/>
                        </a:spcAft>
                      </a:pPr>
                      <a:r>
                        <a:rPr lang="en-GB" sz="1400">
                          <a:effectLst/>
                        </a:rPr>
                        <a:t> </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20" marR="646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lnSpc>
                          <a:spcPct val="115000"/>
                        </a:lnSpc>
                        <a:spcAft>
                          <a:spcPts val="0"/>
                        </a:spcAft>
                      </a:pPr>
                      <a:r>
                        <a:rPr lang="en-GB" sz="1400" dirty="0">
                          <a:effectLst/>
                        </a:rPr>
                        <a:t> </a:t>
                      </a:r>
                      <a:endParaRPr lang="en-GB"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20" marR="646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lnSpc>
                          <a:spcPct val="115000"/>
                        </a:lnSpc>
                        <a:spcAft>
                          <a:spcPts val="0"/>
                        </a:spcAft>
                      </a:pPr>
                      <a:r>
                        <a:rPr lang="en-GB" sz="1400">
                          <a:effectLst/>
                        </a:rPr>
                        <a:t> </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20" marR="646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lnSpc>
                          <a:spcPct val="115000"/>
                        </a:lnSpc>
                        <a:spcAft>
                          <a:spcPts val="0"/>
                        </a:spcAft>
                      </a:pPr>
                      <a:r>
                        <a:rPr lang="en-GB" sz="1400">
                          <a:effectLst/>
                        </a:rPr>
                        <a:t> </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20" marR="646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nSpc>
                          <a:spcPct val="115000"/>
                        </a:lnSpc>
                        <a:spcAft>
                          <a:spcPts val="0"/>
                        </a:spcAft>
                      </a:pPr>
                      <a:r>
                        <a:rPr lang="en-GB" sz="1400" dirty="0">
                          <a:effectLst/>
                        </a:rPr>
                        <a:t> </a:t>
                      </a:r>
                      <a:endParaRPr lang="en-GB"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20" marR="646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745853673"/>
                  </a:ext>
                </a:extLst>
              </a:tr>
              <a:tr h="648963">
                <a:tc>
                  <a:txBody>
                    <a:bodyPr/>
                    <a:lstStyle/>
                    <a:p>
                      <a:pPr>
                        <a:lnSpc>
                          <a:spcPct val="115000"/>
                        </a:lnSpc>
                        <a:spcAft>
                          <a:spcPts val="0"/>
                        </a:spcAft>
                      </a:pPr>
                      <a:r>
                        <a:rPr lang="en-GB" sz="1400" b="1" dirty="0">
                          <a:effectLst/>
                        </a:rPr>
                        <a:t>Application of academic theories </a:t>
                      </a:r>
                      <a:endParaRPr lang="en-GB"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20" marR="646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D4B4"/>
                    </a:solidFill>
                  </a:tcPr>
                </a:tc>
                <a:tc>
                  <a:txBody>
                    <a:bodyPr/>
                    <a:lstStyle/>
                    <a:p>
                      <a:pPr algn="ctr">
                        <a:lnSpc>
                          <a:spcPct val="115000"/>
                        </a:lnSpc>
                        <a:spcAft>
                          <a:spcPts val="0"/>
                        </a:spcAft>
                      </a:pPr>
                      <a:r>
                        <a:rPr lang="en-GB" sz="1400">
                          <a:effectLst/>
                        </a:rPr>
                        <a:t> </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20" marR="646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lnSpc>
                          <a:spcPct val="115000"/>
                        </a:lnSpc>
                        <a:spcAft>
                          <a:spcPts val="0"/>
                        </a:spcAft>
                      </a:pPr>
                      <a:r>
                        <a:rPr lang="en-GB" sz="1400">
                          <a:effectLst/>
                        </a:rPr>
                        <a:t> </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20" marR="646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lnSpc>
                          <a:spcPct val="115000"/>
                        </a:lnSpc>
                        <a:spcAft>
                          <a:spcPts val="0"/>
                        </a:spcAft>
                      </a:pPr>
                      <a:r>
                        <a:rPr lang="en-GB" sz="1400" dirty="0">
                          <a:effectLst/>
                        </a:rPr>
                        <a:t> </a:t>
                      </a:r>
                      <a:endParaRPr lang="en-GB"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20" marR="646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lnSpc>
                          <a:spcPct val="115000"/>
                        </a:lnSpc>
                        <a:spcAft>
                          <a:spcPts val="0"/>
                        </a:spcAft>
                      </a:pPr>
                      <a:r>
                        <a:rPr lang="en-GB" sz="1400" dirty="0">
                          <a:effectLst/>
                        </a:rPr>
                        <a:t> </a:t>
                      </a:r>
                      <a:endParaRPr lang="en-GB"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20" marR="646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nSpc>
                          <a:spcPct val="115000"/>
                        </a:lnSpc>
                        <a:spcAft>
                          <a:spcPts val="0"/>
                        </a:spcAft>
                      </a:pPr>
                      <a:r>
                        <a:rPr lang="en-GB" sz="1400">
                          <a:effectLst/>
                        </a:rPr>
                        <a:t> </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20" marR="646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267379369"/>
                  </a:ext>
                </a:extLst>
              </a:tr>
              <a:tr h="648963">
                <a:tc>
                  <a:txBody>
                    <a:bodyPr/>
                    <a:lstStyle/>
                    <a:p>
                      <a:pPr>
                        <a:lnSpc>
                          <a:spcPct val="115000"/>
                        </a:lnSpc>
                        <a:spcAft>
                          <a:spcPts val="0"/>
                        </a:spcAft>
                      </a:pPr>
                      <a:r>
                        <a:rPr lang="en-GB" sz="1400" b="1" dirty="0">
                          <a:effectLst/>
                        </a:rPr>
                        <a:t>Points illustrated with set text examples</a:t>
                      </a:r>
                      <a:endParaRPr lang="en-GB"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20" marR="646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5B8B7"/>
                    </a:solidFill>
                  </a:tcPr>
                </a:tc>
                <a:tc>
                  <a:txBody>
                    <a:bodyPr/>
                    <a:lstStyle/>
                    <a:p>
                      <a:pPr>
                        <a:lnSpc>
                          <a:spcPct val="115000"/>
                        </a:lnSpc>
                        <a:spcAft>
                          <a:spcPts val="0"/>
                        </a:spcAft>
                      </a:pPr>
                      <a:r>
                        <a:rPr lang="en-GB" sz="1400">
                          <a:effectLst/>
                        </a:rPr>
                        <a:t> </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20" marR="646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lnSpc>
                          <a:spcPct val="115000"/>
                        </a:lnSpc>
                        <a:spcAft>
                          <a:spcPts val="0"/>
                        </a:spcAft>
                      </a:pPr>
                      <a:r>
                        <a:rPr lang="en-GB" sz="1400">
                          <a:effectLst/>
                        </a:rPr>
                        <a:t> </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20" marR="646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lnSpc>
                          <a:spcPct val="115000"/>
                        </a:lnSpc>
                        <a:spcAft>
                          <a:spcPts val="0"/>
                        </a:spcAft>
                      </a:pPr>
                      <a:r>
                        <a:rPr lang="en-GB" sz="1400" dirty="0">
                          <a:effectLst/>
                        </a:rPr>
                        <a:t> </a:t>
                      </a:r>
                      <a:endParaRPr lang="en-GB"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20" marR="646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lnSpc>
                          <a:spcPct val="115000"/>
                        </a:lnSpc>
                        <a:spcAft>
                          <a:spcPts val="0"/>
                        </a:spcAft>
                      </a:pPr>
                      <a:r>
                        <a:rPr lang="en-GB" sz="1400" dirty="0">
                          <a:effectLst/>
                        </a:rPr>
                        <a:t> </a:t>
                      </a:r>
                      <a:endParaRPr lang="en-GB"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20" marR="646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nSpc>
                          <a:spcPct val="115000"/>
                        </a:lnSpc>
                        <a:spcAft>
                          <a:spcPts val="0"/>
                        </a:spcAft>
                      </a:pPr>
                      <a:r>
                        <a:rPr lang="en-GB" sz="1400">
                          <a:effectLst/>
                        </a:rPr>
                        <a:t> </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20" marR="646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495751202"/>
                  </a:ext>
                </a:extLst>
              </a:tr>
              <a:tr h="648963">
                <a:tc>
                  <a:txBody>
                    <a:bodyPr/>
                    <a:lstStyle/>
                    <a:p>
                      <a:pPr>
                        <a:lnSpc>
                          <a:spcPct val="115000"/>
                        </a:lnSpc>
                        <a:spcAft>
                          <a:spcPts val="0"/>
                        </a:spcAft>
                      </a:pPr>
                      <a:r>
                        <a:rPr lang="en-GB" sz="1400" b="1" dirty="0">
                          <a:effectLst/>
                        </a:rPr>
                        <a:t>Analysis/Arguments/ Conclusions </a:t>
                      </a:r>
                      <a:endParaRPr lang="en-GB"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20" marR="646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6DDE8"/>
                    </a:solidFill>
                  </a:tcPr>
                </a:tc>
                <a:tc>
                  <a:txBody>
                    <a:bodyPr/>
                    <a:lstStyle/>
                    <a:p>
                      <a:pPr algn="ctr">
                        <a:lnSpc>
                          <a:spcPct val="115000"/>
                        </a:lnSpc>
                        <a:spcAft>
                          <a:spcPts val="0"/>
                        </a:spcAft>
                      </a:pPr>
                      <a:r>
                        <a:rPr lang="en-GB" sz="1400">
                          <a:effectLst/>
                        </a:rPr>
                        <a:t> </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20" marR="646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lnSpc>
                          <a:spcPct val="115000"/>
                        </a:lnSpc>
                        <a:spcAft>
                          <a:spcPts val="0"/>
                        </a:spcAft>
                      </a:pPr>
                      <a:r>
                        <a:rPr lang="en-GB" sz="1400">
                          <a:effectLst/>
                        </a:rPr>
                        <a:t> </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20" marR="646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lnSpc>
                          <a:spcPct val="115000"/>
                        </a:lnSpc>
                        <a:spcAft>
                          <a:spcPts val="0"/>
                        </a:spcAft>
                      </a:pPr>
                      <a:r>
                        <a:rPr lang="en-GB" sz="1400" dirty="0">
                          <a:effectLst/>
                        </a:rPr>
                        <a:t> </a:t>
                      </a:r>
                      <a:endParaRPr lang="en-GB"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20" marR="646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lnSpc>
                          <a:spcPct val="115000"/>
                        </a:lnSpc>
                        <a:spcAft>
                          <a:spcPts val="0"/>
                        </a:spcAft>
                      </a:pPr>
                      <a:r>
                        <a:rPr lang="en-GB" sz="1400" dirty="0">
                          <a:effectLst/>
                        </a:rPr>
                        <a:t> </a:t>
                      </a:r>
                      <a:endParaRPr lang="en-GB"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20" marR="646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nSpc>
                          <a:spcPct val="115000"/>
                        </a:lnSpc>
                        <a:spcAft>
                          <a:spcPts val="0"/>
                        </a:spcAft>
                      </a:pPr>
                      <a:r>
                        <a:rPr lang="en-GB" sz="1400" dirty="0">
                          <a:effectLst/>
                        </a:rPr>
                        <a:t> </a:t>
                      </a:r>
                      <a:endParaRPr lang="en-GB"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20" marR="646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449196345"/>
                  </a:ext>
                </a:extLst>
              </a:tr>
              <a:tr h="663207">
                <a:tc>
                  <a:txBody>
                    <a:bodyPr/>
                    <a:lstStyle/>
                    <a:p>
                      <a:pPr>
                        <a:lnSpc>
                          <a:spcPct val="115000"/>
                        </a:lnSpc>
                        <a:spcAft>
                          <a:spcPts val="0"/>
                        </a:spcAft>
                      </a:pPr>
                      <a:r>
                        <a:rPr lang="en-GB" sz="1400" b="1" dirty="0">
                          <a:effectLst/>
                        </a:rPr>
                        <a:t>Writing style; including essay structure and SPAG</a:t>
                      </a:r>
                      <a:endParaRPr lang="en-GB"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20" marR="646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GB" sz="1400" dirty="0">
                          <a:effectLst/>
                        </a:rPr>
                        <a:t> </a:t>
                      </a:r>
                      <a:endParaRPr lang="en-GB"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20" marR="646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lnSpc>
                          <a:spcPct val="115000"/>
                        </a:lnSpc>
                        <a:spcAft>
                          <a:spcPts val="0"/>
                        </a:spcAft>
                      </a:pPr>
                      <a:r>
                        <a:rPr lang="en-GB" sz="1400">
                          <a:effectLst/>
                        </a:rPr>
                        <a:t> </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20" marR="646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lnSpc>
                          <a:spcPct val="115000"/>
                        </a:lnSpc>
                        <a:spcAft>
                          <a:spcPts val="0"/>
                        </a:spcAft>
                      </a:pPr>
                      <a:r>
                        <a:rPr lang="en-GB" sz="1400">
                          <a:effectLst/>
                        </a:rPr>
                        <a:t> </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20" marR="646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lnSpc>
                          <a:spcPct val="115000"/>
                        </a:lnSpc>
                        <a:spcAft>
                          <a:spcPts val="0"/>
                        </a:spcAft>
                      </a:pPr>
                      <a:r>
                        <a:rPr lang="en-GB" sz="1400" dirty="0">
                          <a:effectLst/>
                        </a:rPr>
                        <a:t> </a:t>
                      </a:r>
                      <a:endParaRPr lang="en-GB"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20" marR="646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nSpc>
                          <a:spcPct val="115000"/>
                        </a:lnSpc>
                        <a:spcAft>
                          <a:spcPts val="0"/>
                        </a:spcAft>
                      </a:pPr>
                      <a:r>
                        <a:rPr lang="en-GB" sz="1400" dirty="0">
                          <a:effectLst/>
                        </a:rPr>
                        <a:t> </a:t>
                      </a:r>
                      <a:endParaRPr lang="en-GB"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20" marR="646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166924195"/>
                  </a:ext>
                </a:extLst>
              </a:tr>
            </a:tbl>
          </a:graphicData>
        </a:graphic>
      </p:graphicFrame>
    </p:spTree>
    <p:extLst>
      <p:ext uri="{BB962C8B-B14F-4D97-AF65-F5344CB8AC3E}">
        <p14:creationId xmlns:p14="http://schemas.microsoft.com/office/powerpoint/2010/main" val="351898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85F04-BBA3-D648-8DA0-BE4A7DF2057E}"/>
              </a:ext>
            </a:extLst>
          </p:cNvPr>
          <p:cNvSpPr>
            <a:spLocks noGrp="1"/>
          </p:cNvSpPr>
          <p:nvPr>
            <p:ph type="title"/>
          </p:nvPr>
        </p:nvSpPr>
        <p:spPr>
          <a:xfrm>
            <a:off x="404999" y="461255"/>
            <a:ext cx="11382000" cy="970450"/>
          </a:xfrm>
        </p:spPr>
        <p:txBody>
          <a:bodyPr>
            <a:normAutofit fontScale="90000"/>
          </a:bodyPr>
          <a:lstStyle/>
          <a:p>
            <a:r>
              <a:rPr lang="en-GB" dirty="0"/>
              <a:t>Structure reminders….</a:t>
            </a:r>
            <a:br>
              <a:rPr lang="en-GB" dirty="0"/>
            </a:br>
            <a:r>
              <a:rPr lang="en-GB" dirty="0"/>
              <a:t>Know what criteria you are marked against…</a:t>
            </a:r>
          </a:p>
        </p:txBody>
      </p:sp>
      <p:graphicFrame>
        <p:nvGraphicFramePr>
          <p:cNvPr id="5" name="Table 4">
            <a:extLst>
              <a:ext uri="{FF2B5EF4-FFF2-40B4-BE49-F238E27FC236}">
                <a16:creationId xmlns:a16="http://schemas.microsoft.com/office/drawing/2014/main" id="{A4A0A356-A5D4-064D-907E-E5FDBEDD8369}"/>
              </a:ext>
            </a:extLst>
          </p:cNvPr>
          <p:cNvGraphicFramePr>
            <a:graphicFrameLocks noGrp="1"/>
          </p:cNvGraphicFramePr>
          <p:nvPr>
            <p:extLst>
              <p:ext uri="{D42A27DB-BD31-4B8C-83A1-F6EECF244321}">
                <p14:modId xmlns:p14="http://schemas.microsoft.com/office/powerpoint/2010/main" val="3996290436"/>
              </p:ext>
            </p:extLst>
          </p:nvPr>
        </p:nvGraphicFramePr>
        <p:xfrm>
          <a:off x="404999" y="1692811"/>
          <a:ext cx="11482201" cy="4581608"/>
        </p:xfrm>
        <a:graphic>
          <a:graphicData uri="http://schemas.openxmlformats.org/drawingml/2006/table">
            <a:tbl>
              <a:tblPr>
                <a:tableStyleId>{5C22544A-7EE6-4342-B048-85BDC9FD1C3A}</a:tableStyleId>
              </a:tblPr>
              <a:tblGrid>
                <a:gridCol w="1981363">
                  <a:extLst>
                    <a:ext uri="{9D8B030D-6E8A-4147-A177-3AD203B41FA5}">
                      <a16:colId xmlns:a16="http://schemas.microsoft.com/office/drawing/2014/main" val="1466792794"/>
                    </a:ext>
                  </a:extLst>
                </a:gridCol>
                <a:gridCol w="9500838">
                  <a:extLst>
                    <a:ext uri="{9D8B030D-6E8A-4147-A177-3AD203B41FA5}">
                      <a16:colId xmlns:a16="http://schemas.microsoft.com/office/drawing/2014/main" val="1379927990"/>
                    </a:ext>
                  </a:extLst>
                </a:gridCol>
              </a:tblGrid>
              <a:tr h="525676">
                <a:tc>
                  <a:txBody>
                    <a:bodyPr/>
                    <a:lstStyle/>
                    <a:p>
                      <a:pPr>
                        <a:lnSpc>
                          <a:spcPct val="115000"/>
                        </a:lnSpc>
                        <a:spcAft>
                          <a:spcPts val="0"/>
                        </a:spcAft>
                      </a:pPr>
                      <a:r>
                        <a:rPr lang="en-GB" sz="1400" b="1" dirty="0">
                          <a:effectLst/>
                        </a:rPr>
                        <a:t>Question answered throughout</a:t>
                      </a:r>
                      <a:endParaRPr lang="en-GB"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20" marR="646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0D9"/>
                    </a:solidFill>
                  </a:tcPr>
                </a:tc>
                <a:tc>
                  <a:txBody>
                    <a:bodyPr/>
                    <a:lstStyle/>
                    <a:p>
                      <a:r>
                        <a:rPr lang="en-GB" sz="1400" dirty="0">
                          <a:effectLst/>
                          <a:latin typeface="+mn-lt"/>
                          <a:ea typeface="Times New Roman" panose="02020603050405020304" pitchFamily="18" charset="0"/>
                          <a:cs typeface="Times New Roman" panose="02020603050405020304" pitchFamily="18" charset="0"/>
                        </a:rPr>
                        <a:t>Use words from the question in the introduction, conclusion and importantly throughout the essay at the end of each point linking it back to the question, using words or phrases from the question can be helpful.</a:t>
                      </a:r>
                    </a:p>
                  </a:txBody>
                  <a:tcPr marL="64620" marR="646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517252773"/>
                  </a:ext>
                </a:extLst>
              </a:tr>
              <a:tr h="901552">
                <a:tc>
                  <a:txBody>
                    <a:bodyPr/>
                    <a:lstStyle/>
                    <a:p>
                      <a:pPr>
                        <a:lnSpc>
                          <a:spcPct val="115000"/>
                        </a:lnSpc>
                        <a:spcAft>
                          <a:spcPts val="0"/>
                        </a:spcAft>
                      </a:pPr>
                      <a:r>
                        <a:rPr lang="en-GB" sz="1400" b="1" dirty="0">
                          <a:effectLst/>
                        </a:rPr>
                        <a:t>Appropriate terminology used </a:t>
                      </a:r>
                      <a:endParaRPr lang="en-GB"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20" marR="646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E3BC"/>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GB" sz="1400" kern="1200" dirty="0">
                          <a:solidFill>
                            <a:schemeClr val="dk1"/>
                          </a:solidFill>
                          <a:effectLst/>
                          <a:latin typeface="+mn-lt"/>
                          <a:ea typeface="+mn-ea"/>
                          <a:cs typeface="+mn-cs"/>
                        </a:rPr>
                        <a:t>Start by choosing an element of the poster to analyse, then you’ll use lots of terminology to describe as you go. When analysing your example you’ll use lots of terminology. This will include the more general; connotes, signifies etc... Along with specific e.g. main image, technical codes, anchorage etc… </a:t>
                      </a:r>
                      <a:endParaRPr lang="en-GB" sz="1400" dirty="0">
                        <a:effectLst/>
                        <a:latin typeface="+mn-lt"/>
                        <a:ea typeface="Times New Roman" panose="02020603050405020304" pitchFamily="18" charset="0"/>
                        <a:cs typeface="Times New Roman" panose="02020603050405020304" pitchFamily="18" charset="0"/>
                      </a:endParaRPr>
                    </a:p>
                  </a:txBody>
                  <a:tcPr marL="64620" marR="646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745853673"/>
                  </a:ext>
                </a:extLst>
              </a:tr>
              <a:tr h="1112895">
                <a:tc>
                  <a:txBody>
                    <a:bodyPr/>
                    <a:lstStyle/>
                    <a:p>
                      <a:pPr>
                        <a:lnSpc>
                          <a:spcPct val="115000"/>
                        </a:lnSpc>
                        <a:spcAft>
                          <a:spcPts val="0"/>
                        </a:spcAft>
                      </a:pPr>
                      <a:r>
                        <a:rPr lang="en-GB" sz="1400" b="1" dirty="0">
                          <a:effectLst/>
                        </a:rPr>
                        <a:t>Application of academic theories </a:t>
                      </a:r>
                      <a:endParaRPr lang="en-GB"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20" marR="646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D4B4"/>
                    </a:solidFill>
                  </a:tcPr>
                </a:tc>
                <a:tc>
                  <a:txBody>
                    <a:bodyPr/>
                    <a:lstStyle/>
                    <a:p>
                      <a:pPr>
                        <a:lnSpc>
                          <a:spcPct val="115000"/>
                        </a:lnSpc>
                        <a:spcAft>
                          <a:spcPts val="800"/>
                        </a:spcAft>
                      </a:pPr>
                      <a:r>
                        <a:rPr lang="en-GB" sz="1400" dirty="0">
                          <a:effectLst/>
                          <a:latin typeface="+mn-lt"/>
                          <a:ea typeface="Times New Roman" panose="02020603050405020304" pitchFamily="18" charset="0"/>
                          <a:cs typeface="Times New Roman" panose="02020603050405020304" pitchFamily="18" charset="0"/>
                        </a:rPr>
                        <a:t>Applying media language theorist should fall naturally, don’t force it in for the sake of it, you need to </a:t>
                      </a:r>
                      <a:r>
                        <a:rPr lang="en-GB" sz="1400" b="1" dirty="0">
                          <a:effectLst/>
                          <a:latin typeface="+mn-lt"/>
                          <a:ea typeface="Times New Roman" panose="02020603050405020304" pitchFamily="18" charset="0"/>
                          <a:cs typeface="Times New Roman" panose="02020603050405020304" pitchFamily="18" charset="0"/>
                        </a:rPr>
                        <a:t>apply</a:t>
                      </a:r>
                      <a:r>
                        <a:rPr lang="en-GB" sz="1400" dirty="0">
                          <a:effectLst/>
                          <a:latin typeface="+mn-lt"/>
                          <a:ea typeface="Times New Roman" panose="02020603050405020304" pitchFamily="18" charset="0"/>
                          <a:cs typeface="Times New Roman" panose="02020603050405020304" pitchFamily="18" charset="0"/>
                        </a:rPr>
                        <a:t> and </a:t>
                      </a:r>
                      <a:r>
                        <a:rPr lang="en-GB" sz="1400" b="1" dirty="0">
                          <a:effectLst/>
                          <a:latin typeface="+mn-lt"/>
                          <a:ea typeface="Times New Roman" panose="02020603050405020304" pitchFamily="18" charset="0"/>
                          <a:cs typeface="Times New Roman" panose="02020603050405020304" pitchFamily="18" charset="0"/>
                        </a:rPr>
                        <a:t>evaluate.</a:t>
                      </a:r>
                      <a:endParaRPr lang="en-GB" sz="1400" dirty="0">
                        <a:effectLst/>
                        <a:latin typeface="+mn-lt"/>
                        <a:ea typeface="Times New Roman" panose="02020603050405020304" pitchFamily="18" charset="0"/>
                        <a:cs typeface="Times New Roman" panose="02020603050405020304" pitchFamily="18" charset="0"/>
                      </a:endParaRPr>
                    </a:p>
                    <a:p>
                      <a:pPr>
                        <a:lnSpc>
                          <a:spcPct val="115000"/>
                        </a:lnSpc>
                        <a:spcAft>
                          <a:spcPts val="800"/>
                        </a:spcAft>
                      </a:pPr>
                      <a:r>
                        <a:rPr lang="en-GB" sz="1400" i="1" dirty="0">
                          <a:effectLst/>
                          <a:latin typeface="+mn-lt"/>
                          <a:ea typeface="Times New Roman" panose="02020603050405020304" pitchFamily="18" charset="0"/>
                          <a:cs typeface="Times New Roman" panose="02020603050405020304" pitchFamily="18" charset="0"/>
                        </a:rPr>
                        <a:t>“….would suggest that…”</a:t>
                      </a:r>
                      <a:endParaRPr lang="en-GB" sz="1400" dirty="0">
                        <a:effectLst/>
                        <a:latin typeface="+mn-lt"/>
                        <a:ea typeface="Times New Roman" panose="02020603050405020304" pitchFamily="18" charset="0"/>
                        <a:cs typeface="Times New Roman" panose="02020603050405020304" pitchFamily="18" charset="0"/>
                      </a:endParaRPr>
                    </a:p>
                    <a:p>
                      <a:r>
                        <a:rPr lang="en-GB" sz="1400" i="1" dirty="0">
                          <a:effectLst/>
                          <a:latin typeface="+mn-lt"/>
                          <a:ea typeface="Times New Roman" panose="02020603050405020304" pitchFamily="18" charset="0"/>
                          <a:cs typeface="Times New Roman" panose="02020603050405020304" pitchFamily="18" charset="0"/>
                        </a:rPr>
                        <a:t>“…when considering…[theorist name]…”</a:t>
                      </a:r>
                      <a:r>
                        <a:rPr lang="en-GB" sz="1400" dirty="0">
                          <a:effectLst/>
                          <a:latin typeface="+mn-lt"/>
                        </a:rPr>
                        <a:t> </a:t>
                      </a:r>
                      <a:endParaRPr lang="en-GB" sz="1400" dirty="0">
                        <a:effectLst/>
                        <a:latin typeface="+mn-lt"/>
                        <a:ea typeface="Times New Roman" panose="02020603050405020304" pitchFamily="18" charset="0"/>
                        <a:cs typeface="Times New Roman" panose="02020603050405020304" pitchFamily="18" charset="0"/>
                      </a:endParaRPr>
                    </a:p>
                  </a:txBody>
                  <a:tcPr marL="64620" marR="646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267379369"/>
                  </a:ext>
                </a:extLst>
              </a:tr>
              <a:tr h="619814">
                <a:tc>
                  <a:txBody>
                    <a:bodyPr/>
                    <a:lstStyle/>
                    <a:p>
                      <a:pPr>
                        <a:lnSpc>
                          <a:spcPct val="115000"/>
                        </a:lnSpc>
                        <a:spcAft>
                          <a:spcPts val="0"/>
                        </a:spcAft>
                      </a:pPr>
                      <a:r>
                        <a:rPr lang="en-GB" sz="1400" b="1" dirty="0">
                          <a:effectLst/>
                        </a:rPr>
                        <a:t>Points illustrated with set text examples</a:t>
                      </a:r>
                      <a:endParaRPr lang="en-GB"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20" marR="646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5B8B7"/>
                    </a:solidFill>
                  </a:tcPr>
                </a:tc>
                <a:tc>
                  <a:txBody>
                    <a:bodyPr/>
                    <a:lstStyle/>
                    <a:p>
                      <a:pPr>
                        <a:lnSpc>
                          <a:spcPct val="115000"/>
                        </a:lnSpc>
                        <a:spcAft>
                          <a:spcPts val="0"/>
                        </a:spcAft>
                      </a:pPr>
                      <a:r>
                        <a:rPr lang="en-GB" sz="1400" kern="1200" dirty="0">
                          <a:solidFill>
                            <a:schemeClr val="dk1"/>
                          </a:solidFill>
                          <a:effectLst/>
                          <a:latin typeface="+mn-lt"/>
                          <a:ea typeface="+mn-ea"/>
                          <a:cs typeface="+mn-cs"/>
                        </a:rPr>
                        <a:t>Each point you make should start from an example, be specific, the more detail the better you demonstrate your knowledge of the set texts.</a:t>
                      </a:r>
                      <a:endParaRPr lang="en-GB" sz="1400" dirty="0">
                        <a:effectLst/>
                        <a:latin typeface="+mn-lt"/>
                        <a:ea typeface="Times New Roman" panose="02020603050405020304" pitchFamily="18" charset="0"/>
                        <a:cs typeface="Times New Roman" panose="02020603050405020304" pitchFamily="18" charset="0"/>
                      </a:endParaRPr>
                    </a:p>
                  </a:txBody>
                  <a:tcPr marL="64620" marR="646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495751202"/>
                  </a:ext>
                </a:extLst>
              </a:tr>
              <a:tr h="619814">
                <a:tc>
                  <a:txBody>
                    <a:bodyPr/>
                    <a:lstStyle/>
                    <a:p>
                      <a:pPr>
                        <a:lnSpc>
                          <a:spcPct val="115000"/>
                        </a:lnSpc>
                        <a:spcAft>
                          <a:spcPts val="0"/>
                        </a:spcAft>
                      </a:pPr>
                      <a:r>
                        <a:rPr lang="en-GB" sz="1400" b="1" dirty="0">
                          <a:effectLst/>
                        </a:rPr>
                        <a:t>Analysis/Arguments/ Conclusions </a:t>
                      </a:r>
                      <a:endParaRPr lang="en-GB"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20" marR="646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6DDE8"/>
                    </a:solidFill>
                  </a:tcPr>
                </a:tc>
                <a:tc>
                  <a:txBody>
                    <a:bodyPr/>
                    <a:lstStyle/>
                    <a:p>
                      <a:pPr algn="l">
                        <a:lnSpc>
                          <a:spcPct val="115000"/>
                        </a:lnSpc>
                        <a:spcAft>
                          <a:spcPts val="0"/>
                        </a:spcAft>
                      </a:pPr>
                      <a:r>
                        <a:rPr lang="en-GB" sz="1400" dirty="0">
                          <a:effectLst/>
                          <a:latin typeface="+mn-lt"/>
                          <a:ea typeface="Times New Roman" panose="02020603050405020304" pitchFamily="18" charset="0"/>
                          <a:cs typeface="Times New Roman" panose="02020603050405020304" pitchFamily="18" charset="0"/>
                        </a:rPr>
                        <a:t>This is crucial and is where you develop your arguments and points you want to make, in this case analysing representation </a:t>
                      </a:r>
                    </a:p>
                  </a:txBody>
                  <a:tcPr marL="64620" marR="646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449196345"/>
                  </a:ext>
                </a:extLst>
              </a:tr>
              <a:tr h="801857">
                <a:tc>
                  <a:txBody>
                    <a:bodyPr/>
                    <a:lstStyle/>
                    <a:p>
                      <a:pPr>
                        <a:lnSpc>
                          <a:spcPct val="115000"/>
                        </a:lnSpc>
                        <a:spcAft>
                          <a:spcPts val="0"/>
                        </a:spcAft>
                      </a:pPr>
                      <a:r>
                        <a:rPr lang="en-GB" sz="1400" b="1" dirty="0">
                          <a:effectLst/>
                        </a:rPr>
                        <a:t>Writing style; including essay structure and SPAG</a:t>
                      </a:r>
                      <a:endParaRPr lang="en-GB"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20" marR="646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9D9D9"/>
                    </a:solidFill>
                  </a:tcPr>
                </a:tc>
                <a:tc>
                  <a:txBody>
                    <a:bodyPr/>
                    <a:lstStyle/>
                    <a:p>
                      <a:r>
                        <a:rPr lang="en-GB" sz="1400" dirty="0">
                          <a:effectLst/>
                          <a:latin typeface="+mn-lt"/>
                          <a:ea typeface="Times New Roman" panose="02020603050405020304" pitchFamily="18" charset="0"/>
                          <a:cs typeface="Times New Roman" panose="02020603050405020304" pitchFamily="18" charset="0"/>
                        </a:rPr>
                        <a:t>This includes the introduction and conclusion as well as how your essays is structured and flows coherently from 1 point to the next.</a:t>
                      </a:r>
                      <a:r>
                        <a:rPr lang="en-GB" sz="1400" kern="1200" dirty="0">
                          <a:solidFill>
                            <a:schemeClr val="dk1"/>
                          </a:solidFill>
                          <a:effectLst/>
                          <a:latin typeface="+mn-lt"/>
                          <a:ea typeface="+mn-ea"/>
                          <a:cs typeface="+mn-cs"/>
                        </a:rPr>
                        <a:t>  </a:t>
                      </a:r>
                      <a:endParaRPr lang="en-GB" sz="1400" dirty="0">
                        <a:effectLst/>
                        <a:latin typeface="+mn-lt"/>
                        <a:ea typeface="Times New Roman" panose="02020603050405020304" pitchFamily="18" charset="0"/>
                        <a:cs typeface="Times New Roman" panose="02020603050405020304" pitchFamily="18" charset="0"/>
                      </a:endParaRPr>
                    </a:p>
                  </a:txBody>
                  <a:tcPr marL="64620" marR="646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166924195"/>
                  </a:ext>
                </a:extLst>
              </a:tr>
            </a:tbl>
          </a:graphicData>
        </a:graphic>
      </p:graphicFrame>
    </p:spTree>
    <p:extLst>
      <p:ext uri="{BB962C8B-B14F-4D97-AF65-F5344CB8AC3E}">
        <p14:creationId xmlns:p14="http://schemas.microsoft.com/office/powerpoint/2010/main" val="28406500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40F97-FEA3-9D48-AACD-917F35C3CB5F}"/>
              </a:ext>
            </a:extLst>
          </p:cNvPr>
          <p:cNvSpPr>
            <a:spLocks noGrp="1"/>
          </p:cNvSpPr>
          <p:nvPr>
            <p:ph type="title"/>
          </p:nvPr>
        </p:nvSpPr>
        <p:spPr/>
        <p:txBody>
          <a:bodyPr/>
          <a:lstStyle/>
          <a:p>
            <a:r>
              <a:rPr lang="en-GB" dirty="0"/>
              <a:t>for this UNICEF task focus only on analysing media language</a:t>
            </a:r>
          </a:p>
        </p:txBody>
      </p:sp>
      <p:graphicFrame>
        <p:nvGraphicFramePr>
          <p:cNvPr id="9" name="Table 8">
            <a:extLst>
              <a:ext uri="{FF2B5EF4-FFF2-40B4-BE49-F238E27FC236}">
                <a16:creationId xmlns:a16="http://schemas.microsoft.com/office/drawing/2014/main" id="{D1B8F59F-6426-C14B-9EFA-8808683C60E8}"/>
              </a:ext>
            </a:extLst>
          </p:cNvPr>
          <p:cNvGraphicFramePr>
            <a:graphicFrameLocks noGrp="1"/>
          </p:cNvGraphicFramePr>
          <p:nvPr>
            <p:extLst>
              <p:ext uri="{D42A27DB-BD31-4B8C-83A1-F6EECF244321}">
                <p14:modId xmlns:p14="http://schemas.microsoft.com/office/powerpoint/2010/main" val="2116084977"/>
              </p:ext>
            </p:extLst>
          </p:nvPr>
        </p:nvGraphicFramePr>
        <p:xfrm>
          <a:off x="685801" y="2190221"/>
          <a:ext cx="10653044" cy="4167632"/>
        </p:xfrm>
        <a:graphic>
          <a:graphicData uri="http://schemas.openxmlformats.org/drawingml/2006/table">
            <a:tbl>
              <a:tblPr firstRow="1" firstCol="1" bandRow="1"/>
              <a:tblGrid>
                <a:gridCol w="1726487">
                  <a:extLst>
                    <a:ext uri="{9D8B030D-6E8A-4147-A177-3AD203B41FA5}">
                      <a16:colId xmlns:a16="http://schemas.microsoft.com/office/drawing/2014/main" val="567291482"/>
                    </a:ext>
                  </a:extLst>
                </a:gridCol>
                <a:gridCol w="4599285">
                  <a:extLst>
                    <a:ext uri="{9D8B030D-6E8A-4147-A177-3AD203B41FA5}">
                      <a16:colId xmlns:a16="http://schemas.microsoft.com/office/drawing/2014/main" val="1847592689"/>
                    </a:ext>
                  </a:extLst>
                </a:gridCol>
                <a:gridCol w="4327272">
                  <a:extLst>
                    <a:ext uri="{9D8B030D-6E8A-4147-A177-3AD203B41FA5}">
                      <a16:colId xmlns:a16="http://schemas.microsoft.com/office/drawing/2014/main" val="516485311"/>
                    </a:ext>
                  </a:extLst>
                </a:gridCol>
              </a:tblGrid>
              <a:tr h="372238">
                <a:tc>
                  <a:txBody>
                    <a:bodyPr/>
                    <a:lstStyle/>
                    <a:p>
                      <a:pPr>
                        <a:lnSpc>
                          <a:spcPct val="115000"/>
                        </a:lnSpc>
                        <a:spcAft>
                          <a:spcPts val="800"/>
                        </a:spcAft>
                      </a:pPr>
                      <a:r>
                        <a:rPr lang="en-US" sz="1800" b="1" dirty="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rPr>
                        <a:t>UNICEF Example</a:t>
                      </a:r>
                      <a:endParaRPr lang="en-GB" sz="1600" dirty="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rgbClr val="E5B8B7"/>
                    </a:solidFill>
                  </a:tcPr>
                </a:tc>
                <a:tc rowSpan="4">
                  <a:txBody>
                    <a:bodyPr/>
                    <a:lstStyle/>
                    <a:p>
                      <a:pPr>
                        <a:lnSpc>
                          <a:spcPct val="115000"/>
                        </a:lnSpc>
                        <a:spcAft>
                          <a:spcPts val="800"/>
                        </a:spcAft>
                      </a:pPr>
                      <a:r>
                        <a:rPr lang="en-US" sz="1800" dirty="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rPr>
                        <a:t>Start by choosing an element of the </a:t>
                      </a:r>
                      <a:r>
                        <a:rPr lang="en-US" sz="1800" b="1" dirty="0">
                          <a:solidFill>
                            <a:srgbClr val="C0504D"/>
                          </a:solidFill>
                          <a:effectLst/>
                          <a:latin typeface="Calibri" panose="020F0502020204030204" pitchFamily="34" charset="0"/>
                          <a:ea typeface="Times New Roman" panose="02020603050405020304" pitchFamily="18" charset="0"/>
                          <a:cs typeface="Times New Roman" panose="02020603050405020304" pitchFamily="18" charset="0"/>
                        </a:rPr>
                        <a:t>advert</a:t>
                      </a:r>
                      <a:r>
                        <a:rPr lang="en-US" sz="1800" dirty="0">
                          <a:solidFill>
                            <a:srgbClr val="C0504D"/>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rPr>
                        <a:t>to</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b="1" dirty="0">
                          <a:solidFill>
                            <a:srgbClr val="4BACC6"/>
                          </a:solidFill>
                          <a:effectLst/>
                          <a:latin typeface="Calibri" panose="020F0502020204030204" pitchFamily="34" charset="0"/>
                          <a:ea typeface="Times New Roman" panose="02020603050405020304" pitchFamily="18" charset="0"/>
                          <a:cs typeface="Times New Roman" panose="02020603050405020304" pitchFamily="18" charset="0"/>
                        </a:rPr>
                        <a:t>analyse</a:t>
                      </a:r>
                      <a:r>
                        <a:rPr lang="en-US" sz="1800" dirty="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rPr>
                        <a:t>, then you’ll use lots of</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b="1" dirty="0">
                          <a:solidFill>
                            <a:srgbClr val="9BBB59"/>
                          </a:solidFill>
                          <a:effectLst/>
                          <a:latin typeface="Calibri" panose="020F0502020204030204" pitchFamily="34" charset="0"/>
                          <a:ea typeface="Times New Roman" panose="02020603050405020304" pitchFamily="18" charset="0"/>
                          <a:cs typeface="Times New Roman" panose="02020603050405020304" pitchFamily="18" charset="0"/>
                        </a:rPr>
                        <a:t>terminology</a:t>
                      </a:r>
                      <a:r>
                        <a:rPr lang="en-US" sz="1800" dirty="0">
                          <a:solidFill>
                            <a:srgbClr val="9BBB59"/>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rPr>
                        <a:t>to describe as you go. </a:t>
                      </a:r>
                      <a:br>
                        <a:rPr lang="en-US" sz="1800" dirty="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800" dirty="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rPr>
                        <a:t>When analysing your example you’ll use lots of terminology. This will include the more general; connotes, signifies etc... Along with specific e.g. </a:t>
                      </a:r>
                      <a:r>
                        <a:rPr lang="en-US" sz="1800" b="1" dirty="0">
                          <a:solidFill>
                            <a:srgbClr val="9BBC59"/>
                          </a:solidFill>
                          <a:effectLst/>
                          <a:latin typeface="Calibri" panose="020F0502020204030204" pitchFamily="34" charset="0"/>
                          <a:ea typeface="Times New Roman" panose="02020603050405020304" pitchFamily="18" charset="0"/>
                          <a:cs typeface="Times New Roman" panose="02020603050405020304" pitchFamily="18" charset="0"/>
                        </a:rPr>
                        <a:t>tracking shot, high key lighting, desaturated </a:t>
                      </a:r>
                      <a:r>
                        <a:rPr lang="en-US" sz="1800" dirty="0" err="1">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rPr>
                        <a:t>etc</a:t>
                      </a:r>
                      <a:r>
                        <a:rPr lang="en-US" sz="1800" dirty="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15000"/>
                        </a:lnSpc>
                        <a:spcBef>
                          <a:spcPts val="0"/>
                        </a:spcBef>
                        <a:spcAft>
                          <a:spcPts val="800"/>
                        </a:spcAft>
                        <a:buClrTx/>
                        <a:buSzTx/>
                        <a:buFontTx/>
                        <a:buNone/>
                        <a:tabLst/>
                        <a:defRPr/>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Applying media language theorist should fall naturally, don’t force it in for the sake of it, you need to apply and evaluate.</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r>
                      <a:br>
                        <a:rPr lang="en-GB" sz="1800" dirty="0">
                          <a:effectLst/>
                          <a:latin typeface="Calibri" panose="020F0502020204030204" pitchFamily="34" charset="0"/>
                          <a:ea typeface="Times New Roman" panose="02020603050405020304" pitchFamily="18" charset="0"/>
                          <a:cs typeface="Times New Roman" panose="02020603050405020304" pitchFamily="18" charset="0"/>
                        </a:rPr>
                      </a:br>
                      <a:r>
                        <a:rPr lang="en-GB" sz="1800" i="1" dirty="0">
                          <a:effectLst/>
                          <a:latin typeface="Calibri" panose="020F0502020204030204" pitchFamily="34" charset="0"/>
                          <a:ea typeface="Times New Roman" panose="02020603050405020304" pitchFamily="18" charset="0"/>
                          <a:cs typeface="Times New Roman" panose="02020603050405020304" pitchFamily="18" charset="0"/>
                        </a:rPr>
                        <a:t/>
                      </a:r>
                      <a:br>
                        <a:rPr lang="en-GB" sz="1800" i="1" dirty="0">
                          <a:effectLst/>
                          <a:latin typeface="Calibri" panose="020F0502020204030204" pitchFamily="34" charset="0"/>
                          <a:ea typeface="Times New Roman" panose="02020603050405020304" pitchFamily="18" charset="0"/>
                          <a:cs typeface="Times New Roman" panose="02020603050405020304" pitchFamily="18" charset="0"/>
                        </a:rPr>
                      </a:b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rowSpan="4">
                  <a:txBody>
                    <a:bodyPr/>
                    <a:lstStyle/>
                    <a:p>
                      <a:pPr>
                        <a:lnSpc>
                          <a:spcPct val="115000"/>
                        </a:lnSpc>
                        <a:spcAft>
                          <a:spcPts val="800"/>
                        </a:spcAft>
                      </a:pPr>
                      <a:r>
                        <a:rPr lang="en-US" sz="1800" b="1" i="1" dirty="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rPr>
                        <a:t>The </a:t>
                      </a:r>
                      <a:r>
                        <a:rPr lang="en-US" sz="1800" b="1" i="1" dirty="0">
                          <a:solidFill>
                            <a:srgbClr val="C0504D"/>
                          </a:solidFill>
                          <a:effectLst/>
                          <a:latin typeface="Calibri" panose="020F0502020204030204" pitchFamily="34" charset="0"/>
                          <a:ea typeface="Times New Roman" panose="02020603050405020304" pitchFamily="18" charset="0"/>
                          <a:cs typeface="Times New Roman" panose="02020603050405020304" pitchFamily="18" charset="0"/>
                        </a:rPr>
                        <a:t>juxtaposition of happy </a:t>
                      </a:r>
                      <a:r>
                        <a:rPr lang="en-US" sz="1800" b="1" i="1" dirty="0">
                          <a:solidFill>
                            <a:srgbClr val="9BBB59"/>
                          </a:solidFill>
                          <a:effectLst/>
                          <a:latin typeface="Calibri" panose="020F0502020204030204" pitchFamily="34" charset="0"/>
                          <a:ea typeface="Times New Roman" panose="02020603050405020304" pitchFamily="18" charset="0"/>
                          <a:cs typeface="Times New Roman" panose="02020603050405020304" pitchFamily="18" charset="0"/>
                        </a:rPr>
                        <a:t>ambient diegetic </a:t>
                      </a:r>
                      <a:r>
                        <a:rPr lang="en-US" sz="1800" b="1" i="1" dirty="0">
                          <a:solidFill>
                            <a:srgbClr val="C0504D"/>
                          </a:solidFill>
                          <a:effectLst/>
                          <a:latin typeface="Calibri" panose="020F0502020204030204" pitchFamily="34" charset="0"/>
                          <a:ea typeface="Times New Roman" panose="02020603050405020304" pitchFamily="18" charset="0"/>
                          <a:cs typeface="Times New Roman" panose="02020603050405020304" pitchFamily="18" charset="0"/>
                        </a:rPr>
                        <a:t>sounds in the park </a:t>
                      </a:r>
                      <a:r>
                        <a:rPr lang="en-US" sz="1800" b="1" i="1" dirty="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rPr>
                        <a:t>along side the </a:t>
                      </a:r>
                      <a:r>
                        <a:rPr lang="en-US" sz="1800" b="1" i="1" dirty="0">
                          <a:solidFill>
                            <a:srgbClr val="4BACC6"/>
                          </a:solidFill>
                          <a:effectLst/>
                          <a:latin typeface="Calibri" panose="020F0502020204030204" pitchFamily="34" charset="0"/>
                          <a:ea typeface="Times New Roman" panose="02020603050405020304" pitchFamily="18" charset="0"/>
                          <a:cs typeface="Times New Roman" panose="02020603050405020304" pitchFamily="18" charset="0"/>
                        </a:rPr>
                        <a:t>melancholic</a:t>
                      </a:r>
                      <a:r>
                        <a:rPr lang="en-US" sz="1800" b="1" i="1" dirty="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b="1" i="1" dirty="0">
                          <a:solidFill>
                            <a:srgbClr val="9BBC59"/>
                          </a:solidFill>
                          <a:effectLst/>
                          <a:latin typeface="Calibri" panose="020F0502020204030204" pitchFamily="34" charset="0"/>
                          <a:ea typeface="Times New Roman" panose="02020603050405020304" pitchFamily="18" charset="0"/>
                          <a:cs typeface="Times New Roman" panose="02020603050405020304" pitchFamily="18" charset="0"/>
                        </a:rPr>
                        <a:t>diegetic soundtrack</a:t>
                      </a:r>
                      <a:r>
                        <a:rPr lang="en-US" sz="1800" b="1" i="1" dirty="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b="1" i="1" dirty="0">
                          <a:solidFill>
                            <a:srgbClr val="4BACC6"/>
                          </a:solidFill>
                          <a:effectLst/>
                          <a:latin typeface="Calibri" panose="020F0502020204030204" pitchFamily="34" charset="0"/>
                          <a:ea typeface="Times New Roman" panose="02020603050405020304" pitchFamily="18" charset="0"/>
                          <a:cs typeface="Times New Roman" panose="02020603050405020304" pitchFamily="18" charset="0"/>
                        </a:rPr>
                        <a:t>make for a chilling and disturbing start to the charity advert. </a:t>
                      </a:r>
                      <a:r>
                        <a:rPr lang="en-US" sz="1800" b="1" i="1" dirty="0" smtClean="0">
                          <a:solidFill>
                            <a:srgbClr val="F79646"/>
                          </a:solidFill>
                          <a:effectLst/>
                          <a:latin typeface="Calibri" panose="020F0502020204030204" pitchFamily="34" charset="0"/>
                          <a:ea typeface="Times New Roman" panose="02020603050405020304" pitchFamily="18" charset="0"/>
                          <a:cs typeface="Times New Roman" panose="02020603050405020304" pitchFamily="18" charset="0"/>
                        </a:rPr>
                        <a:t>Levi </a:t>
                      </a:r>
                      <a:r>
                        <a:rPr lang="en-US" sz="1800" b="1" i="1" dirty="0">
                          <a:solidFill>
                            <a:srgbClr val="F79646"/>
                          </a:solidFill>
                          <a:effectLst/>
                          <a:latin typeface="Calibri" panose="020F0502020204030204" pitchFamily="34" charset="0"/>
                          <a:ea typeface="Times New Roman" panose="02020603050405020304" pitchFamily="18" charset="0"/>
                          <a:cs typeface="Times New Roman" panose="02020603050405020304" pitchFamily="18" charset="0"/>
                        </a:rPr>
                        <a:t>Strauss considered that texts can be understood through the underlying structure of binary opposites, this is exemplified throughout the whole advert, and in this case with the sound track</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967085056"/>
                  </a:ext>
                </a:extLst>
              </a:tr>
              <a:tr h="430849">
                <a:tc>
                  <a:txBody>
                    <a:bodyPr/>
                    <a:lstStyle/>
                    <a:p>
                      <a:pPr>
                        <a:lnSpc>
                          <a:spcPct val="115000"/>
                        </a:lnSpc>
                        <a:spcAft>
                          <a:spcPts val="800"/>
                        </a:spcAft>
                      </a:pPr>
                      <a:r>
                        <a:rPr lang="en-US" sz="1800" b="1" dirty="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rPr>
                        <a:t>Terminology</a:t>
                      </a:r>
                      <a:endParaRPr lang="en-GB" sz="1600" dirty="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D6E3BC"/>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440786257"/>
                  </a:ext>
                </a:extLst>
              </a:tr>
              <a:tr h="1658862">
                <a:tc>
                  <a:txBody>
                    <a:bodyPr/>
                    <a:lstStyle/>
                    <a:p>
                      <a:pPr>
                        <a:lnSpc>
                          <a:spcPct val="115000"/>
                        </a:lnSpc>
                        <a:spcAft>
                          <a:spcPts val="800"/>
                        </a:spcAft>
                      </a:pPr>
                      <a:r>
                        <a:rPr lang="en-GB" sz="1800" b="1" dirty="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rPr>
                        <a:t>Analysis/ Arguments/ Conclusions</a:t>
                      </a:r>
                      <a:endParaRPr lang="en-GB" sz="1600" dirty="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chemeClr val="bg1"/>
                      </a:solidFill>
                      <a:prstDash val="dash"/>
                      <a:round/>
                      <a:headEnd type="none" w="med" len="med"/>
                      <a:tailEnd type="none" w="med" len="med"/>
                    </a:lnB>
                    <a:solidFill>
                      <a:srgbClr val="92CDDC"/>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417579790"/>
                  </a:ext>
                </a:extLst>
              </a:tr>
              <a:tr h="1635917">
                <a:tc>
                  <a:txBody>
                    <a:bodyPr/>
                    <a:lstStyle/>
                    <a:p>
                      <a:pPr>
                        <a:lnSpc>
                          <a:spcPct val="115000"/>
                        </a:lnSpc>
                        <a:spcAft>
                          <a:spcPts val="800"/>
                        </a:spcAft>
                      </a:pPr>
                      <a:r>
                        <a:rPr lang="en-US" sz="1800" b="1" dirty="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rPr>
                        <a:t>Theorists</a:t>
                      </a:r>
                      <a:endParaRPr lang="en-GB" sz="1600" dirty="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vMerge="1">
                  <a:txBody>
                    <a:bodyPr/>
                    <a:lstStyle/>
                    <a:p>
                      <a:pPr>
                        <a:lnSpc>
                          <a:spcPct val="115000"/>
                        </a:lnSpc>
                        <a:spcAft>
                          <a:spcPts val="800"/>
                        </a:spcAft>
                      </a:pP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vMerge="1">
                  <a:txBody>
                    <a:bodyPr/>
                    <a:lstStyle/>
                    <a:p>
                      <a:pPr>
                        <a:lnSpc>
                          <a:spcPct val="115000"/>
                        </a:lnSpc>
                        <a:spcAft>
                          <a:spcPts val="800"/>
                        </a:spcAft>
                      </a:pP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379957025"/>
                  </a:ext>
                </a:extLst>
              </a:tr>
            </a:tbl>
          </a:graphicData>
        </a:graphic>
      </p:graphicFrame>
    </p:spTree>
    <p:extLst>
      <p:ext uri="{BB962C8B-B14F-4D97-AF65-F5344CB8AC3E}">
        <p14:creationId xmlns:p14="http://schemas.microsoft.com/office/powerpoint/2010/main" val="27272708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40F97-FEA3-9D48-AACD-917F35C3CB5F}"/>
              </a:ext>
            </a:extLst>
          </p:cNvPr>
          <p:cNvSpPr>
            <a:spLocks noGrp="1"/>
          </p:cNvSpPr>
          <p:nvPr>
            <p:ph type="title"/>
          </p:nvPr>
        </p:nvSpPr>
        <p:spPr/>
        <p:txBody>
          <a:bodyPr/>
          <a:lstStyle/>
          <a:p>
            <a:r>
              <a:rPr lang="en-GB" dirty="0"/>
              <a:t>Your turn…</a:t>
            </a:r>
          </a:p>
        </p:txBody>
      </p:sp>
      <p:graphicFrame>
        <p:nvGraphicFramePr>
          <p:cNvPr id="9" name="Table 8">
            <a:extLst>
              <a:ext uri="{FF2B5EF4-FFF2-40B4-BE49-F238E27FC236}">
                <a16:creationId xmlns:a16="http://schemas.microsoft.com/office/drawing/2014/main" id="{D1B8F59F-6426-C14B-9EFA-8808683C60E8}"/>
              </a:ext>
            </a:extLst>
          </p:cNvPr>
          <p:cNvGraphicFramePr>
            <a:graphicFrameLocks noGrp="1"/>
          </p:cNvGraphicFramePr>
          <p:nvPr>
            <p:extLst>
              <p:ext uri="{D42A27DB-BD31-4B8C-83A1-F6EECF244321}">
                <p14:modId xmlns:p14="http://schemas.microsoft.com/office/powerpoint/2010/main" val="2629678627"/>
              </p:ext>
            </p:extLst>
          </p:nvPr>
        </p:nvGraphicFramePr>
        <p:xfrm>
          <a:off x="685801" y="1975130"/>
          <a:ext cx="10653044" cy="4097866"/>
        </p:xfrm>
        <a:graphic>
          <a:graphicData uri="http://schemas.openxmlformats.org/drawingml/2006/table">
            <a:tbl>
              <a:tblPr firstRow="1" firstCol="1" bandRow="1"/>
              <a:tblGrid>
                <a:gridCol w="1726487">
                  <a:extLst>
                    <a:ext uri="{9D8B030D-6E8A-4147-A177-3AD203B41FA5}">
                      <a16:colId xmlns:a16="http://schemas.microsoft.com/office/drawing/2014/main" val="567291482"/>
                    </a:ext>
                  </a:extLst>
                </a:gridCol>
                <a:gridCol w="4599285">
                  <a:extLst>
                    <a:ext uri="{9D8B030D-6E8A-4147-A177-3AD203B41FA5}">
                      <a16:colId xmlns:a16="http://schemas.microsoft.com/office/drawing/2014/main" val="1847592689"/>
                    </a:ext>
                  </a:extLst>
                </a:gridCol>
                <a:gridCol w="4327272">
                  <a:extLst>
                    <a:ext uri="{9D8B030D-6E8A-4147-A177-3AD203B41FA5}">
                      <a16:colId xmlns:a16="http://schemas.microsoft.com/office/drawing/2014/main" val="516485311"/>
                    </a:ext>
                  </a:extLst>
                </a:gridCol>
              </a:tblGrid>
              <a:tr h="372238">
                <a:tc>
                  <a:txBody>
                    <a:bodyPr/>
                    <a:lstStyle/>
                    <a:p>
                      <a:pPr>
                        <a:lnSpc>
                          <a:spcPct val="115000"/>
                        </a:lnSpc>
                        <a:spcAft>
                          <a:spcPts val="800"/>
                        </a:spcAft>
                      </a:pPr>
                      <a:r>
                        <a:rPr lang="en-US" sz="1800" b="1" dirty="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rPr>
                        <a:t>UNICEF Example</a:t>
                      </a:r>
                      <a:endParaRPr lang="en-GB" sz="1600" dirty="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rgbClr val="E5B8B7"/>
                    </a:solidFill>
                  </a:tcPr>
                </a:tc>
                <a:tc rowSpan="4">
                  <a:txBody>
                    <a:bodyPr/>
                    <a:lstStyle/>
                    <a:p>
                      <a:pPr>
                        <a:lnSpc>
                          <a:spcPct val="115000"/>
                        </a:lnSpc>
                        <a:spcAft>
                          <a:spcPts val="800"/>
                        </a:spcAft>
                      </a:pPr>
                      <a:r>
                        <a:rPr lang="en-US" sz="1800" dirty="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rPr>
                        <a:t>Start by choosing an element of the </a:t>
                      </a:r>
                      <a:r>
                        <a:rPr lang="en-US" sz="1800" b="1" dirty="0">
                          <a:solidFill>
                            <a:srgbClr val="C0504D"/>
                          </a:solidFill>
                          <a:effectLst/>
                          <a:latin typeface="Calibri" panose="020F0502020204030204" pitchFamily="34" charset="0"/>
                          <a:ea typeface="Times New Roman" panose="02020603050405020304" pitchFamily="18" charset="0"/>
                          <a:cs typeface="Times New Roman" panose="02020603050405020304" pitchFamily="18" charset="0"/>
                        </a:rPr>
                        <a:t>advert</a:t>
                      </a:r>
                      <a:r>
                        <a:rPr lang="en-US" sz="1800" dirty="0">
                          <a:solidFill>
                            <a:srgbClr val="C0504D"/>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rPr>
                        <a:t>to</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b="1" dirty="0">
                          <a:solidFill>
                            <a:srgbClr val="4BACC6"/>
                          </a:solidFill>
                          <a:effectLst/>
                          <a:latin typeface="Calibri" panose="020F0502020204030204" pitchFamily="34" charset="0"/>
                          <a:ea typeface="Times New Roman" panose="02020603050405020304" pitchFamily="18" charset="0"/>
                          <a:cs typeface="Times New Roman" panose="02020603050405020304" pitchFamily="18" charset="0"/>
                        </a:rPr>
                        <a:t>analyse</a:t>
                      </a:r>
                      <a:r>
                        <a:rPr lang="en-US" sz="1800" dirty="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rPr>
                        <a:t>, then you’ll use lots of</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b="1" dirty="0">
                          <a:solidFill>
                            <a:srgbClr val="9BBB59"/>
                          </a:solidFill>
                          <a:effectLst/>
                          <a:latin typeface="Calibri" panose="020F0502020204030204" pitchFamily="34" charset="0"/>
                          <a:ea typeface="Times New Roman" panose="02020603050405020304" pitchFamily="18" charset="0"/>
                          <a:cs typeface="Times New Roman" panose="02020603050405020304" pitchFamily="18" charset="0"/>
                        </a:rPr>
                        <a:t>terminology</a:t>
                      </a:r>
                      <a:r>
                        <a:rPr lang="en-US" sz="1800" dirty="0">
                          <a:solidFill>
                            <a:srgbClr val="9BBB59"/>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rPr>
                        <a:t>to describe as you go. </a:t>
                      </a:r>
                      <a:br>
                        <a:rPr lang="en-US" sz="1800" dirty="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800" dirty="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rPr>
                        <a:t>When analysing your example you’ll use lots of terminology. This will include the more general; connotes, signifies etc... Along with specific e.g. </a:t>
                      </a:r>
                      <a:r>
                        <a:rPr lang="en-US" sz="1800" b="1" dirty="0">
                          <a:solidFill>
                            <a:srgbClr val="9BBC59"/>
                          </a:solidFill>
                          <a:effectLst/>
                          <a:latin typeface="Calibri" panose="020F0502020204030204" pitchFamily="34" charset="0"/>
                          <a:ea typeface="Times New Roman" panose="02020603050405020304" pitchFamily="18" charset="0"/>
                          <a:cs typeface="Times New Roman" panose="02020603050405020304" pitchFamily="18" charset="0"/>
                        </a:rPr>
                        <a:t>tracking shot, high key lighting, desaturated </a:t>
                      </a:r>
                      <a:r>
                        <a:rPr lang="en-US" sz="1800" dirty="0" err="1">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rPr>
                        <a:t>etc</a:t>
                      </a:r>
                      <a:r>
                        <a:rPr lang="en-US" sz="1800" dirty="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80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Applying media language theorist should fall naturally, don’t force it in for the sake of it, you need to apply and evaluate.</a:t>
                      </a: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1800" i="1" dirty="0">
                          <a:effectLst/>
                          <a:latin typeface="Calibri" panose="020F0502020204030204" pitchFamily="34" charset="0"/>
                          <a:ea typeface="Times New Roman" panose="02020603050405020304" pitchFamily="18" charset="0"/>
                          <a:cs typeface="Times New Roman" panose="02020603050405020304" pitchFamily="18" charset="0"/>
                        </a:rPr>
                        <a:t/>
                      </a:r>
                      <a:br>
                        <a:rPr lang="en-GB" sz="1800" i="1" dirty="0">
                          <a:effectLst/>
                          <a:latin typeface="Calibri" panose="020F0502020204030204" pitchFamily="34" charset="0"/>
                          <a:ea typeface="Times New Roman" panose="02020603050405020304" pitchFamily="18" charset="0"/>
                          <a:cs typeface="Times New Roman" panose="02020603050405020304" pitchFamily="18" charset="0"/>
                        </a:rPr>
                      </a:b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rowSpan="4">
                  <a:txBody>
                    <a:bodyPr/>
                    <a:lstStyle/>
                    <a:p>
                      <a:pPr>
                        <a:lnSpc>
                          <a:spcPct val="115000"/>
                        </a:lnSpc>
                        <a:spcAft>
                          <a:spcPts val="800"/>
                        </a:spcAft>
                      </a:pPr>
                      <a:r>
                        <a:rPr lang="en-GB" sz="1800" b="1" i="1" dirty="0">
                          <a:solidFill>
                            <a:srgbClr val="4BACC6"/>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967085056"/>
                  </a:ext>
                </a:extLst>
              </a:tr>
              <a:tr h="430849">
                <a:tc>
                  <a:txBody>
                    <a:bodyPr/>
                    <a:lstStyle/>
                    <a:p>
                      <a:pPr>
                        <a:lnSpc>
                          <a:spcPct val="115000"/>
                        </a:lnSpc>
                        <a:spcAft>
                          <a:spcPts val="800"/>
                        </a:spcAft>
                      </a:pPr>
                      <a:r>
                        <a:rPr lang="en-US" sz="1800" b="1" dirty="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rPr>
                        <a:t>Terminology</a:t>
                      </a:r>
                      <a:endParaRPr lang="en-GB" sz="1600" dirty="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D6E3BC"/>
                    </a:solidFill>
                  </a:tcPr>
                </a:tc>
                <a:tc vMerge="1">
                  <a:txBody>
                    <a:bodyPr/>
                    <a:lstStyle/>
                    <a:p>
                      <a:endParaRPr lang="en-GB"/>
                    </a:p>
                  </a:txBody>
                  <a:tcPr/>
                </a:tc>
                <a:tc vMerge="1">
                  <a:txBody>
                    <a:bodyPr/>
                    <a:lstStyle/>
                    <a:p>
                      <a:endParaRPr lang="en-GB" dirty="0"/>
                    </a:p>
                  </a:txBody>
                  <a:tcPr>
                    <a:lnT w="12700" cap="flat" cmpd="sng" algn="ctr">
                      <a:solidFill>
                        <a:srgbClr val="000000"/>
                      </a:solidFill>
                      <a:prstDash val="solid"/>
                      <a:round/>
                      <a:headEnd type="none" w="med" len="med"/>
                      <a:tailEnd type="none" w="med" len="med"/>
                    </a:lnT>
                    <a:solidFill>
                      <a:schemeClr val="tx1"/>
                    </a:solidFill>
                  </a:tcPr>
                </a:tc>
                <a:extLst>
                  <a:ext uri="{0D108BD9-81ED-4DB2-BD59-A6C34878D82A}">
                    <a16:rowId xmlns:a16="http://schemas.microsoft.com/office/drawing/2014/main" val="2440786257"/>
                  </a:ext>
                </a:extLst>
              </a:tr>
              <a:tr h="1658862">
                <a:tc>
                  <a:txBody>
                    <a:bodyPr/>
                    <a:lstStyle/>
                    <a:p>
                      <a:pPr>
                        <a:lnSpc>
                          <a:spcPct val="115000"/>
                        </a:lnSpc>
                        <a:spcAft>
                          <a:spcPts val="800"/>
                        </a:spcAft>
                      </a:pPr>
                      <a:r>
                        <a:rPr lang="en-GB" sz="1800" b="1" dirty="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rPr>
                        <a:t>Analysis/ Arguments/ Conclusions</a:t>
                      </a:r>
                      <a:endParaRPr lang="en-GB" sz="1600" dirty="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chemeClr val="bg1"/>
                      </a:solidFill>
                      <a:prstDash val="dash"/>
                      <a:round/>
                      <a:headEnd type="none" w="med" len="med"/>
                      <a:tailEnd type="none" w="med" len="med"/>
                    </a:lnB>
                    <a:solidFill>
                      <a:srgbClr val="92CDDC"/>
                    </a:solidFill>
                  </a:tcPr>
                </a:tc>
                <a:tc vMerge="1">
                  <a:txBody>
                    <a:bodyPr/>
                    <a:lstStyle/>
                    <a:p>
                      <a:endParaRPr lang="en-GB"/>
                    </a:p>
                  </a:txBody>
                  <a:tcPr/>
                </a:tc>
                <a:tc vMerge="1">
                  <a:txBody>
                    <a:bodyPr/>
                    <a:lstStyle/>
                    <a:p>
                      <a:endParaRPr lang="en-GB" dirty="0"/>
                    </a:p>
                  </a:txBody>
                  <a:tcPr>
                    <a:solidFill>
                      <a:schemeClr val="tx1"/>
                    </a:solidFill>
                  </a:tcPr>
                </a:tc>
                <a:extLst>
                  <a:ext uri="{0D108BD9-81ED-4DB2-BD59-A6C34878D82A}">
                    <a16:rowId xmlns:a16="http://schemas.microsoft.com/office/drawing/2014/main" val="2417579790"/>
                  </a:ext>
                </a:extLst>
              </a:tr>
              <a:tr h="1635917">
                <a:tc>
                  <a:txBody>
                    <a:bodyPr/>
                    <a:lstStyle/>
                    <a:p>
                      <a:pPr>
                        <a:lnSpc>
                          <a:spcPct val="115000"/>
                        </a:lnSpc>
                        <a:spcAft>
                          <a:spcPts val="800"/>
                        </a:spcAft>
                      </a:pPr>
                      <a:r>
                        <a:rPr lang="en-US" sz="1800" b="1" dirty="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rPr>
                        <a:t>Media Language Theorists</a:t>
                      </a:r>
                      <a:endParaRPr lang="en-GB" sz="1600" dirty="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vMerge="1">
                  <a:txBody>
                    <a:bodyPr/>
                    <a:lstStyle/>
                    <a:p>
                      <a:pPr>
                        <a:lnSpc>
                          <a:spcPct val="115000"/>
                        </a:lnSpc>
                        <a:spcAft>
                          <a:spcPts val="800"/>
                        </a:spcAft>
                      </a:pP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vMerge="1">
                  <a:txBody>
                    <a:bodyPr/>
                    <a:lstStyle/>
                    <a:p>
                      <a:pPr>
                        <a:lnSpc>
                          <a:spcPct val="115000"/>
                        </a:lnSpc>
                        <a:spcAft>
                          <a:spcPts val="800"/>
                        </a:spcAft>
                      </a:pP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379957025"/>
                  </a:ext>
                </a:extLst>
              </a:tr>
            </a:tbl>
          </a:graphicData>
        </a:graphic>
      </p:graphicFrame>
    </p:spTree>
    <p:extLst>
      <p:ext uri="{BB962C8B-B14F-4D97-AF65-F5344CB8AC3E}">
        <p14:creationId xmlns:p14="http://schemas.microsoft.com/office/powerpoint/2010/main" val="33926115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knowledge </a:t>
            </a:r>
            <a:r>
              <a:rPr lang="en-US" b="1" dirty="0" err="1"/>
              <a:t>organiser</a:t>
            </a:r>
            <a:r>
              <a:rPr lang="en-US" b="1" dirty="0"/>
              <a:t/>
            </a:r>
            <a:br>
              <a:rPr lang="en-US" b="1" dirty="0"/>
            </a:br>
            <a:r>
              <a:rPr lang="en-US" b="1" dirty="0"/>
              <a:t>to Be COMPLETED for homework	</a:t>
            </a:r>
            <a:endParaRPr lang="en-GB" b="1" dirty="0"/>
          </a:p>
        </p:txBody>
      </p:sp>
      <p:sp>
        <p:nvSpPr>
          <p:cNvPr id="3" name="Content Placeholder 2"/>
          <p:cNvSpPr>
            <a:spLocks noGrp="1"/>
          </p:cNvSpPr>
          <p:nvPr>
            <p:ph idx="1"/>
          </p:nvPr>
        </p:nvSpPr>
        <p:spPr/>
        <p:txBody>
          <a:bodyPr>
            <a:normAutofit/>
          </a:bodyPr>
          <a:lstStyle/>
          <a:p>
            <a:pPr marL="0" indent="0">
              <a:buNone/>
            </a:pPr>
            <a:r>
              <a:rPr lang="en-GB" sz="2000" dirty="0"/>
              <a:t>There are sections on:</a:t>
            </a:r>
          </a:p>
          <a:p>
            <a:r>
              <a:rPr lang="en-GB" sz="2000" dirty="0"/>
              <a:t>Context</a:t>
            </a:r>
          </a:p>
          <a:p>
            <a:r>
              <a:rPr lang="en-GB" sz="2000" dirty="0"/>
              <a:t>Media Language</a:t>
            </a:r>
          </a:p>
          <a:p>
            <a:r>
              <a:rPr lang="en-GB" sz="2000" dirty="0"/>
              <a:t>Representation</a:t>
            </a:r>
          </a:p>
          <a:p>
            <a:r>
              <a:rPr lang="en-GB" sz="2000" dirty="0"/>
              <a:t>Audience</a:t>
            </a:r>
          </a:p>
          <a:p>
            <a:pPr marL="0" indent="0">
              <a:buNone/>
            </a:pPr>
            <a:r>
              <a:rPr lang="en-GB" sz="2000" dirty="0"/>
              <a:t>That you need to complete as revision for this text</a:t>
            </a:r>
          </a:p>
        </p:txBody>
      </p:sp>
    </p:spTree>
    <p:extLst>
      <p:ext uri="{BB962C8B-B14F-4D97-AF65-F5344CB8AC3E}">
        <p14:creationId xmlns:p14="http://schemas.microsoft.com/office/powerpoint/2010/main" val="1712490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88002-2B59-DF4D-A877-C8DCC31F854D}"/>
              </a:ext>
            </a:extLst>
          </p:cNvPr>
          <p:cNvSpPr>
            <a:spLocks noGrp="1"/>
          </p:cNvSpPr>
          <p:nvPr>
            <p:ph type="title"/>
          </p:nvPr>
        </p:nvSpPr>
        <p:spPr>
          <a:xfrm>
            <a:off x="576619" y="241110"/>
            <a:ext cx="10131425" cy="1456267"/>
          </a:xfrm>
        </p:spPr>
        <p:txBody>
          <a:bodyPr>
            <a:normAutofit/>
          </a:bodyPr>
          <a:lstStyle/>
          <a:p>
            <a:r>
              <a:rPr lang="en-GB" b="1" dirty="0">
                <a:latin typeface="+mn-lt"/>
              </a:rPr>
              <a:t>TASK 1:</a:t>
            </a:r>
            <a:endParaRPr lang="en-GB" dirty="0"/>
          </a:p>
        </p:txBody>
      </p:sp>
      <p:sp>
        <p:nvSpPr>
          <p:cNvPr id="3" name="Content Placeholder 2">
            <a:extLst>
              <a:ext uri="{FF2B5EF4-FFF2-40B4-BE49-F238E27FC236}">
                <a16:creationId xmlns:a16="http://schemas.microsoft.com/office/drawing/2014/main" id="{25A22CAD-5B20-584C-BAA0-31A64C21DF2B}"/>
              </a:ext>
            </a:extLst>
          </p:cNvPr>
          <p:cNvSpPr>
            <a:spLocks noGrp="1"/>
          </p:cNvSpPr>
          <p:nvPr>
            <p:ph idx="1"/>
          </p:nvPr>
        </p:nvSpPr>
        <p:spPr/>
        <p:txBody>
          <a:bodyPr anchor="t">
            <a:normAutofit lnSpcReduction="10000"/>
          </a:bodyPr>
          <a:lstStyle/>
          <a:p>
            <a:pPr marL="0" indent="0">
              <a:buNone/>
            </a:pPr>
            <a:r>
              <a:rPr lang="en-GB" sz="2800" b="1" dirty="0"/>
              <a:t>Viewing 2:</a:t>
            </a:r>
          </a:p>
          <a:p>
            <a:pPr marL="0" indent="0">
              <a:buNone/>
            </a:pPr>
            <a:r>
              <a:rPr lang="en-GB" sz="2800" dirty="0"/>
              <a:t>Use the ‘Analysing </a:t>
            </a:r>
            <a:r>
              <a:rPr lang="en-GB" sz="2800" dirty="0">
                <a:hlinkClick r:id="rId2"/>
              </a:rPr>
              <a:t>WaterAid</a:t>
            </a:r>
            <a:r>
              <a:rPr lang="en-GB" sz="2800" dirty="0"/>
              <a:t>’ handout identify the </a:t>
            </a:r>
            <a:r>
              <a:rPr lang="en-GB" sz="2800" b="1" dirty="0"/>
              <a:t>cinematography</a:t>
            </a:r>
            <a:r>
              <a:rPr lang="en-GB" sz="2800" dirty="0"/>
              <a:t> techniques used</a:t>
            </a:r>
            <a:endParaRPr lang="en-US" sz="2800" b="1" dirty="0"/>
          </a:p>
          <a:p>
            <a:pPr marL="0" indent="0">
              <a:buNone/>
            </a:pPr>
            <a:endParaRPr lang="en-GB" sz="2800" dirty="0"/>
          </a:p>
          <a:p>
            <a:pPr marL="0" indent="0">
              <a:buNone/>
            </a:pPr>
            <a:r>
              <a:rPr lang="en-GB" sz="2800" b="1" dirty="0"/>
              <a:t>Viewing 3:</a:t>
            </a:r>
          </a:p>
          <a:p>
            <a:pPr marL="0" indent="0">
              <a:buNone/>
            </a:pPr>
            <a:r>
              <a:rPr lang="en-GB" sz="2800" dirty="0"/>
              <a:t>Use the ‘Analysing WaterAid’ handout analyse the connotations of the </a:t>
            </a:r>
            <a:r>
              <a:rPr lang="en-GB" sz="2800" b="1" dirty="0"/>
              <a:t>cinematography</a:t>
            </a:r>
            <a:r>
              <a:rPr lang="en-GB" sz="2800" dirty="0"/>
              <a:t> techniques used</a:t>
            </a:r>
            <a:endParaRPr lang="en-US" sz="2800" b="1" dirty="0"/>
          </a:p>
          <a:p>
            <a:pPr marL="0" indent="0">
              <a:buNone/>
            </a:pPr>
            <a:endParaRPr lang="en-GB" sz="2400" dirty="0"/>
          </a:p>
        </p:txBody>
      </p:sp>
    </p:spTree>
    <p:extLst>
      <p:ext uri="{BB962C8B-B14F-4D97-AF65-F5344CB8AC3E}">
        <p14:creationId xmlns:p14="http://schemas.microsoft.com/office/powerpoint/2010/main" val="2117582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Calibri" panose="020F0502020204030204" pitchFamily="34" charset="0"/>
                <a:ea typeface="Calibri" panose="020F0502020204030204" pitchFamily="34" charset="0"/>
                <a:cs typeface="Times New Roman" panose="02020603050405020304" pitchFamily="18" charset="0"/>
              </a:rPr>
              <a:t>Cinematography</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99136365"/>
              </p:ext>
            </p:extLst>
          </p:nvPr>
        </p:nvGraphicFramePr>
        <p:xfrm>
          <a:off x="685801" y="1947228"/>
          <a:ext cx="10614546" cy="4054546"/>
        </p:xfrm>
        <a:graphic>
          <a:graphicData uri="http://schemas.openxmlformats.org/drawingml/2006/table">
            <a:tbl>
              <a:tblPr firstRow="1" bandRow="1">
                <a:tableStyleId>{F5AB1C69-6EDB-4FF4-983F-18BD219EF322}</a:tableStyleId>
              </a:tblPr>
              <a:tblGrid>
                <a:gridCol w="3771900">
                  <a:extLst>
                    <a:ext uri="{9D8B030D-6E8A-4147-A177-3AD203B41FA5}">
                      <a16:colId xmlns:a16="http://schemas.microsoft.com/office/drawing/2014/main" val="3330504656"/>
                    </a:ext>
                  </a:extLst>
                </a:gridCol>
                <a:gridCol w="6842646">
                  <a:extLst>
                    <a:ext uri="{9D8B030D-6E8A-4147-A177-3AD203B41FA5}">
                      <a16:colId xmlns:a16="http://schemas.microsoft.com/office/drawing/2014/main" val="1550761969"/>
                    </a:ext>
                  </a:extLst>
                </a:gridCol>
              </a:tblGrid>
              <a:tr h="641434">
                <a:tc>
                  <a:txBody>
                    <a:bodyPr/>
                    <a:lstStyle/>
                    <a:p>
                      <a:r>
                        <a:rPr lang="en-GB" sz="2400" u="none" dirty="0">
                          <a:effectLst/>
                        </a:rPr>
                        <a:t>Denotation</a:t>
                      </a:r>
                      <a:endParaRPr lang="en-GB" sz="2400" u="none" dirty="0"/>
                    </a:p>
                  </a:txBody>
                  <a:tcPr/>
                </a:tc>
                <a:tc>
                  <a:txBody>
                    <a:bodyPr/>
                    <a:lstStyle/>
                    <a:p>
                      <a:r>
                        <a:rPr lang="en-GB" sz="2400" u="none" dirty="0">
                          <a:effectLst/>
                        </a:rPr>
                        <a:t>Connotation</a:t>
                      </a:r>
                      <a:endParaRPr lang="en-GB" sz="2400" u="none" dirty="0"/>
                    </a:p>
                  </a:txBody>
                  <a:tcPr/>
                </a:tc>
                <a:extLst>
                  <a:ext uri="{0D108BD9-81ED-4DB2-BD59-A6C34878D82A}">
                    <a16:rowId xmlns:a16="http://schemas.microsoft.com/office/drawing/2014/main" val="437191821"/>
                  </a:ext>
                </a:extLst>
              </a:tr>
              <a:tr h="3413112">
                <a:tc>
                  <a:txBody>
                    <a:bodyPr/>
                    <a:lstStyle/>
                    <a:p>
                      <a:pPr>
                        <a:lnSpc>
                          <a:spcPct val="107000"/>
                        </a:lnSpc>
                        <a:spcAft>
                          <a:spcPts val="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00717782"/>
                  </a:ext>
                </a:extLst>
              </a:tr>
            </a:tbl>
          </a:graphicData>
        </a:graphic>
      </p:graphicFrame>
    </p:spTree>
    <p:extLst>
      <p:ext uri="{BB962C8B-B14F-4D97-AF65-F5344CB8AC3E}">
        <p14:creationId xmlns:p14="http://schemas.microsoft.com/office/powerpoint/2010/main" val="568925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Calibri" panose="020F0502020204030204" pitchFamily="34" charset="0"/>
                <a:ea typeface="Calibri" panose="020F0502020204030204" pitchFamily="34" charset="0"/>
                <a:cs typeface="Times New Roman" panose="02020603050405020304" pitchFamily="18" charset="0"/>
              </a:rPr>
              <a:t>Cinematography</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7591424"/>
              </p:ext>
            </p:extLst>
          </p:nvPr>
        </p:nvGraphicFramePr>
        <p:xfrm>
          <a:off x="685801" y="1947228"/>
          <a:ext cx="10614546" cy="4054546"/>
        </p:xfrm>
        <a:graphic>
          <a:graphicData uri="http://schemas.openxmlformats.org/drawingml/2006/table">
            <a:tbl>
              <a:tblPr firstRow="1" bandRow="1">
                <a:tableStyleId>{F5AB1C69-6EDB-4FF4-983F-18BD219EF322}</a:tableStyleId>
              </a:tblPr>
              <a:tblGrid>
                <a:gridCol w="3771900">
                  <a:extLst>
                    <a:ext uri="{9D8B030D-6E8A-4147-A177-3AD203B41FA5}">
                      <a16:colId xmlns:a16="http://schemas.microsoft.com/office/drawing/2014/main" val="3330504656"/>
                    </a:ext>
                  </a:extLst>
                </a:gridCol>
                <a:gridCol w="6842646">
                  <a:extLst>
                    <a:ext uri="{9D8B030D-6E8A-4147-A177-3AD203B41FA5}">
                      <a16:colId xmlns:a16="http://schemas.microsoft.com/office/drawing/2014/main" val="1550761969"/>
                    </a:ext>
                  </a:extLst>
                </a:gridCol>
              </a:tblGrid>
              <a:tr h="641434">
                <a:tc>
                  <a:txBody>
                    <a:bodyPr/>
                    <a:lstStyle/>
                    <a:p>
                      <a:r>
                        <a:rPr lang="en-GB" sz="2400" u="none" dirty="0">
                          <a:effectLst/>
                        </a:rPr>
                        <a:t>Denotation</a:t>
                      </a:r>
                      <a:endParaRPr lang="en-GB" sz="2400" u="none" dirty="0"/>
                    </a:p>
                  </a:txBody>
                  <a:tcPr/>
                </a:tc>
                <a:tc>
                  <a:txBody>
                    <a:bodyPr/>
                    <a:lstStyle/>
                    <a:p>
                      <a:r>
                        <a:rPr lang="en-GB" sz="2400" u="none" dirty="0">
                          <a:effectLst/>
                        </a:rPr>
                        <a:t>Connotation</a:t>
                      </a:r>
                      <a:endParaRPr lang="en-GB" sz="2400" u="none" dirty="0"/>
                    </a:p>
                  </a:txBody>
                  <a:tcPr/>
                </a:tc>
                <a:extLst>
                  <a:ext uri="{0D108BD9-81ED-4DB2-BD59-A6C34878D82A}">
                    <a16:rowId xmlns:a16="http://schemas.microsoft.com/office/drawing/2014/main" val="437191821"/>
                  </a:ext>
                </a:extLst>
              </a:tr>
              <a:tr h="3413112">
                <a:tc>
                  <a:txBody>
                    <a:bodyPr/>
                    <a:lstStyle/>
                    <a:p>
                      <a:pPr>
                        <a:lnSpc>
                          <a:spcPct val="107000"/>
                        </a:lnSpc>
                        <a:spcAft>
                          <a:spcPts val="0"/>
                        </a:spcAft>
                      </a:pPr>
                      <a:r>
                        <a:rPr lang="en-GB" sz="1800" dirty="0">
                          <a:effectLst/>
                        </a:rPr>
                        <a:t>Long shot  </a:t>
                      </a:r>
                    </a:p>
                    <a:p>
                      <a:pPr>
                        <a:lnSpc>
                          <a:spcPct val="107000"/>
                        </a:lnSpc>
                        <a:spcAft>
                          <a:spcPts val="0"/>
                        </a:spcAft>
                      </a:pPr>
                      <a:r>
                        <a:rPr lang="en-GB" sz="1800" dirty="0">
                          <a:effectLst/>
                        </a:rPr>
                        <a:t> </a:t>
                      </a:r>
                    </a:p>
                    <a:p>
                      <a:pPr>
                        <a:lnSpc>
                          <a:spcPct val="107000"/>
                        </a:lnSpc>
                        <a:spcAft>
                          <a:spcPts val="0"/>
                        </a:spcAft>
                      </a:pPr>
                      <a:r>
                        <a:rPr lang="en-GB" sz="1800" dirty="0">
                          <a:effectLst/>
                        </a:rPr>
                        <a:t>Close up on the people drinking from the tap</a:t>
                      </a:r>
                    </a:p>
                    <a:p>
                      <a:pPr>
                        <a:lnSpc>
                          <a:spcPct val="107000"/>
                        </a:lnSpc>
                        <a:spcAft>
                          <a:spcPts val="0"/>
                        </a:spcAft>
                      </a:pPr>
                      <a:r>
                        <a:rPr lang="en-GB" sz="1800" dirty="0">
                          <a:effectLst/>
                        </a:rPr>
                        <a:t> </a:t>
                      </a:r>
                    </a:p>
                    <a:p>
                      <a:pPr>
                        <a:lnSpc>
                          <a:spcPct val="107000"/>
                        </a:lnSpc>
                        <a:spcAft>
                          <a:spcPts val="0"/>
                        </a:spcAft>
                      </a:pPr>
                      <a:r>
                        <a:rPr lang="en-GB" sz="1800" dirty="0">
                          <a:effectLst/>
                        </a:rPr>
                        <a:t>Wide shot Arid landscape</a:t>
                      </a:r>
                    </a:p>
                    <a:p>
                      <a:pPr>
                        <a:lnSpc>
                          <a:spcPct val="107000"/>
                        </a:lnSpc>
                        <a:spcAft>
                          <a:spcPts val="0"/>
                        </a:spcAft>
                      </a:pPr>
                      <a:r>
                        <a:rPr lang="en-GB" sz="1800" dirty="0">
                          <a:effectLst/>
                        </a:rPr>
                        <a:t> </a:t>
                      </a:r>
                    </a:p>
                    <a:p>
                      <a:pPr>
                        <a:lnSpc>
                          <a:spcPct val="107000"/>
                        </a:lnSpc>
                        <a:spcAft>
                          <a:spcPts val="0"/>
                        </a:spcAft>
                      </a:pPr>
                      <a:r>
                        <a:rPr lang="en-GB" sz="1800" dirty="0">
                          <a:effectLst/>
                        </a:rPr>
                        <a:t>Tracking camera movement</a:t>
                      </a:r>
                    </a:p>
                    <a:p>
                      <a:pPr>
                        <a:lnSpc>
                          <a:spcPct val="107000"/>
                        </a:lnSpc>
                        <a:spcAft>
                          <a:spcPts val="0"/>
                        </a:spcAft>
                      </a:pPr>
                      <a:r>
                        <a:rPr lang="en-GB" sz="1800" dirty="0">
                          <a:effectLst/>
                        </a:rPr>
                        <a:t> </a:t>
                      </a:r>
                    </a:p>
                    <a:p>
                      <a:pPr>
                        <a:lnSpc>
                          <a:spcPct val="107000"/>
                        </a:lnSpc>
                        <a:spcAft>
                          <a:spcPts val="0"/>
                        </a:spcAft>
                      </a:pPr>
                      <a:r>
                        <a:rPr lang="en-GB" sz="1800" dirty="0">
                          <a:effectLst/>
                        </a:rPr>
                        <a:t>Close up of walking feet with shoes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00717782"/>
                  </a:ext>
                </a:extLst>
              </a:tr>
            </a:tbl>
          </a:graphicData>
        </a:graphic>
      </p:graphicFrame>
    </p:spTree>
    <p:extLst>
      <p:ext uri="{BB962C8B-B14F-4D97-AF65-F5344CB8AC3E}">
        <p14:creationId xmlns:p14="http://schemas.microsoft.com/office/powerpoint/2010/main" val="3115649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Calibri" panose="020F0502020204030204" pitchFamily="34" charset="0"/>
                <a:ea typeface="Calibri" panose="020F0502020204030204" pitchFamily="34" charset="0"/>
                <a:cs typeface="Times New Roman" panose="02020603050405020304" pitchFamily="18" charset="0"/>
              </a:rPr>
              <a:t>Cinematography</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04981392"/>
              </p:ext>
            </p:extLst>
          </p:nvPr>
        </p:nvGraphicFramePr>
        <p:xfrm>
          <a:off x="685801" y="1947228"/>
          <a:ext cx="10614546" cy="4163398"/>
        </p:xfrm>
        <a:graphic>
          <a:graphicData uri="http://schemas.openxmlformats.org/drawingml/2006/table">
            <a:tbl>
              <a:tblPr firstRow="1" bandRow="1">
                <a:tableStyleId>{F5AB1C69-6EDB-4FF4-983F-18BD219EF322}</a:tableStyleId>
              </a:tblPr>
              <a:tblGrid>
                <a:gridCol w="3771900">
                  <a:extLst>
                    <a:ext uri="{9D8B030D-6E8A-4147-A177-3AD203B41FA5}">
                      <a16:colId xmlns:a16="http://schemas.microsoft.com/office/drawing/2014/main" val="3330504656"/>
                    </a:ext>
                  </a:extLst>
                </a:gridCol>
                <a:gridCol w="6842646">
                  <a:extLst>
                    <a:ext uri="{9D8B030D-6E8A-4147-A177-3AD203B41FA5}">
                      <a16:colId xmlns:a16="http://schemas.microsoft.com/office/drawing/2014/main" val="1550761969"/>
                    </a:ext>
                  </a:extLst>
                </a:gridCol>
              </a:tblGrid>
              <a:tr h="641434">
                <a:tc>
                  <a:txBody>
                    <a:bodyPr/>
                    <a:lstStyle/>
                    <a:p>
                      <a:r>
                        <a:rPr lang="en-GB" sz="2400" u="none" dirty="0">
                          <a:effectLst/>
                        </a:rPr>
                        <a:t>Denotation</a:t>
                      </a:r>
                      <a:endParaRPr lang="en-GB" sz="2400" u="none" dirty="0"/>
                    </a:p>
                  </a:txBody>
                  <a:tcPr/>
                </a:tc>
                <a:tc>
                  <a:txBody>
                    <a:bodyPr/>
                    <a:lstStyle/>
                    <a:p>
                      <a:r>
                        <a:rPr lang="en-GB" sz="2400" u="none" dirty="0">
                          <a:effectLst/>
                        </a:rPr>
                        <a:t>Connotation</a:t>
                      </a:r>
                      <a:endParaRPr lang="en-GB" sz="2400" u="none" dirty="0"/>
                    </a:p>
                  </a:txBody>
                  <a:tcPr/>
                </a:tc>
                <a:extLst>
                  <a:ext uri="{0D108BD9-81ED-4DB2-BD59-A6C34878D82A}">
                    <a16:rowId xmlns:a16="http://schemas.microsoft.com/office/drawing/2014/main" val="437191821"/>
                  </a:ext>
                </a:extLst>
              </a:tr>
              <a:tr h="3413112">
                <a:tc>
                  <a:txBody>
                    <a:bodyPr/>
                    <a:lstStyle/>
                    <a:p>
                      <a:pPr>
                        <a:lnSpc>
                          <a:spcPct val="107000"/>
                        </a:lnSpc>
                        <a:spcAft>
                          <a:spcPts val="0"/>
                        </a:spcAft>
                      </a:pPr>
                      <a:r>
                        <a:rPr lang="en-GB" sz="1800" dirty="0">
                          <a:effectLst/>
                        </a:rPr>
                        <a:t>Long shot  </a:t>
                      </a:r>
                    </a:p>
                    <a:p>
                      <a:pPr>
                        <a:lnSpc>
                          <a:spcPct val="107000"/>
                        </a:lnSpc>
                        <a:spcAft>
                          <a:spcPts val="0"/>
                        </a:spcAft>
                      </a:pPr>
                      <a:r>
                        <a:rPr lang="en-GB" sz="1800" dirty="0">
                          <a:effectLst/>
                        </a:rPr>
                        <a:t> </a:t>
                      </a:r>
                    </a:p>
                    <a:p>
                      <a:pPr>
                        <a:lnSpc>
                          <a:spcPct val="107000"/>
                        </a:lnSpc>
                        <a:spcAft>
                          <a:spcPts val="0"/>
                        </a:spcAft>
                      </a:pPr>
                      <a:r>
                        <a:rPr lang="en-GB" sz="1800" dirty="0">
                          <a:effectLst/>
                        </a:rPr>
                        <a:t>Close up on the people drinking from the tap</a:t>
                      </a:r>
                    </a:p>
                    <a:p>
                      <a:pPr>
                        <a:lnSpc>
                          <a:spcPct val="107000"/>
                        </a:lnSpc>
                        <a:spcAft>
                          <a:spcPts val="0"/>
                        </a:spcAft>
                      </a:pPr>
                      <a:r>
                        <a:rPr lang="en-GB" sz="1800" dirty="0">
                          <a:effectLst/>
                        </a:rPr>
                        <a:t> </a:t>
                      </a:r>
                    </a:p>
                    <a:p>
                      <a:pPr>
                        <a:lnSpc>
                          <a:spcPct val="107000"/>
                        </a:lnSpc>
                        <a:spcAft>
                          <a:spcPts val="0"/>
                        </a:spcAft>
                      </a:pPr>
                      <a:r>
                        <a:rPr lang="en-GB" sz="1800" dirty="0">
                          <a:effectLst/>
                        </a:rPr>
                        <a:t>Wide shot Arid landscape</a:t>
                      </a:r>
                    </a:p>
                    <a:p>
                      <a:pPr>
                        <a:lnSpc>
                          <a:spcPct val="107000"/>
                        </a:lnSpc>
                        <a:spcAft>
                          <a:spcPts val="0"/>
                        </a:spcAft>
                      </a:pPr>
                      <a:r>
                        <a:rPr lang="en-GB" sz="1800" dirty="0">
                          <a:effectLst/>
                        </a:rPr>
                        <a:t> </a:t>
                      </a:r>
                    </a:p>
                    <a:p>
                      <a:pPr>
                        <a:lnSpc>
                          <a:spcPct val="107000"/>
                        </a:lnSpc>
                        <a:spcAft>
                          <a:spcPts val="0"/>
                        </a:spcAft>
                      </a:pPr>
                      <a:r>
                        <a:rPr lang="en-GB" sz="1800" dirty="0">
                          <a:effectLst/>
                        </a:rPr>
                        <a:t>Tracking camera movement</a:t>
                      </a:r>
                    </a:p>
                    <a:p>
                      <a:pPr>
                        <a:lnSpc>
                          <a:spcPct val="107000"/>
                        </a:lnSpc>
                        <a:spcAft>
                          <a:spcPts val="0"/>
                        </a:spcAft>
                      </a:pPr>
                      <a:r>
                        <a:rPr lang="en-GB" sz="1800" dirty="0">
                          <a:effectLst/>
                        </a:rPr>
                        <a:t> </a:t>
                      </a:r>
                    </a:p>
                    <a:p>
                      <a:pPr>
                        <a:lnSpc>
                          <a:spcPct val="107000"/>
                        </a:lnSpc>
                        <a:spcAft>
                          <a:spcPts val="0"/>
                        </a:spcAft>
                      </a:pPr>
                      <a:r>
                        <a:rPr lang="en-GB" sz="1800" dirty="0">
                          <a:effectLst/>
                        </a:rPr>
                        <a:t>Close up of walking feet with shoes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dirty="0">
                          <a:effectLst/>
                        </a:rPr>
                        <a:t>This signifies how far her journey is to get water </a:t>
                      </a:r>
                    </a:p>
                    <a:p>
                      <a:pPr>
                        <a:lnSpc>
                          <a:spcPct val="107000"/>
                        </a:lnSpc>
                        <a:spcAft>
                          <a:spcPts val="0"/>
                        </a:spcAft>
                      </a:pPr>
                      <a:r>
                        <a:rPr lang="en-GB" sz="1800" dirty="0">
                          <a:effectLst/>
                        </a:rPr>
                        <a:t> </a:t>
                      </a:r>
                    </a:p>
                    <a:p>
                      <a:pPr>
                        <a:lnSpc>
                          <a:spcPct val="107000"/>
                        </a:lnSpc>
                        <a:spcAft>
                          <a:spcPts val="0"/>
                        </a:spcAft>
                      </a:pPr>
                      <a:r>
                        <a:rPr lang="en-GB" sz="1800" dirty="0">
                          <a:effectLst/>
                        </a:rPr>
                        <a:t>Connotes the positive effect the tap has on the people</a:t>
                      </a:r>
                    </a:p>
                    <a:p>
                      <a:pPr>
                        <a:lnSpc>
                          <a:spcPct val="107000"/>
                        </a:lnSpc>
                        <a:spcAft>
                          <a:spcPts val="0"/>
                        </a:spcAft>
                      </a:pPr>
                      <a:endParaRPr lang="en-GB" sz="1800" dirty="0">
                        <a:effectLst/>
                      </a:endParaRPr>
                    </a:p>
                    <a:p>
                      <a:pPr>
                        <a:lnSpc>
                          <a:spcPct val="107000"/>
                        </a:lnSpc>
                        <a:spcAft>
                          <a:spcPts val="0"/>
                        </a:spcAft>
                      </a:pPr>
                      <a:endParaRPr lang="en-GB" sz="1800" dirty="0">
                        <a:effectLst/>
                      </a:endParaRPr>
                    </a:p>
                    <a:p>
                      <a:pPr>
                        <a:lnSpc>
                          <a:spcPct val="107000"/>
                        </a:lnSpc>
                        <a:spcAft>
                          <a:spcPts val="0"/>
                        </a:spcAft>
                      </a:pPr>
                      <a:r>
                        <a:rPr lang="en-GB" sz="1800" dirty="0">
                          <a:effectLst/>
                        </a:rPr>
                        <a:t>Connotes her thirst/how dehydrated she would be without water</a:t>
                      </a:r>
                    </a:p>
                    <a:p>
                      <a:pPr>
                        <a:lnSpc>
                          <a:spcPct val="107000"/>
                        </a:lnSpc>
                        <a:spcAft>
                          <a:spcPts val="0"/>
                        </a:spcAft>
                      </a:pPr>
                      <a:endParaRPr lang="en-GB" sz="1800" dirty="0">
                        <a:effectLst/>
                      </a:endParaRPr>
                    </a:p>
                    <a:p>
                      <a:pPr>
                        <a:lnSpc>
                          <a:spcPct val="107000"/>
                        </a:lnSpc>
                        <a:spcAft>
                          <a:spcPts val="0"/>
                        </a:spcAft>
                      </a:pPr>
                      <a:r>
                        <a:rPr lang="en-GB" sz="1800" dirty="0">
                          <a:effectLst/>
                        </a:rPr>
                        <a:t>Following her on her journey, so we can sympathise with her.</a:t>
                      </a:r>
                    </a:p>
                    <a:p>
                      <a:pPr>
                        <a:lnSpc>
                          <a:spcPct val="107000"/>
                        </a:lnSpc>
                        <a:spcAft>
                          <a:spcPts val="0"/>
                        </a:spcAft>
                      </a:pPr>
                      <a:endParaRPr lang="en-GB" sz="1800" dirty="0">
                        <a:effectLst/>
                      </a:endParaRPr>
                    </a:p>
                    <a:p>
                      <a:pPr>
                        <a:lnSpc>
                          <a:spcPct val="107000"/>
                        </a:lnSpc>
                        <a:spcAft>
                          <a:spcPts val="0"/>
                        </a:spcAft>
                      </a:pPr>
                      <a:r>
                        <a:rPr lang="en-GB" sz="1800" dirty="0">
                          <a:effectLst/>
                        </a:rPr>
                        <a:t>Challenges generic convention of Water Aid adverts with bare feet </a:t>
                      </a:r>
                    </a:p>
                    <a:p>
                      <a:pPr>
                        <a:lnSpc>
                          <a:spcPct val="107000"/>
                        </a:lnSpc>
                        <a:spcAft>
                          <a:spcPts val="0"/>
                        </a:spcAft>
                      </a:pPr>
                      <a:r>
                        <a:rPr lang="en-GB" sz="1800" dirty="0">
                          <a:effectLst/>
                        </a:rPr>
                        <a:t>which connotes poverty, the presence of the shoes symbolises a positive change that clean water has brought into their lives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00717782"/>
                  </a:ext>
                </a:extLst>
              </a:tr>
            </a:tbl>
          </a:graphicData>
        </a:graphic>
      </p:graphicFrame>
    </p:spTree>
    <p:extLst>
      <p:ext uri="{BB962C8B-B14F-4D97-AF65-F5344CB8AC3E}">
        <p14:creationId xmlns:p14="http://schemas.microsoft.com/office/powerpoint/2010/main" val="137228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88002-2B59-DF4D-A877-C8DCC31F854D}"/>
              </a:ext>
            </a:extLst>
          </p:cNvPr>
          <p:cNvSpPr>
            <a:spLocks noGrp="1"/>
          </p:cNvSpPr>
          <p:nvPr>
            <p:ph type="title"/>
          </p:nvPr>
        </p:nvSpPr>
        <p:spPr>
          <a:xfrm>
            <a:off x="576619" y="241110"/>
            <a:ext cx="10131425" cy="1456267"/>
          </a:xfrm>
        </p:spPr>
        <p:txBody>
          <a:bodyPr>
            <a:normAutofit/>
          </a:bodyPr>
          <a:lstStyle/>
          <a:p>
            <a:r>
              <a:rPr lang="en-GB" b="1" dirty="0">
                <a:latin typeface="+mn-lt"/>
              </a:rPr>
              <a:t>TASK 3:</a:t>
            </a:r>
            <a:endParaRPr lang="en-GB" dirty="0"/>
          </a:p>
        </p:txBody>
      </p:sp>
      <p:sp>
        <p:nvSpPr>
          <p:cNvPr id="3" name="Content Placeholder 2">
            <a:extLst>
              <a:ext uri="{FF2B5EF4-FFF2-40B4-BE49-F238E27FC236}">
                <a16:creationId xmlns:a16="http://schemas.microsoft.com/office/drawing/2014/main" id="{25A22CAD-5B20-584C-BAA0-31A64C21DF2B}"/>
              </a:ext>
            </a:extLst>
          </p:cNvPr>
          <p:cNvSpPr>
            <a:spLocks noGrp="1"/>
          </p:cNvSpPr>
          <p:nvPr>
            <p:ph idx="1"/>
          </p:nvPr>
        </p:nvSpPr>
        <p:spPr/>
        <p:txBody>
          <a:bodyPr anchor="t">
            <a:normAutofit lnSpcReduction="10000"/>
          </a:bodyPr>
          <a:lstStyle/>
          <a:p>
            <a:pPr marL="0" indent="0">
              <a:buNone/>
            </a:pPr>
            <a:r>
              <a:rPr lang="en-GB" sz="2800" b="1" dirty="0"/>
              <a:t>Viewing 3:</a:t>
            </a:r>
          </a:p>
          <a:p>
            <a:pPr marL="0" indent="0">
              <a:buNone/>
            </a:pPr>
            <a:r>
              <a:rPr lang="en-GB" sz="2800" dirty="0"/>
              <a:t>Use the ‘Analysing </a:t>
            </a:r>
            <a:r>
              <a:rPr lang="en-GB" sz="2800" dirty="0">
                <a:hlinkClick r:id="rId2"/>
              </a:rPr>
              <a:t>WaterAid</a:t>
            </a:r>
            <a:r>
              <a:rPr lang="en-GB" sz="2800" dirty="0"/>
              <a:t>’ handout identify the </a:t>
            </a:r>
            <a:r>
              <a:rPr lang="en-GB" sz="2800" b="1" dirty="0"/>
              <a:t>lighting/colour </a:t>
            </a:r>
            <a:r>
              <a:rPr lang="en-GB" sz="2800" dirty="0"/>
              <a:t>techniques used</a:t>
            </a:r>
            <a:endParaRPr lang="en-US" sz="2800" b="1" dirty="0"/>
          </a:p>
          <a:p>
            <a:pPr marL="0" indent="0">
              <a:buNone/>
            </a:pPr>
            <a:endParaRPr lang="en-GB" sz="2800" dirty="0"/>
          </a:p>
          <a:p>
            <a:pPr marL="0" indent="0">
              <a:buNone/>
            </a:pPr>
            <a:r>
              <a:rPr lang="en-GB" sz="2800" b="1" dirty="0"/>
              <a:t>Viewing 4:</a:t>
            </a:r>
          </a:p>
          <a:p>
            <a:pPr marL="0" indent="0">
              <a:buNone/>
            </a:pPr>
            <a:r>
              <a:rPr lang="en-GB" sz="2800" dirty="0"/>
              <a:t>Use the ‘Analysing WaterAid’ handout analyse the connotations of the </a:t>
            </a:r>
            <a:r>
              <a:rPr lang="en-GB" sz="2800" b="1" dirty="0"/>
              <a:t>lighting/colour</a:t>
            </a:r>
            <a:r>
              <a:rPr lang="en-GB" sz="2800" dirty="0"/>
              <a:t> techniques used</a:t>
            </a:r>
            <a:endParaRPr lang="en-US" sz="2800" b="1" dirty="0"/>
          </a:p>
          <a:p>
            <a:pPr marL="0" indent="0">
              <a:buNone/>
            </a:pPr>
            <a:endParaRPr lang="en-GB" sz="2400" dirty="0"/>
          </a:p>
        </p:txBody>
      </p:sp>
    </p:spTree>
    <p:extLst>
      <p:ext uri="{BB962C8B-B14F-4D97-AF65-F5344CB8AC3E}">
        <p14:creationId xmlns:p14="http://schemas.microsoft.com/office/powerpoint/2010/main" val="4459589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E44E6A2F-09CD-4BE0-B42D-107FF03CEE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{B2273533-00D1-1040-B966-E204CCAC1E6F}tf10001058</Template>
  <TotalTime>2415</TotalTime>
  <Words>3713</Words>
  <Application>Microsoft Office PowerPoint</Application>
  <PresentationFormat>Widescreen</PresentationFormat>
  <Paragraphs>1222</Paragraphs>
  <Slides>48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vt:lpstr>
      <vt:lpstr>Calibri</vt:lpstr>
      <vt:lpstr>Calibri Light</vt:lpstr>
      <vt:lpstr>Mangal</vt:lpstr>
      <vt:lpstr>Symbol</vt:lpstr>
      <vt:lpstr>Times New Roman</vt:lpstr>
      <vt:lpstr>Celestial</vt:lpstr>
      <vt:lpstr>WATER AID (2016) Charity Advert </vt:lpstr>
      <vt:lpstr>PowerPoint Presentation</vt:lpstr>
      <vt:lpstr>Aims</vt:lpstr>
      <vt:lpstr>Charity adverts</vt:lpstr>
      <vt:lpstr>TASK 1:</vt:lpstr>
      <vt:lpstr>Cinematography</vt:lpstr>
      <vt:lpstr>Cinematography</vt:lpstr>
      <vt:lpstr>Cinematography</vt:lpstr>
      <vt:lpstr>TASK 3:</vt:lpstr>
      <vt:lpstr>LIGHTING/COLOUR</vt:lpstr>
      <vt:lpstr>TASK 4:</vt:lpstr>
      <vt:lpstr>MISE-EN-SCENE</vt:lpstr>
      <vt:lpstr>TASK 5:</vt:lpstr>
      <vt:lpstr>SOUND</vt:lpstr>
      <vt:lpstr>TASK 5:</vt:lpstr>
      <vt:lpstr>PowerPoint Presentation</vt:lpstr>
      <vt:lpstr>Structure reminders….</vt:lpstr>
      <vt:lpstr>PowerPoint Presentation</vt:lpstr>
      <vt:lpstr>PowerPoint Presentation</vt:lpstr>
      <vt:lpstr>PowerPoint Presentation</vt:lpstr>
      <vt:lpstr>Structuralism - Claude Lévi-Strauss </vt:lpstr>
      <vt:lpstr>representation</vt:lpstr>
      <vt:lpstr>PowerPoint Presentation</vt:lpstr>
      <vt:lpstr>PowerPoint Presentation</vt:lpstr>
      <vt:lpstr>Stuart Hall</vt:lpstr>
      <vt:lpstr>David Gauntlett </vt:lpstr>
      <vt:lpstr>Liesbet Van Zoonen:  Representation/Feminist theory</vt:lpstr>
      <vt:lpstr>Paul Gilroy: Theories around ethnicity and postcolonial theory</vt:lpstr>
      <vt:lpstr>AUDIENCE</vt:lpstr>
      <vt:lpstr>PowerPoint Presentation</vt:lpstr>
      <vt:lpstr>PowerPoint Presentation</vt:lpstr>
      <vt:lpstr>What evidence from the advert is there to support your answer on audience? How have your specified group been targeted?</vt:lpstr>
      <vt:lpstr>PowerPoint Presentation</vt:lpstr>
      <vt:lpstr>TASK 2</vt:lpstr>
      <vt:lpstr>Benchmark feedback- TASK 1: MEDIA LANGUAGE</vt:lpstr>
      <vt:lpstr>BENCHMARK FEEDBACK</vt:lpstr>
      <vt:lpstr>Benchmark feedback - TASK 2: AUDIENCE </vt:lpstr>
      <vt:lpstr>BENCHMARK and ASSESSMENT tracking</vt:lpstr>
      <vt:lpstr>WaterAid and the A Level Exam…2021!</vt:lpstr>
      <vt:lpstr>Practising your analytical skills…</vt:lpstr>
      <vt:lpstr>Practising your exam analytical skills…</vt:lpstr>
      <vt:lpstr>APPLYING THEORY</vt:lpstr>
      <vt:lpstr>APPLYING THEORY</vt:lpstr>
      <vt:lpstr>Structure reminders…. Know what criteria you are marked against…</vt:lpstr>
      <vt:lpstr>Structure reminders…. Know what criteria you are marked against…</vt:lpstr>
      <vt:lpstr>for this UNICEF task focus only on analysing media language</vt:lpstr>
      <vt:lpstr>Your turn…</vt:lpstr>
      <vt:lpstr>knowledge organiser to Be COMPLETED for homework </vt:lpstr>
    </vt:vector>
  </TitlesOfParts>
  <Company>Godalming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Kiss of the Vampire (1963)</dc:title>
  <dc:creator>Mark Piper</dc:creator>
  <cp:lastModifiedBy>Karina L. Free</cp:lastModifiedBy>
  <cp:revision>196</cp:revision>
  <dcterms:created xsi:type="dcterms:W3CDTF">2017-06-21T12:59:34Z</dcterms:created>
  <dcterms:modified xsi:type="dcterms:W3CDTF">2019-08-28T14:22:00Z</dcterms:modified>
</cp:coreProperties>
</file>