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2"/>
  </p:notesMasterIdLst>
  <p:handoutMasterIdLst>
    <p:handoutMasterId r:id="rId23"/>
  </p:handoutMasterIdLst>
  <p:sldIdLst>
    <p:sldId id="256" r:id="rId6"/>
    <p:sldId id="416" r:id="rId7"/>
    <p:sldId id="266" r:id="rId8"/>
    <p:sldId id="369" r:id="rId9"/>
    <p:sldId id="458" r:id="rId10"/>
    <p:sldId id="262" r:id="rId11"/>
    <p:sldId id="257" r:id="rId12"/>
    <p:sldId id="258" r:id="rId13"/>
    <p:sldId id="260" r:id="rId14"/>
    <p:sldId id="267" r:id="rId15"/>
    <p:sldId id="461" r:id="rId16"/>
    <p:sldId id="462" r:id="rId17"/>
    <p:sldId id="463" r:id="rId18"/>
    <p:sldId id="464" r:id="rId19"/>
    <p:sldId id="460" r:id="rId20"/>
    <p:sldId id="455"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0" d="100"/>
          <a:sy n="80" d="100"/>
        </p:scale>
        <p:origin x="120" y="576"/>
      </p:cViewPr>
      <p:guideLst/>
    </p:cSldViewPr>
  </p:slideViewPr>
  <p:notesTextViewPr>
    <p:cViewPr>
      <p:scale>
        <a:sx n="1" d="1"/>
        <a:sy n="1" d="1"/>
      </p:scale>
      <p:origin x="0" y="0"/>
    </p:cViewPr>
  </p:notesTextViewPr>
  <p:sorterViewPr>
    <p:cViewPr>
      <p:scale>
        <a:sx n="60" d="100"/>
        <a:sy n="60" d="100"/>
      </p:scale>
      <p:origin x="0" y="-2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E70277A-6FF6-4908-A290-DF1C3E2A3357}" type="datetimeFigureOut">
              <a:rPr lang="en-GB" smtClean="0"/>
              <a:t>04/12/2019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BEDB11A-7E44-4965-85C4-7D629D06ABFE}" type="slidenum">
              <a:rPr lang="en-GB" smtClean="0"/>
              <a:t>‹#›</a:t>
            </a:fld>
            <a:endParaRPr lang="en-GB"/>
          </a:p>
        </p:txBody>
      </p:sp>
    </p:spTree>
    <p:extLst>
      <p:ext uri="{BB962C8B-B14F-4D97-AF65-F5344CB8AC3E}">
        <p14:creationId xmlns:p14="http://schemas.microsoft.com/office/powerpoint/2010/main" val="3465358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35EC25A-6928-4118-A90A-0BCBF9A57122}" type="datetimeFigureOut">
              <a:rPr lang="en-GB" smtClean="0"/>
              <a:t>04/12/2019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D9A87E-655B-4854-8DB5-D7F2D2C8BBEF}" type="slidenum">
              <a:rPr lang="en-GB" smtClean="0"/>
              <a:t>‹#›</a:t>
            </a:fld>
            <a:endParaRPr lang="en-GB"/>
          </a:p>
        </p:txBody>
      </p:sp>
    </p:spTree>
    <p:extLst>
      <p:ext uri="{BB962C8B-B14F-4D97-AF65-F5344CB8AC3E}">
        <p14:creationId xmlns:p14="http://schemas.microsoft.com/office/powerpoint/2010/main" val="1890385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C3C3DC4-7954-4C62-9D8A-D266C0CBFD05}" type="slidenum">
              <a:rPr lang="en-GB" smtClean="0"/>
              <a:t>5</a:t>
            </a:fld>
            <a:endParaRPr lang="en-GB"/>
          </a:p>
        </p:txBody>
      </p:sp>
    </p:spTree>
    <p:extLst>
      <p:ext uri="{BB962C8B-B14F-4D97-AF65-F5344CB8AC3E}">
        <p14:creationId xmlns:p14="http://schemas.microsoft.com/office/powerpoint/2010/main" val="3542683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taken from the SAM AS Level paper, 9 mark question and has been adapted for the purposes of preparing students for the 20 mark question in the B” Dec 2019.</a:t>
            </a:r>
          </a:p>
        </p:txBody>
      </p:sp>
      <p:sp>
        <p:nvSpPr>
          <p:cNvPr id="4" name="Slide Number Placeholder 3"/>
          <p:cNvSpPr>
            <a:spLocks noGrp="1"/>
          </p:cNvSpPr>
          <p:nvPr>
            <p:ph type="sldNum" sz="quarter" idx="5"/>
          </p:nvPr>
        </p:nvSpPr>
        <p:spPr/>
        <p:txBody>
          <a:bodyPr/>
          <a:lstStyle/>
          <a:p>
            <a:fld id="{FAD9A87E-655B-4854-8DB5-D7F2D2C8BBEF}" type="slidenum">
              <a:rPr lang="en-GB" smtClean="0"/>
              <a:t>6</a:t>
            </a:fld>
            <a:endParaRPr lang="en-GB"/>
          </a:p>
        </p:txBody>
      </p:sp>
    </p:spTree>
    <p:extLst>
      <p:ext uri="{BB962C8B-B14F-4D97-AF65-F5344CB8AC3E}">
        <p14:creationId xmlns:p14="http://schemas.microsoft.com/office/powerpoint/2010/main" val="700723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D9A87E-655B-4854-8DB5-D7F2D2C8BBEF}" type="slidenum">
              <a:rPr lang="en-GB" smtClean="0"/>
              <a:t>7</a:t>
            </a:fld>
            <a:endParaRPr lang="en-GB"/>
          </a:p>
        </p:txBody>
      </p:sp>
    </p:spTree>
    <p:extLst>
      <p:ext uri="{BB962C8B-B14F-4D97-AF65-F5344CB8AC3E}">
        <p14:creationId xmlns:p14="http://schemas.microsoft.com/office/powerpoint/2010/main" val="489305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C3C3DC4-7954-4C62-9D8A-D266C0CBFD05}"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3214616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115861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408360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64879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title Dark Blu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2"/>
                </a:solidFill>
                <a:latin typeface="AQA Chevin Pro Light" panose="020F0303030000060003" pitchFamily="34" charset="0"/>
              </a:defRPr>
            </a:lvl1pPr>
          </a:lstStyle>
          <a:p>
            <a:r>
              <a:rPr lang="en-US" dirty="0"/>
              <a:t>Presentation title</a:t>
            </a:r>
          </a:p>
        </p:txBody>
      </p:sp>
      <p:sp>
        <p:nvSpPr>
          <p:cNvPr id="12" name="Content Placeholder 2"/>
          <p:cNvSpPr>
            <a:spLocks noGrp="1"/>
          </p:cNvSpPr>
          <p:nvPr>
            <p:ph idx="1"/>
          </p:nvPr>
        </p:nvSpPr>
        <p:spPr>
          <a:xfrm>
            <a:off x="720000" y="1225051"/>
            <a:ext cx="10726933" cy="440680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0" y="962025"/>
            <a:ext cx="11446933" cy="0"/>
          </a:xfrm>
          <a:prstGeom prst="line">
            <a:avLst/>
          </a:prstGeom>
          <a:ln w="7620" cap="rnd">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0" y="6340475"/>
            <a:ext cx="11446933" cy="0"/>
          </a:xfrm>
          <a:prstGeom prst="line">
            <a:avLst/>
          </a:prstGeom>
          <a:ln w="7620" cap="rnd">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86588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3C37-3007-9346-908F-5279423EF9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28CFBE-E564-894E-8DE3-CC917A4EDC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3A0D23-D100-B146-B614-B738F42E7CD1}"/>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2BEF43DA-8270-2B48-A40F-76CB4A62F09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A1763EAE-6067-8D44-BE06-5F8E79B8DEEA}"/>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0056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E454-DD0A-A648-A2E0-DBD46448A6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7C5DC4-2A9A-DD4B-91B1-77599C7ECB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63E0D1-7D99-2E45-BA7E-EBF07A82F90D}"/>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C479CF55-CA6C-E047-818E-06849A46427A}"/>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EC475427-6783-C844-AC1E-08F95B7A6528}"/>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4196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B87F-D20B-9A4F-8F6D-BDB9D23045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93B359-567D-3644-8BD4-986EAF3889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F7FEC8-BF55-714A-A4E9-81CBFCB30D0B}"/>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FDCB1846-4041-364F-9561-990169FEBF1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C9BD97E-AB98-854B-8BA2-870CA75EB926}"/>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412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C97C3-E1CC-844C-A670-4858C44E68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BA1D89-DA91-FA4C-8D47-367CA78A2A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4C5253-B89B-A346-8ED1-F0B37EBABA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F3E891-A6E2-EB4B-AA95-D8DBA626A9DE}"/>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48C48984-60AD-1641-AF9F-053445C52B46}"/>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0EC59E9E-0289-9D4A-8BF3-A0E7E3462DFE}"/>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9995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BFA20-5092-8541-BA90-148863B2F1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5596DB-DCDB-A847-9FF8-8B13F149E6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8839E9C-C861-0F4B-B963-B0A60C461F9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8B1EE5-1444-5B4A-9294-636DEAAF1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D46C74-5656-054E-B80B-B7A603A0E26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FF5C80-3986-D04E-A9FD-B1FD2DF46819}"/>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id="{1AB0003B-AB1F-364D-8B1F-AAB673B4D12A}"/>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id="{55282169-CF43-5141-AFFD-BDF350EBD3F4}"/>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6881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C4ED2-86E1-2245-951B-CA52E62575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614FBC-491F-8949-B864-B89278FD84F7}"/>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0AA9A058-BABA-1143-A20D-2BD60E2EA82A}"/>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CF9B2129-4BB7-6B46-9CA6-C6BE44A59158}"/>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43649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AB931F-D219-144B-B8F7-A4AB655CA07C}"/>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1229DFF7-0569-5947-AAE8-6917349E481A}"/>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D546EE6D-14A1-0E45-B777-F655B8267C64}"/>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996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868285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8B3C-ECBE-1149-8E9F-4CE64B32AD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EAF89B-51AE-6B41-BBCF-CCD6DDAB2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809285-52BE-6340-801C-51CC30527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8D5E01-4F16-584F-8F73-86E9F522F008}"/>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68C10B22-CFF7-7C4E-BE6E-8DA19B976A50}"/>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751DC263-A020-1048-B7F4-8D1D56FA84D1}"/>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89971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0CF9-AC02-D946-9B62-76DD8DB543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E229C2-5487-784F-BE54-1A0EEAB6B4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84ACA1-2115-A04C-932A-EE04E0B427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7C1545-20A2-244C-93E8-860274CB9D1F}"/>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BC12DDEE-67C5-9E4A-BC3E-E6E51C8EE673}"/>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E396CF3A-3F71-4C47-8C14-1549EDC2A1DE}"/>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72035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FBC87-790B-EE41-AEFB-E97F727002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F18CD1-D93E-3941-93C0-62EF7E0F6E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6E43D7-66BB-D54F-85E0-F8BCB831E2F8}"/>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330ED738-349D-5145-A76F-A1672DCD0215}"/>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100C0F6F-A4B3-454B-B0BE-0C655F323AE1}"/>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8653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A79CC7-1B21-634D-BF11-FCD2A75396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140AE6-2E61-CD40-9A20-3DA521FE6C3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CAB45-2B18-C246-AB03-402716A928E9}"/>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60D6BFBA-6783-BE4D-812A-800DAD84A16A}"/>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976E0577-B95E-7B4C-8F97-39754D816141}"/>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707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5E1D5-6B00-4782-AB6F-7341CCBE90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121300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65E1D5-6B00-4782-AB6F-7341CCBE9064}"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2725514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65E1D5-6B00-4782-AB6F-7341CCBE9064}" type="datetimeFigureOut">
              <a:rPr lang="en-GB" smtClean="0"/>
              <a:t>04/12/2019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304236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65E1D5-6B00-4782-AB6F-7341CCBE9064}" type="datetimeFigureOut">
              <a:rPr lang="en-GB" smtClean="0"/>
              <a:t>04/12/2019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36399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5E1D5-6B00-4782-AB6F-7341CCBE9064}" type="datetimeFigureOut">
              <a:rPr lang="en-GB" smtClean="0"/>
              <a:t>04/12/2019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212376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5E1D5-6B00-4782-AB6F-7341CCBE9064}"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3281937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5E1D5-6B00-4782-AB6F-7341CCBE9064}"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562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5E1D5-6B00-4782-AB6F-7341CCBE9064}" type="datetimeFigureOut">
              <a:rPr lang="en-GB" smtClean="0"/>
              <a:t>04/12/2019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9EB8A-47B8-4D96-8C12-4B2965B09215}" type="slidenum">
              <a:rPr lang="en-GB" smtClean="0"/>
              <a:t>‹#›</a:t>
            </a:fld>
            <a:endParaRPr lang="en-GB"/>
          </a:p>
        </p:txBody>
      </p:sp>
    </p:spTree>
    <p:extLst>
      <p:ext uri="{BB962C8B-B14F-4D97-AF65-F5344CB8AC3E}">
        <p14:creationId xmlns:p14="http://schemas.microsoft.com/office/powerpoint/2010/main" val="4208337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D3CE4C-4CEE-9D42-8588-917691242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4C0EC5-93A9-0D4E-808D-09E1EC9C44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C408D-7666-6041-B96C-E0D2983F51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88D61-BADB-CC4D-B764-018341CA13AF}" type="datetimeFigureOut">
              <a:rPr lang="en-US" smtClean="0">
                <a:solidFill>
                  <a:prstClr val="black">
                    <a:tint val="75000"/>
                  </a:prstClr>
                </a:solidFill>
              </a:rPr>
              <a:pPr/>
              <a:t>12/4/2019</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10FB38D-EFB9-A64E-A449-6F917AAB38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1299FDE8-2BD8-3141-B8ED-1E2D3AE41E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63866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Coasts</a:t>
            </a:r>
          </a:p>
        </p:txBody>
      </p:sp>
      <p:sp>
        <p:nvSpPr>
          <p:cNvPr id="3" name="Subtitle 2"/>
          <p:cNvSpPr>
            <a:spLocks noGrp="1"/>
          </p:cNvSpPr>
          <p:nvPr>
            <p:ph type="subTitle" idx="1"/>
          </p:nvPr>
        </p:nvSpPr>
        <p:spPr/>
        <p:txBody>
          <a:bodyPr/>
          <a:lstStyle/>
          <a:p>
            <a:r>
              <a:rPr lang="en-GB" dirty="0"/>
              <a:t>20 Mark Questions – exam technique</a:t>
            </a:r>
          </a:p>
        </p:txBody>
      </p:sp>
    </p:spTree>
    <p:extLst>
      <p:ext uri="{BB962C8B-B14F-4D97-AF65-F5344CB8AC3E}">
        <p14:creationId xmlns:p14="http://schemas.microsoft.com/office/powerpoint/2010/main" val="1794415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endParaRPr lang="en-US" dirty="0"/>
          </a:p>
        </p:txBody>
      </p:sp>
      <p:sp>
        <p:nvSpPr>
          <p:cNvPr id="3" name="Content Placeholder 2"/>
          <p:cNvSpPr>
            <a:spLocks noGrp="1"/>
          </p:cNvSpPr>
          <p:nvPr>
            <p:ph idx="1"/>
          </p:nvPr>
        </p:nvSpPr>
        <p:spPr/>
        <p:txBody>
          <a:bodyPr/>
          <a:lstStyle/>
          <a:p>
            <a:r>
              <a:rPr lang="en-GB" dirty="0"/>
              <a:t>Don’t just rewrite what you’ve already said.</a:t>
            </a:r>
          </a:p>
          <a:p>
            <a:r>
              <a:rPr lang="en-GB" dirty="0"/>
              <a:t>Must answer Question – Assess the importance….is one input of the coastal system more significant than the other in creating landscapes?</a:t>
            </a:r>
          </a:p>
          <a:p>
            <a:r>
              <a:rPr lang="en-GB" dirty="0"/>
              <a:t>Often worth thinking about the FUTURE – make a comment about how climate change is going to impact on both processes. </a:t>
            </a:r>
            <a:endParaRPr lang="en-US" dirty="0"/>
          </a:p>
        </p:txBody>
      </p:sp>
    </p:spTree>
    <p:extLst>
      <p:ext uri="{BB962C8B-B14F-4D97-AF65-F5344CB8AC3E}">
        <p14:creationId xmlns:p14="http://schemas.microsoft.com/office/powerpoint/2010/main" val="381286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53E99B8-FEBF-2448-BDE2-7BD41678236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43533" y="0"/>
            <a:ext cx="9704934" cy="6858000"/>
          </a:xfrm>
          <a:prstGeom prst="rect">
            <a:avLst/>
          </a:prstGeom>
        </p:spPr>
      </p:pic>
    </p:spTree>
    <p:extLst>
      <p:ext uri="{BB962C8B-B14F-4D97-AF65-F5344CB8AC3E}">
        <p14:creationId xmlns:p14="http://schemas.microsoft.com/office/powerpoint/2010/main" val="4287763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0E084-523E-43EB-ADE8-818EA327C37D}"/>
              </a:ext>
            </a:extLst>
          </p:cNvPr>
          <p:cNvSpPr>
            <a:spLocks noGrp="1"/>
          </p:cNvSpPr>
          <p:nvPr>
            <p:ph type="title"/>
          </p:nvPr>
        </p:nvSpPr>
        <p:spPr/>
        <p:txBody>
          <a:bodyPr/>
          <a:lstStyle/>
          <a:p>
            <a:r>
              <a:rPr lang="en-GB" dirty="0"/>
              <a:t>Peer Assessment</a:t>
            </a:r>
          </a:p>
        </p:txBody>
      </p:sp>
      <p:sp>
        <p:nvSpPr>
          <p:cNvPr id="3" name="Text Placeholder 2">
            <a:extLst>
              <a:ext uri="{FF2B5EF4-FFF2-40B4-BE49-F238E27FC236}">
                <a16:creationId xmlns:a16="http://schemas.microsoft.com/office/drawing/2014/main" id="{FEA60D27-D825-428F-BC37-F56D3B5F8664}"/>
              </a:ext>
            </a:extLst>
          </p:cNvPr>
          <p:cNvSpPr>
            <a:spLocks noGrp="1"/>
          </p:cNvSpPr>
          <p:nvPr>
            <p:ph type="body" idx="1"/>
          </p:nvPr>
        </p:nvSpPr>
        <p:spPr/>
        <p:txBody>
          <a:bodyPr/>
          <a:lstStyle/>
          <a:p>
            <a:r>
              <a:rPr lang="en-GB" altLang="en-US" dirty="0">
                <a:latin typeface="Arial" panose="020B0604020202020204" pitchFamily="34" charset="0"/>
                <a:cs typeface="Arial" panose="020B0604020202020204" pitchFamily="34" charset="0"/>
              </a:rPr>
              <a:t>Assess the importance of different sources of energy in the creation of coastal landscapes. [20 marks] </a:t>
            </a:r>
          </a:p>
        </p:txBody>
      </p:sp>
    </p:spTree>
    <p:extLst>
      <p:ext uri="{BB962C8B-B14F-4D97-AF65-F5344CB8AC3E}">
        <p14:creationId xmlns:p14="http://schemas.microsoft.com/office/powerpoint/2010/main" val="2410660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7BAE720-02D7-4ABD-A422-DC3208CE9E41}"/>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401122" y="368390"/>
            <a:ext cx="5802164" cy="5779294"/>
          </a:xfrm>
          <a:prstGeom prst="rect">
            <a:avLst/>
          </a:prstGeom>
        </p:spPr>
      </p:pic>
    </p:spTree>
    <p:extLst>
      <p:ext uri="{BB962C8B-B14F-4D97-AF65-F5344CB8AC3E}">
        <p14:creationId xmlns:p14="http://schemas.microsoft.com/office/powerpoint/2010/main" val="1994900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4F7A8FE-6F53-4DBE-B8A9-00B2E0616B8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4556" y="167749"/>
            <a:ext cx="6291178" cy="5114720"/>
          </a:xfrm>
          <a:prstGeom prst="rect">
            <a:avLst/>
          </a:prstGeom>
        </p:spPr>
      </p:pic>
      <p:pic>
        <p:nvPicPr>
          <p:cNvPr id="5" name="Picture 4">
            <a:extLst>
              <a:ext uri="{FF2B5EF4-FFF2-40B4-BE49-F238E27FC236}">
                <a16:creationId xmlns:a16="http://schemas.microsoft.com/office/drawing/2014/main" id="{C947136D-141A-4843-9357-B27FCC51E37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992937" y="95387"/>
            <a:ext cx="6124507" cy="6274494"/>
          </a:xfrm>
          <a:prstGeom prst="rect">
            <a:avLst/>
          </a:prstGeom>
        </p:spPr>
      </p:pic>
    </p:spTree>
    <p:extLst>
      <p:ext uri="{BB962C8B-B14F-4D97-AF65-F5344CB8AC3E}">
        <p14:creationId xmlns:p14="http://schemas.microsoft.com/office/powerpoint/2010/main" val="2765560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DC43C-85EB-C242-93E1-CECFD7D6289C}"/>
              </a:ext>
            </a:extLst>
          </p:cNvPr>
          <p:cNvSpPr>
            <a:spLocks noGrp="1"/>
          </p:cNvSpPr>
          <p:nvPr>
            <p:ph type="title"/>
          </p:nvPr>
        </p:nvSpPr>
        <p:spPr/>
        <p:txBody>
          <a:bodyPr/>
          <a:lstStyle/>
          <a:p>
            <a:r>
              <a:rPr lang="en-US" dirty="0"/>
              <a:t>Assessment</a:t>
            </a:r>
          </a:p>
        </p:txBody>
      </p:sp>
      <p:sp>
        <p:nvSpPr>
          <p:cNvPr id="3" name="Content Placeholder 2">
            <a:extLst>
              <a:ext uri="{FF2B5EF4-FFF2-40B4-BE49-F238E27FC236}">
                <a16:creationId xmlns:a16="http://schemas.microsoft.com/office/drawing/2014/main" id="{FED65460-EE79-554F-9379-24DC41D2E7E1}"/>
              </a:ext>
            </a:extLst>
          </p:cNvPr>
          <p:cNvSpPr>
            <a:spLocks noGrp="1"/>
          </p:cNvSpPr>
          <p:nvPr>
            <p:ph idx="1"/>
          </p:nvPr>
        </p:nvSpPr>
        <p:spPr>
          <a:xfrm>
            <a:off x="655609" y="1362974"/>
            <a:ext cx="11318088" cy="5044004"/>
          </a:xfrm>
        </p:spPr>
        <p:txBody>
          <a:bodyPr>
            <a:normAutofit fontScale="70000" lnSpcReduction="20000"/>
          </a:bodyPr>
          <a:lstStyle/>
          <a:p>
            <a:r>
              <a:rPr lang="en-GB" dirty="0"/>
              <a:t>When reading the 20-mark answer, use the following key in the margin or highlight parts of the text in different colours</a:t>
            </a:r>
          </a:p>
          <a:p>
            <a:endParaRPr lang="en-GB" dirty="0">
              <a:latin typeface="Calibri" panose="020F0502020204030204" pitchFamily="34" charset="0"/>
              <a:cs typeface="Calibri" panose="020F0502020204030204" pitchFamily="34" charset="0"/>
            </a:endParaRPr>
          </a:p>
          <a:p>
            <a:pPr marL="0" indent="0">
              <a:buNone/>
            </a:pPr>
            <a:r>
              <a:rPr lang="en-GB" b="1" dirty="0"/>
              <a:t>AO1</a:t>
            </a:r>
            <a:r>
              <a:rPr lang="en-GB" dirty="0"/>
              <a:t> </a:t>
            </a:r>
          </a:p>
          <a:p>
            <a:r>
              <a:rPr lang="en-GB" b="1" dirty="0">
                <a:solidFill>
                  <a:srgbClr val="FF0000"/>
                </a:solidFill>
              </a:rPr>
              <a:t>K &amp; U </a:t>
            </a:r>
            <a:r>
              <a:rPr lang="en-GB" dirty="0"/>
              <a:t>knowledge and understanding of place(s) and environments </a:t>
            </a:r>
          </a:p>
          <a:p>
            <a:r>
              <a:rPr lang="en-GB" b="1" dirty="0">
                <a:solidFill>
                  <a:srgbClr val="00B0F0"/>
                </a:solidFill>
              </a:rPr>
              <a:t>C &amp; P </a:t>
            </a:r>
            <a:r>
              <a:rPr lang="en-GB" dirty="0"/>
              <a:t>knowledge and understanding of key concepts and processes </a:t>
            </a:r>
          </a:p>
          <a:p>
            <a:r>
              <a:rPr lang="en-GB" b="1" dirty="0">
                <a:solidFill>
                  <a:srgbClr val="FFC000"/>
                </a:solidFill>
              </a:rPr>
              <a:t>S &amp; T </a:t>
            </a:r>
            <a:r>
              <a:rPr lang="en-GB" dirty="0"/>
              <a:t>awareness of scale and temporal change </a:t>
            </a:r>
          </a:p>
          <a:p>
            <a:pPr marL="0" indent="0">
              <a:buNone/>
            </a:pPr>
            <a:r>
              <a:rPr lang="en-GB" b="1" dirty="0"/>
              <a:t>AO2 </a:t>
            </a:r>
          </a:p>
          <a:p>
            <a:r>
              <a:rPr lang="en-GB" b="1" dirty="0">
                <a:solidFill>
                  <a:srgbClr val="00B050"/>
                </a:solidFill>
              </a:rPr>
              <a:t>A &amp; E </a:t>
            </a:r>
            <a:r>
              <a:rPr lang="en-GB" dirty="0"/>
              <a:t>analysis and evaluation in the application of knowledge and understanding </a:t>
            </a:r>
          </a:p>
          <a:p>
            <a:r>
              <a:rPr lang="en-GB" b="1" dirty="0"/>
              <a:t>Links</a:t>
            </a:r>
            <a:r>
              <a:rPr lang="en-GB" dirty="0"/>
              <a:t> – links between knowledge and understanding to the application of knowledge and understanding in different contexts </a:t>
            </a:r>
          </a:p>
          <a:p>
            <a:r>
              <a:rPr lang="en-GB" b="1" dirty="0" err="1">
                <a:solidFill>
                  <a:srgbClr val="C00000"/>
                </a:solidFill>
              </a:rPr>
              <a:t>Concl</a:t>
            </a:r>
            <a:r>
              <a:rPr lang="en-GB" dirty="0"/>
              <a:t> – evaluative conclusion that is applied to the context of the question </a:t>
            </a:r>
          </a:p>
          <a:p>
            <a:pPr marL="0" indent="0">
              <a:buNone/>
            </a:pPr>
            <a:endParaRPr lang="en-GB" dirty="0"/>
          </a:p>
          <a:p>
            <a:pPr marL="0" indent="0">
              <a:buNone/>
            </a:pPr>
            <a:r>
              <a:rPr lang="en-GB" dirty="0"/>
              <a:t>The distinction between ‘analysis and evaluation’ and ‘evaluative conclusion’ is that the conclusion should come to an overall judgement related to the steer of the question, e.g. as prompted by the command words ‘to what extent…’ and ‘assess the extent to which…’ etc.</a:t>
            </a:r>
          </a:p>
          <a:p>
            <a:pPr marL="0" indent="0">
              <a:buNone/>
            </a:pPr>
            <a:endParaRPr lang="en-US" dirty="0"/>
          </a:p>
        </p:txBody>
      </p:sp>
    </p:spTree>
    <p:extLst>
      <p:ext uri="{BB962C8B-B14F-4D97-AF65-F5344CB8AC3E}">
        <p14:creationId xmlns:p14="http://schemas.microsoft.com/office/powerpoint/2010/main" val="4119510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803564" y="96981"/>
          <a:ext cx="10986654" cy="6478107"/>
        </p:xfrm>
        <a:graphic>
          <a:graphicData uri="http://schemas.openxmlformats.org/drawingml/2006/table">
            <a:tbl>
              <a:tblPr>
                <a:tableStyleId>{5C22544A-7EE6-4342-B048-85BDC9FD1C3A}</a:tableStyleId>
              </a:tblPr>
              <a:tblGrid>
                <a:gridCol w="2083714">
                  <a:extLst>
                    <a:ext uri="{9D8B030D-6E8A-4147-A177-3AD203B41FA5}">
                      <a16:colId xmlns:a16="http://schemas.microsoft.com/office/drawing/2014/main" val="3910565933"/>
                    </a:ext>
                  </a:extLst>
                </a:gridCol>
                <a:gridCol w="448761">
                  <a:extLst>
                    <a:ext uri="{9D8B030D-6E8A-4147-A177-3AD203B41FA5}">
                      <a16:colId xmlns:a16="http://schemas.microsoft.com/office/drawing/2014/main" val="4180836898"/>
                    </a:ext>
                  </a:extLst>
                </a:gridCol>
                <a:gridCol w="2757087">
                  <a:extLst>
                    <a:ext uri="{9D8B030D-6E8A-4147-A177-3AD203B41FA5}">
                      <a16:colId xmlns:a16="http://schemas.microsoft.com/office/drawing/2014/main" val="3179541672"/>
                    </a:ext>
                  </a:extLst>
                </a:gridCol>
                <a:gridCol w="2940386">
                  <a:extLst>
                    <a:ext uri="{9D8B030D-6E8A-4147-A177-3AD203B41FA5}">
                      <a16:colId xmlns:a16="http://schemas.microsoft.com/office/drawing/2014/main" val="1297624699"/>
                    </a:ext>
                  </a:extLst>
                </a:gridCol>
                <a:gridCol w="2756706">
                  <a:extLst>
                    <a:ext uri="{9D8B030D-6E8A-4147-A177-3AD203B41FA5}">
                      <a16:colId xmlns:a16="http://schemas.microsoft.com/office/drawing/2014/main" val="3490280703"/>
                    </a:ext>
                  </a:extLst>
                </a:gridCol>
              </a:tblGrid>
              <a:tr h="342508">
                <a:tc gridSpan="2">
                  <a:txBody>
                    <a:bodyPr/>
                    <a:lstStyle/>
                    <a:p>
                      <a:pPr>
                        <a:lnSpc>
                          <a:spcPct val="107000"/>
                        </a:lnSpc>
                        <a:spcAft>
                          <a:spcPts val="800"/>
                        </a:spcAft>
                      </a:pPr>
                      <a:r>
                        <a:rPr lang="en-GB" sz="1200" b="1" dirty="0">
                          <a:effectLst/>
                        </a:rPr>
                        <a:t>Level 1 (1-5)</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a:txBody>
                    <a:bodyPr/>
                    <a:lstStyle/>
                    <a:p>
                      <a:pPr>
                        <a:lnSpc>
                          <a:spcPct val="107000"/>
                        </a:lnSpc>
                        <a:spcAft>
                          <a:spcPts val="800"/>
                        </a:spcAft>
                      </a:pPr>
                      <a:r>
                        <a:rPr lang="en-GB" sz="1200" b="1" dirty="0">
                          <a:effectLst/>
                        </a:rPr>
                        <a:t>Level 2 (6-10)</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800"/>
                        </a:spcAft>
                      </a:pPr>
                      <a:r>
                        <a:rPr lang="en-GB" sz="1200" b="1" dirty="0">
                          <a:effectLst/>
                        </a:rPr>
                        <a:t>Level 3 (11-15)</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800"/>
                        </a:spcAft>
                      </a:pPr>
                      <a:r>
                        <a:rPr lang="en-GB" sz="1200" b="1" dirty="0">
                          <a:effectLst/>
                        </a:rPr>
                        <a:t>Level 4 (16-20)</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extLst>
                  <a:ext uri="{0D108BD9-81ED-4DB2-BD59-A6C34878D82A}">
                    <a16:rowId xmlns:a16="http://schemas.microsoft.com/office/drawing/2014/main" val="4235908197"/>
                  </a:ext>
                </a:extLst>
              </a:tr>
              <a:tr h="631731">
                <a:tc gridSpan="2">
                  <a:txBody>
                    <a:bodyPr/>
                    <a:lstStyle/>
                    <a:p>
                      <a:pPr>
                        <a:lnSpc>
                          <a:spcPct val="107000"/>
                        </a:lnSpc>
                        <a:spcAft>
                          <a:spcPts val="0"/>
                        </a:spcAft>
                      </a:pPr>
                      <a:r>
                        <a:rPr lang="en-GB" sz="1200" dirty="0">
                          <a:effectLst/>
                        </a:rPr>
                        <a:t>Isolated knowledge and understanding of key concepts and processes. </a:t>
                      </a:r>
                    </a:p>
                    <a:p>
                      <a:pPr>
                        <a:lnSpc>
                          <a:spcPct val="107000"/>
                        </a:lnSpc>
                        <a:spcAft>
                          <a:spcPts val="80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a:txBody>
                    <a:bodyPr/>
                    <a:lstStyle/>
                    <a:p>
                      <a:pPr>
                        <a:lnSpc>
                          <a:spcPct val="107000"/>
                        </a:lnSpc>
                        <a:spcAft>
                          <a:spcPts val="800"/>
                        </a:spcAft>
                      </a:pPr>
                      <a:r>
                        <a:rPr lang="en-GB" sz="1200" dirty="0">
                          <a:effectLst/>
                        </a:rPr>
                        <a:t>Some knowledge and understanding of key concepts, processes and interactions and change (AO1).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0"/>
                        </a:spcAft>
                      </a:pPr>
                      <a:r>
                        <a:rPr lang="en-GB" sz="1200">
                          <a:effectLst/>
                        </a:rPr>
                        <a:t>Generally clear and accurate knowledge and understanding of key concepts and processes (AO1).</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tc>
                  <a:txBody>
                    <a:bodyPr/>
                    <a:lstStyle/>
                    <a:p>
                      <a:pPr>
                        <a:lnSpc>
                          <a:spcPct val="107000"/>
                        </a:lnSpc>
                        <a:spcAft>
                          <a:spcPts val="0"/>
                        </a:spcAft>
                      </a:pPr>
                      <a:r>
                        <a:rPr lang="en-GB" sz="1200">
                          <a:effectLst/>
                        </a:rPr>
                        <a:t>Full and accurate knowledge and understanding of key concepts and processes throughout (AO1). </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extLst>
                  <a:ext uri="{0D108BD9-81ED-4DB2-BD59-A6C34878D82A}">
                    <a16:rowId xmlns:a16="http://schemas.microsoft.com/office/drawing/2014/main" val="125211040"/>
                  </a:ext>
                </a:extLst>
              </a:tr>
              <a:tr h="828416">
                <a:tc gridSpan="2">
                  <a:txBody>
                    <a:bodyPr/>
                    <a:lstStyle/>
                    <a:p>
                      <a:pPr>
                        <a:lnSpc>
                          <a:spcPct val="107000"/>
                        </a:lnSpc>
                        <a:spcAft>
                          <a:spcPts val="800"/>
                        </a:spcAft>
                      </a:pPr>
                      <a:r>
                        <a:rPr lang="en-GB" sz="1200" dirty="0">
                          <a:effectLst/>
                        </a:rPr>
                        <a:t>Very limited awareness of scale and temporal change, which is rarely integrated where appropriate. There may be a number of inaccuracies. (AO1).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a:txBody>
                    <a:bodyPr/>
                    <a:lstStyle/>
                    <a:p>
                      <a:pPr>
                        <a:lnSpc>
                          <a:spcPct val="107000"/>
                        </a:lnSpc>
                        <a:spcAft>
                          <a:spcPts val="800"/>
                        </a:spcAft>
                      </a:pPr>
                      <a:r>
                        <a:rPr lang="en-GB" sz="1200" dirty="0">
                          <a:effectLst/>
                        </a:rPr>
                        <a:t>Some awareness of scale and temporal change which is sometimes integrated where appropriate. There may be a few inaccuracies (AO1).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800"/>
                        </a:spcAft>
                      </a:pPr>
                      <a:r>
                        <a:rPr lang="en-GB" sz="1200">
                          <a:effectLst/>
                        </a:rPr>
                        <a:t>Generally clear awareness of scale and temporal change which is integrated where appropriate (AO1).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0"/>
                        </a:spcAft>
                      </a:pPr>
                      <a:r>
                        <a:rPr lang="en-GB" sz="1200">
                          <a:effectLst/>
                        </a:rPr>
                        <a:t>Detailed awareness of scale and temporal change, which is well integrated where, appropriate (AO1). </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extLst>
                  <a:ext uri="{0D108BD9-81ED-4DB2-BD59-A6C34878D82A}">
                    <a16:rowId xmlns:a16="http://schemas.microsoft.com/office/drawing/2014/main" val="1280093747"/>
                  </a:ext>
                </a:extLst>
              </a:tr>
              <a:tr h="621312">
                <a:tc gridSpan="2">
                  <a:txBody>
                    <a:bodyPr/>
                    <a:lstStyle/>
                    <a:p>
                      <a:pPr>
                        <a:lnSpc>
                          <a:spcPct val="107000"/>
                        </a:lnSpc>
                        <a:spcAft>
                          <a:spcPts val="0"/>
                        </a:spcAft>
                      </a:pPr>
                      <a:r>
                        <a:rPr lang="en-GB" sz="1200" dirty="0">
                          <a:effectLst/>
                        </a:rPr>
                        <a:t>Very limited relevant knowledge and understanding of place(s) and environments (AO1).</a:t>
                      </a:r>
                      <a:endParaRPr lang="en-GB" sz="1200" dirty="0">
                        <a:solidFill>
                          <a:srgbClr val="000000"/>
                        </a:solidFill>
                        <a:effectLst/>
                        <a:latin typeface="AQA Chevin Pro Medium"/>
                        <a:ea typeface="Calibri" panose="020F0502020204030204" pitchFamily="34" charset="0"/>
                        <a:cs typeface="AQA Chevin Pro Medium"/>
                      </a:endParaRPr>
                    </a:p>
                  </a:txBody>
                  <a:tcPr marL="53762" marR="53762" marT="0" marB="0"/>
                </a:tc>
                <a:tc hMerge="1">
                  <a:txBody>
                    <a:bodyPr/>
                    <a:lstStyle/>
                    <a:p>
                      <a:endParaRPr lang="en-GB"/>
                    </a:p>
                  </a:txBody>
                  <a:tcPr/>
                </a:tc>
                <a:tc>
                  <a:txBody>
                    <a:bodyPr/>
                    <a:lstStyle/>
                    <a:p>
                      <a:pPr>
                        <a:lnSpc>
                          <a:spcPct val="107000"/>
                        </a:lnSpc>
                        <a:spcAft>
                          <a:spcPts val="800"/>
                        </a:spcAft>
                      </a:pPr>
                      <a:r>
                        <a:rPr lang="en-GB" sz="1200">
                          <a:effectLst/>
                        </a:rPr>
                        <a:t>Some relevant knowledge and understanding of place(s) and environments which is partially relevant (AO1).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800"/>
                        </a:spcAft>
                      </a:pPr>
                      <a:r>
                        <a:rPr lang="en-GB" sz="1200">
                          <a:effectLst/>
                        </a:rPr>
                        <a:t>Generally clear and relevant knowledge and understanding of place(s) and environments (AO1).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0"/>
                        </a:spcAft>
                      </a:pPr>
                      <a:r>
                        <a:rPr lang="en-GB" sz="1200">
                          <a:effectLst/>
                        </a:rPr>
                        <a:t>Detailed, highly relevant and appropriate knowledge and understanding of place(s) and environments used throughout (AO1).</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extLst>
                  <a:ext uri="{0D108BD9-81ED-4DB2-BD59-A6C34878D82A}">
                    <a16:rowId xmlns:a16="http://schemas.microsoft.com/office/drawing/2014/main" val="3655786248"/>
                  </a:ext>
                </a:extLst>
              </a:tr>
              <a:tr h="1035520">
                <a:tc gridSpan="2">
                  <a:txBody>
                    <a:bodyPr/>
                    <a:lstStyle/>
                    <a:p>
                      <a:pPr>
                        <a:lnSpc>
                          <a:spcPct val="107000"/>
                        </a:lnSpc>
                        <a:spcAft>
                          <a:spcPts val="800"/>
                        </a:spcAft>
                      </a:pPr>
                      <a:r>
                        <a:rPr lang="en-GB" sz="1200" dirty="0">
                          <a:effectLst/>
                        </a:rPr>
                        <a:t>Very limited and rarely logical evidence of links between knowledge and understanding to the application of knowledge and understanding in different contexts (AO2).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a:txBody>
                    <a:bodyPr/>
                    <a:lstStyle/>
                    <a:p>
                      <a:pPr>
                        <a:lnSpc>
                          <a:spcPct val="107000"/>
                        </a:lnSpc>
                        <a:spcAft>
                          <a:spcPts val="800"/>
                        </a:spcAft>
                      </a:pPr>
                      <a:r>
                        <a:rPr lang="en-GB" sz="1200">
                          <a:effectLst/>
                        </a:rPr>
                        <a:t>Some evidence of links between knowledge and understanding to the application of knowledge and understanding in different contexts (AO2).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800"/>
                        </a:spcAft>
                      </a:pPr>
                      <a:r>
                        <a:rPr lang="en-GB" sz="1200">
                          <a:effectLst/>
                        </a:rPr>
                        <a:t>Generally clear evidence of links between knowledge and understanding to the application of knowledge and understanding in different contexts (AO2).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0"/>
                        </a:spcAft>
                      </a:pPr>
                      <a:r>
                        <a:rPr lang="en-GB" sz="1200">
                          <a:effectLst/>
                        </a:rPr>
                        <a:t>Full evidence of links between knowledge and understanding to the application of knowledge and understanding in different contexts (AO2)</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extLst>
                  <a:ext uri="{0D108BD9-81ED-4DB2-BD59-A6C34878D82A}">
                    <a16:rowId xmlns:a16="http://schemas.microsoft.com/office/drawing/2014/main" val="4089288808"/>
                  </a:ext>
                </a:extLst>
              </a:tr>
              <a:tr h="828416">
                <a:tc gridSpan="2">
                  <a:txBody>
                    <a:bodyPr/>
                    <a:lstStyle/>
                    <a:p>
                      <a:pPr>
                        <a:lnSpc>
                          <a:spcPct val="107000"/>
                        </a:lnSpc>
                        <a:spcAft>
                          <a:spcPts val="800"/>
                        </a:spcAft>
                      </a:pPr>
                      <a:r>
                        <a:rPr lang="en-GB" sz="1200" dirty="0">
                          <a:effectLst/>
                        </a:rPr>
                        <a:t>Very limited analysis and evaluation in the application of knowledge and understanding. This lacks clarity and coherence (AO2).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a:txBody>
                    <a:bodyPr/>
                    <a:lstStyle/>
                    <a:p>
                      <a:pPr>
                        <a:lnSpc>
                          <a:spcPct val="107000"/>
                        </a:lnSpc>
                        <a:spcAft>
                          <a:spcPts val="800"/>
                        </a:spcAft>
                      </a:pPr>
                      <a:r>
                        <a:rPr lang="en-GB" sz="1200">
                          <a:effectLst/>
                        </a:rPr>
                        <a:t>Some partially relevant analysis and evaluation in the application of knowledge and understanding (AO2).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800"/>
                        </a:spcAft>
                      </a:pPr>
                      <a:r>
                        <a:rPr lang="en-GB" sz="1200">
                          <a:effectLst/>
                        </a:rPr>
                        <a:t>Generally clear, coherent and relevant analysis and evaluation in the application of knowledge and understanding (AO2).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0"/>
                        </a:spcAft>
                      </a:pPr>
                      <a:r>
                        <a:rPr lang="en-GB" sz="1200">
                          <a:effectLst/>
                        </a:rPr>
                        <a:t>Detailed, coherent and relevant analysis and evaluation in the application of knowledge and understanding throughout (AO2).</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extLst>
                  <a:ext uri="{0D108BD9-81ED-4DB2-BD59-A6C34878D82A}">
                    <a16:rowId xmlns:a16="http://schemas.microsoft.com/office/drawing/2014/main" val="404928273"/>
                  </a:ext>
                </a:extLst>
              </a:tr>
              <a:tr h="1035520">
                <a:tc gridSpan="2">
                  <a:txBody>
                    <a:bodyPr/>
                    <a:lstStyle/>
                    <a:p>
                      <a:pPr>
                        <a:lnSpc>
                          <a:spcPct val="107000"/>
                        </a:lnSpc>
                        <a:spcAft>
                          <a:spcPts val="800"/>
                        </a:spcAft>
                      </a:pPr>
                      <a:r>
                        <a:rPr lang="en-GB" sz="1200" dirty="0">
                          <a:effectLst/>
                        </a:rPr>
                        <a:t>Very limited and/or unsupported evaluative conclusion that is loosely based upon knowledge and understanding which is applied to the context of the question (AO2).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a:txBody>
                    <a:bodyPr/>
                    <a:lstStyle/>
                    <a:p>
                      <a:pPr>
                        <a:lnSpc>
                          <a:spcPct val="107000"/>
                        </a:lnSpc>
                        <a:spcAft>
                          <a:spcPts val="0"/>
                        </a:spcAft>
                      </a:pPr>
                      <a:r>
                        <a:rPr lang="en-GB" sz="1200">
                          <a:effectLst/>
                        </a:rPr>
                        <a:t>Some sense of an evaluative conclusion partially based upon knowledge and understanding which is applied to the context of the question (AO2).</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tc>
                  <a:txBody>
                    <a:bodyPr/>
                    <a:lstStyle/>
                    <a:p>
                      <a:pPr>
                        <a:lnSpc>
                          <a:spcPct val="107000"/>
                        </a:lnSpc>
                        <a:spcAft>
                          <a:spcPts val="800"/>
                        </a:spcAft>
                      </a:pPr>
                      <a:r>
                        <a:rPr lang="en-GB" sz="1200">
                          <a:effectLst/>
                        </a:rPr>
                        <a:t>Clear evaluative conclusion that is based on knowledge and understanding which is applied to the context of the question (AO2).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a:txBody>
                    <a:bodyPr/>
                    <a:lstStyle/>
                    <a:p>
                      <a:pPr>
                        <a:lnSpc>
                          <a:spcPct val="107000"/>
                        </a:lnSpc>
                        <a:spcAft>
                          <a:spcPts val="0"/>
                        </a:spcAft>
                      </a:pPr>
                      <a:r>
                        <a:rPr lang="en-GB" sz="1200">
                          <a:effectLst/>
                        </a:rPr>
                        <a:t>Detailed evaluative conclusion that is rational and firmly based on knowledge and understanding which is applied to the context of the question. (AO2) </a:t>
                      </a:r>
                      <a:endParaRPr lang="en-GB" sz="1200">
                        <a:solidFill>
                          <a:srgbClr val="000000"/>
                        </a:solidFill>
                        <a:effectLst/>
                        <a:latin typeface="AQA Chevin Pro Medium"/>
                        <a:ea typeface="Calibri" panose="020F0502020204030204" pitchFamily="34" charset="0"/>
                        <a:cs typeface="AQA Chevin Pro Medium"/>
                      </a:endParaRPr>
                    </a:p>
                  </a:txBody>
                  <a:tcPr marL="53762" marR="53762" marT="0" marB="0"/>
                </a:tc>
                <a:extLst>
                  <a:ext uri="{0D108BD9-81ED-4DB2-BD59-A6C34878D82A}">
                    <a16:rowId xmlns:a16="http://schemas.microsoft.com/office/drawing/2014/main" val="1058599181"/>
                  </a:ext>
                </a:extLst>
              </a:tr>
              <a:tr h="446113">
                <a:tc>
                  <a:txBody>
                    <a:bodyPr/>
                    <a:lstStyle/>
                    <a:p>
                      <a:pPr>
                        <a:lnSpc>
                          <a:spcPct val="107000"/>
                        </a:lnSpc>
                        <a:spcAft>
                          <a:spcPts val="800"/>
                        </a:spcAft>
                      </a:pPr>
                      <a:r>
                        <a:rPr lang="en-GB" sz="1200">
                          <a:effectLst/>
                        </a:rPr>
                        <a:t>Overall comment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gridSpan="3">
                  <a:txBody>
                    <a:bodyPr/>
                    <a:lstStyle/>
                    <a:p>
                      <a:pPr>
                        <a:lnSpc>
                          <a:spcPct val="107000"/>
                        </a:lnSpc>
                        <a:spcAft>
                          <a:spcPts val="80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hMerge="1">
                  <a:txBody>
                    <a:bodyPr/>
                    <a:lstStyle/>
                    <a:p>
                      <a:endParaRPr lang="en-GB"/>
                    </a:p>
                  </a:txBody>
                  <a:tcPr/>
                </a:tc>
                <a:tc>
                  <a:txBody>
                    <a:bodyPr/>
                    <a:lstStyle/>
                    <a:p>
                      <a:pPr>
                        <a:lnSpc>
                          <a:spcPct val="107000"/>
                        </a:lnSpc>
                        <a:spcAft>
                          <a:spcPts val="80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extLst>
                  <a:ext uri="{0D108BD9-81ED-4DB2-BD59-A6C34878D82A}">
                    <a16:rowId xmlns:a16="http://schemas.microsoft.com/office/drawing/2014/main" val="2103321172"/>
                  </a:ext>
                </a:extLst>
              </a:tr>
              <a:tr h="207104">
                <a:tc>
                  <a:txBody>
                    <a:bodyPr/>
                    <a:lstStyle/>
                    <a:p>
                      <a:pPr>
                        <a:lnSpc>
                          <a:spcPct val="107000"/>
                        </a:lnSpc>
                        <a:spcAft>
                          <a:spcPts val="800"/>
                        </a:spcAft>
                      </a:pPr>
                      <a:r>
                        <a:rPr lang="en-GB" sz="1200">
                          <a:effectLst/>
                        </a:rPr>
                        <a:t>Target 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gridSpan="3">
                  <a:txBody>
                    <a:bodyPr/>
                    <a:lstStyle/>
                    <a:p>
                      <a:pPr>
                        <a:lnSpc>
                          <a:spcPct val="107000"/>
                        </a:lnSpc>
                        <a:spcAft>
                          <a:spcPts val="80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hMerge="1">
                  <a:txBody>
                    <a:bodyPr/>
                    <a:lstStyle/>
                    <a:p>
                      <a:endParaRPr lang="en-GB"/>
                    </a:p>
                  </a:txBody>
                  <a:tcPr/>
                </a:tc>
                <a:tc>
                  <a:txBody>
                    <a:bodyPr/>
                    <a:lstStyle/>
                    <a:p>
                      <a:pPr>
                        <a:lnSpc>
                          <a:spcPct val="107000"/>
                        </a:lnSpc>
                        <a:spcAft>
                          <a:spcPts val="80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extLst>
                  <a:ext uri="{0D108BD9-81ED-4DB2-BD59-A6C34878D82A}">
                    <a16:rowId xmlns:a16="http://schemas.microsoft.com/office/drawing/2014/main" val="3708895490"/>
                  </a:ext>
                </a:extLst>
              </a:tr>
              <a:tr h="207104">
                <a:tc>
                  <a:txBody>
                    <a:bodyPr/>
                    <a:lstStyle/>
                    <a:p>
                      <a:pPr>
                        <a:lnSpc>
                          <a:spcPct val="107000"/>
                        </a:lnSpc>
                        <a:spcAft>
                          <a:spcPts val="800"/>
                        </a:spcAft>
                      </a:pPr>
                      <a:r>
                        <a:rPr lang="en-GB" sz="1200" dirty="0">
                          <a:effectLst/>
                        </a:rPr>
                        <a:t>Target 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gridSpan="3">
                  <a:txBody>
                    <a:bodyPr/>
                    <a:lstStyle/>
                    <a:p>
                      <a:pPr>
                        <a:lnSpc>
                          <a:spcPct val="107000"/>
                        </a:lnSpc>
                        <a:spcAft>
                          <a:spcPts val="80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tc hMerge="1">
                  <a:txBody>
                    <a:bodyPr/>
                    <a:lstStyle/>
                    <a:p>
                      <a:endParaRPr lang="en-GB"/>
                    </a:p>
                  </a:txBody>
                  <a:tcPr/>
                </a:tc>
                <a:tc hMerge="1">
                  <a:txBody>
                    <a:bodyPr/>
                    <a:lstStyle/>
                    <a:p>
                      <a:endParaRPr lang="en-GB"/>
                    </a:p>
                  </a:txBody>
                  <a:tcPr/>
                </a:tc>
                <a:tc>
                  <a:txBody>
                    <a:bodyPr/>
                    <a:lstStyle/>
                    <a:p>
                      <a:pPr>
                        <a:lnSpc>
                          <a:spcPct val="107000"/>
                        </a:lnSpc>
                        <a:spcAft>
                          <a:spcPts val="80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762" marR="53762" marT="0" marB="0"/>
                </a:tc>
                <a:extLst>
                  <a:ext uri="{0D108BD9-81ED-4DB2-BD59-A6C34878D82A}">
                    <a16:rowId xmlns:a16="http://schemas.microsoft.com/office/drawing/2014/main" val="2287522423"/>
                  </a:ext>
                </a:extLst>
              </a:tr>
            </a:tbl>
          </a:graphicData>
        </a:graphic>
      </p:graphicFrame>
      <p:sp>
        <p:nvSpPr>
          <p:cNvPr id="2" name="TextBox 1"/>
          <p:cNvSpPr txBox="1"/>
          <p:nvPr/>
        </p:nvSpPr>
        <p:spPr>
          <a:xfrm>
            <a:off x="43291" y="521826"/>
            <a:ext cx="861390" cy="553998"/>
          </a:xfrm>
          <a:prstGeom prst="rect">
            <a:avLst/>
          </a:prstGeom>
          <a:noFill/>
        </p:spPr>
        <p:txBody>
          <a:bodyPr wrap="none" rtlCol="0">
            <a:spAutoFit/>
          </a:bodyPr>
          <a:lstStyle/>
          <a:p>
            <a:r>
              <a:rPr lang="en-GB" dirty="0"/>
              <a:t>C&amp;P</a:t>
            </a:r>
          </a:p>
          <a:p>
            <a:r>
              <a:rPr lang="en-GB" sz="1200" dirty="0"/>
              <a:t>Definitions</a:t>
            </a:r>
          </a:p>
        </p:txBody>
      </p:sp>
      <p:sp>
        <p:nvSpPr>
          <p:cNvPr id="4" name="TextBox 3"/>
          <p:cNvSpPr txBox="1"/>
          <p:nvPr/>
        </p:nvSpPr>
        <p:spPr>
          <a:xfrm>
            <a:off x="111044" y="1316003"/>
            <a:ext cx="559769" cy="369332"/>
          </a:xfrm>
          <a:prstGeom prst="rect">
            <a:avLst/>
          </a:prstGeom>
          <a:noFill/>
        </p:spPr>
        <p:txBody>
          <a:bodyPr wrap="none" rtlCol="0">
            <a:spAutoFit/>
          </a:bodyPr>
          <a:lstStyle/>
          <a:p>
            <a:r>
              <a:rPr lang="en-GB" dirty="0"/>
              <a:t>S&amp;T</a:t>
            </a:r>
          </a:p>
        </p:txBody>
      </p:sp>
      <p:sp>
        <p:nvSpPr>
          <p:cNvPr id="5" name="TextBox 4"/>
          <p:cNvSpPr txBox="1"/>
          <p:nvPr/>
        </p:nvSpPr>
        <p:spPr>
          <a:xfrm>
            <a:off x="96982" y="2119746"/>
            <a:ext cx="656889" cy="553998"/>
          </a:xfrm>
          <a:prstGeom prst="rect">
            <a:avLst/>
          </a:prstGeom>
          <a:noFill/>
        </p:spPr>
        <p:txBody>
          <a:bodyPr wrap="square" rtlCol="0">
            <a:spAutoFit/>
          </a:bodyPr>
          <a:lstStyle/>
          <a:p>
            <a:r>
              <a:rPr lang="en-GB" dirty="0"/>
              <a:t>K&amp;U </a:t>
            </a:r>
            <a:r>
              <a:rPr lang="en-GB" sz="1200" dirty="0"/>
              <a:t>Places</a:t>
            </a:r>
          </a:p>
        </p:txBody>
      </p:sp>
      <p:sp>
        <p:nvSpPr>
          <p:cNvPr id="6" name="TextBox 5"/>
          <p:cNvSpPr txBox="1"/>
          <p:nvPr/>
        </p:nvSpPr>
        <p:spPr>
          <a:xfrm>
            <a:off x="18254" y="2933594"/>
            <a:ext cx="767057" cy="923330"/>
          </a:xfrm>
          <a:prstGeom prst="rect">
            <a:avLst/>
          </a:prstGeom>
          <a:noFill/>
        </p:spPr>
        <p:txBody>
          <a:bodyPr wrap="square" rtlCol="0">
            <a:spAutoFit/>
          </a:bodyPr>
          <a:lstStyle/>
          <a:p>
            <a:r>
              <a:rPr lang="en-GB" dirty="0"/>
              <a:t>Links</a:t>
            </a:r>
          </a:p>
          <a:p>
            <a:r>
              <a:rPr lang="en-GB" sz="1200" dirty="0"/>
              <a:t>Examples &amp; other views</a:t>
            </a:r>
          </a:p>
        </p:txBody>
      </p:sp>
      <p:sp>
        <p:nvSpPr>
          <p:cNvPr id="7" name="TextBox 6"/>
          <p:cNvSpPr txBox="1"/>
          <p:nvPr/>
        </p:nvSpPr>
        <p:spPr>
          <a:xfrm>
            <a:off x="0" y="4046513"/>
            <a:ext cx="904681" cy="738664"/>
          </a:xfrm>
          <a:prstGeom prst="rect">
            <a:avLst/>
          </a:prstGeom>
          <a:noFill/>
        </p:spPr>
        <p:txBody>
          <a:bodyPr wrap="square" rtlCol="0">
            <a:spAutoFit/>
          </a:bodyPr>
          <a:lstStyle/>
          <a:p>
            <a:r>
              <a:rPr lang="en-GB" dirty="0"/>
              <a:t>A&amp;E</a:t>
            </a:r>
          </a:p>
          <a:p>
            <a:r>
              <a:rPr lang="en-GB" sz="1200" dirty="0"/>
              <a:t>Arguments &amp; opinions</a:t>
            </a:r>
          </a:p>
        </p:txBody>
      </p:sp>
      <p:sp>
        <p:nvSpPr>
          <p:cNvPr id="8" name="TextBox 7"/>
          <p:cNvSpPr txBox="1"/>
          <p:nvPr/>
        </p:nvSpPr>
        <p:spPr>
          <a:xfrm>
            <a:off x="0" y="4984870"/>
            <a:ext cx="702436" cy="369332"/>
          </a:xfrm>
          <a:prstGeom prst="rect">
            <a:avLst/>
          </a:prstGeom>
          <a:noFill/>
        </p:spPr>
        <p:txBody>
          <a:bodyPr wrap="none" rtlCol="0">
            <a:spAutoFit/>
          </a:bodyPr>
          <a:lstStyle/>
          <a:p>
            <a:r>
              <a:rPr lang="en-GB" dirty="0" err="1"/>
              <a:t>Concl</a:t>
            </a:r>
            <a:endParaRPr lang="en-GB" dirty="0"/>
          </a:p>
        </p:txBody>
      </p:sp>
      <p:sp>
        <p:nvSpPr>
          <p:cNvPr id="9" name="Rectangle 8">
            <a:extLst>
              <a:ext uri="{FF2B5EF4-FFF2-40B4-BE49-F238E27FC236}">
                <a16:creationId xmlns:a16="http://schemas.microsoft.com/office/drawing/2014/main" id="{5CE8289E-768B-4CDD-8583-C8378B74FB24}"/>
              </a:ext>
            </a:extLst>
          </p:cNvPr>
          <p:cNvSpPr/>
          <p:nvPr/>
        </p:nvSpPr>
        <p:spPr>
          <a:xfrm>
            <a:off x="9014254" y="96981"/>
            <a:ext cx="2775964" cy="564891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245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0"/>
            <a:ext cx="10515600" cy="1325563"/>
          </a:xfrm>
        </p:spPr>
        <p:txBody>
          <a:bodyPr/>
          <a:lstStyle/>
          <a:p>
            <a:r>
              <a:rPr lang="en-GB" dirty="0"/>
              <a:t>Improving performance at A Level</a:t>
            </a:r>
          </a:p>
        </p:txBody>
      </p:sp>
      <p:sp>
        <p:nvSpPr>
          <p:cNvPr id="3" name="Content Placeholder 2"/>
          <p:cNvSpPr>
            <a:spLocks noGrp="1"/>
          </p:cNvSpPr>
          <p:nvPr>
            <p:ph idx="1"/>
          </p:nvPr>
        </p:nvSpPr>
        <p:spPr>
          <a:xfrm>
            <a:off x="838200" y="1409076"/>
            <a:ext cx="10515600" cy="5448924"/>
          </a:xfrm>
        </p:spPr>
        <p:txBody>
          <a:bodyPr>
            <a:normAutofit lnSpcReduction="10000"/>
          </a:bodyPr>
          <a:lstStyle/>
          <a:p>
            <a:r>
              <a:rPr lang="en-GB" dirty="0"/>
              <a:t>Practice essays so that they become the norm rather than the exception. Build up to unseen essays carried out in a limited time period (about 30 minutes) – and handwritten ones</a:t>
            </a:r>
          </a:p>
          <a:p>
            <a:r>
              <a:rPr lang="en-GB" dirty="0"/>
              <a:t>Peer assessment of essays helps candidates to see where the requirements of the question have, and have not, been met. Make full use of the generic mark scheme for college-based essays.</a:t>
            </a:r>
          </a:p>
          <a:p>
            <a:r>
              <a:rPr lang="en-GB" dirty="0"/>
              <a:t>Create a glossary of command words</a:t>
            </a:r>
          </a:p>
          <a:p>
            <a:r>
              <a:rPr lang="en-GB" dirty="0"/>
              <a:t>Use case studies and examples, making sure that you know which topic is illustrated by which case study… but, use only that part of the case study that is relevant to the question set</a:t>
            </a:r>
          </a:p>
          <a:p>
            <a:r>
              <a:rPr lang="en-GB" dirty="0"/>
              <a:t>Where asked to ‘evaluate’, it is important to provide evidence upon which judgmental statements can be based. If asked to state “to what extent”- either fully, mostly, generally, partially, not at all (supported by evidence)</a:t>
            </a:r>
          </a:p>
          <a:p>
            <a:endParaRPr lang="en-GB" dirty="0"/>
          </a:p>
          <a:p>
            <a:endParaRPr lang="en-GB" dirty="0"/>
          </a:p>
          <a:p>
            <a:endParaRPr lang="en-GB" dirty="0"/>
          </a:p>
        </p:txBody>
      </p:sp>
    </p:spTree>
    <p:extLst>
      <p:ext uri="{BB962C8B-B14F-4D97-AF65-F5344CB8AC3E}">
        <p14:creationId xmlns:p14="http://schemas.microsoft.com/office/powerpoint/2010/main" val="2608863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CCD56-F5EC-454B-B4FA-A5D805659D6A}"/>
              </a:ext>
            </a:extLst>
          </p:cNvPr>
          <p:cNvSpPr>
            <a:spLocks noGrp="1"/>
          </p:cNvSpPr>
          <p:nvPr>
            <p:ph type="title"/>
          </p:nvPr>
        </p:nvSpPr>
        <p:spPr>
          <a:xfrm>
            <a:off x="585216" y="100901"/>
            <a:ext cx="10515600" cy="1325563"/>
          </a:xfrm>
        </p:spPr>
        <p:txBody>
          <a:bodyPr/>
          <a:lstStyle/>
          <a:p>
            <a:r>
              <a:rPr lang="en-US" b="1" dirty="0"/>
              <a:t>20 Mark Question</a:t>
            </a:r>
          </a:p>
        </p:txBody>
      </p:sp>
      <p:sp>
        <p:nvSpPr>
          <p:cNvPr id="3" name="Content Placeholder 2">
            <a:extLst>
              <a:ext uri="{FF2B5EF4-FFF2-40B4-BE49-F238E27FC236}">
                <a16:creationId xmlns:a16="http://schemas.microsoft.com/office/drawing/2014/main" id="{4C4C4874-D860-D848-BCC3-E86238C6AB13}"/>
              </a:ext>
            </a:extLst>
          </p:cNvPr>
          <p:cNvSpPr>
            <a:spLocks noGrp="1"/>
          </p:cNvSpPr>
          <p:nvPr>
            <p:ph idx="1"/>
          </p:nvPr>
        </p:nvSpPr>
        <p:spPr>
          <a:xfrm>
            <a:off x="585216" y="1188720"/>
            <a:ext cx="11155680" cy="5486400"/>
          </a:xfrm>
        </p:spPr>
        <p:txBody>
          <a:bodyPr>
            <a:normAutofit fontScale="92500" lnSpcReduction="10000"/>
          </a:bodyPr>
          <a:lstStyle/>
          <a:p>
            <a:pPr marL="0" indent="0">
              <a:buNone/>
            </a:pPr>
            <a:r>
              <a:rPr lang="en-GB" dirty="0"/>
              <a:t>One way students could structure their response: </a:t>
            </a:r>
          </a:p>
          <a:p>
            <a:r>
              <a:rPr lang="en-GB" dirty="0"/>
              <a:t>10% – introduction </a:t>
            </a:r>
          </a:p>
          <a:p>
            <a:r>
              <a:rPr lang="en-GB" dirty="0"/>
              <a:t>80–90% – main body </a:t>
            </a:r>
          </a:p>
          <a:p>
            <a:r>
              <a:rPr lang="en-GB" dirty="0"/>
              <a:t>10% – conclusion </a:t>
            </a:r>
          </a:p>
          <a:p>
            <a:pPr marL="0" indent="0">
              <a:buNone/>
            </a:pPr>
            <a:r>
              <a:rPr lang="en-GB" dirty="0"/>
              <a:t>Students should:</a:t>
            </a:r>
          </a:p>
          <a:p>
            <a:r>
              <a:rPr lang="en-GB" dirty="0"/>
              <a:t>ensure, where appropriate, that there is a balance of discussion and use of evidence. Utilising data will potentially allow students to demonstrate detailed knowledge and understanding of concepts, processes and interactions, in particular case study data, which should underpin the response throughout </a:t>
            </a:r>
          </a:p>
          <a:p>
            <a:r>
              <a:rPr lang="en-GB" dirty="0"/>
              <a:t>engage with the command word, e.g. responses that ask ‘to what extent’ should have a clear decision on what extent the student agrees/disagrees with the point of view presented in their response </a:t>
            </a:r>
          </a:p>
          <a:p>
            <a:r>
              <a:rPr lang="en-GB" dirty="0"/>
              <a:t>write concisely to answer questions </a:t>
            </a:r>
          </a:p>
          <a:p>
            <a:pPr marL="0" indent="0">
              <a:buNone/>
            </a:pPr>
            <a:endParaRPr lang="en-US" dirty="0"/>
          </a:p>
        </p:txBody>
      </p:sp>
    </p:spTree>
    <p:extLst>
      <p:ext uri="{BB962C8B-B14F-4D97-AF65-F5344CB8AC3E}">
        <p14:creationId xmlns:p14="http://schemas.microsoft.com/office/powerpoint/2010/main" val="321171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0512"/>
            <a:ext cx="10515600" cy="1325563"/>
          </a:xfrm>
        </p:spPr>
        <p:txBody>
          <a:bodyPr/>
          <a:lstStyle/>
          <a:p>
            <a:r>
              <a:rPr lang="en-GB" dirty="0"/>
              <a:t>Writing extended responses</a:t>
            </a:r>
          </a:p>
        </p:txBody>
      </p:sp>
      <p:sp>
        <p:nvSpPr>
          <p:cNvPr id="3" name="Content Placeholder 2"/>
          <p:cNvSpPr>
            <a:spLocks noGrp="1"/>
          </p:cNvSpPr>
          <p:nvPr>
            <p:ph idx="1"/>
          </p:nvPr>
        </p:nvSpPr>
        <p:spPr/>
        <p:txBody>
          <a:bodyPr>
            <a:normAutofit fontScale="77500" lnSpcReduction="20000"/>
          </a:bodyPr>
          <a:lstStyle/>
          <a:p>
            <a:pPr marL="0" indent="0">
              <a:buNone/>
            </a:pPr>
            <a:r>
              <a:rPr lang="en-GB" sz="2000" b="1">
                <a:solidFill>
                  <a:schemeClr val="bg2"/>
                </a:solidFill>
                <a:latin typeface="AQA Chevin Pro Medium" panose="020F0603030000060003" pitchFamily="34" charset="0"/>
                <a:cs typeface="AQA Chevin Pro Light"/>
              </a:rPr>
              <a:t>Breadth</a:t>
            </a:r>
          </a:p>
          <a:p>
            <a:pPr marL="0" indent="0">
              <a:buNone/>
            </a:pPr>
            <a:r>
              <a:rPr lang="en-GB"/>
              <a:t>Make a broad range of relevant points in a coherently argued fashion.</a:t>
            </a:r>
          </a:p>
          <a:p>
            <a:pPr marL="0" indent="0">
              <a:buNone/>
            </a:pPr>
            <a:endParaRPr lang="en-GB"/>
          </a:p>
          <a:p>
            <a:pPr marL="0" indent="0">
              <a:buNone/>
            </a:pPr>
            <a:r>
              <a:rPr lang="en-GB" sz="2000" b="1">
                <a:solidFill>
                  <a:schemeClr val="bg2"/>
                </a:solidFill>
                <a:latin typeface="AQA Chevin Pro Medium" panose="020F0603030000060003" pitchFamily="34" charset="0"/>
                <a:cs typeface="AQA Chevin Pro Light"/>
              </a:rPr>
              <a:t>Depth</a:t>
            </a:r>
          </a:p>
          <a:p>
            <a:pPr marL="0" indent="0">
              <a:buNone/>
            </a:pPr>
            <a:r>
              <a:rPr lang="en-GB"/>
              <a:t>Each point should offer appropriate detail, knowledge of content concept and process where appropriate. Offer analysis, evaluation and interpretation as appropriate.</a:t>
            </a:r>
          </a:p>
          <a:p>
            <a:pPr marL="0" indent="0">
              <a:buNone/>
            </a:pPr>
            <a:endParaRPr lang="en-GB"/>
          </a:p>
          <a:p>
            <a:pPr marL="0" indent="0">
              <a:buNone/>
            </a:pPr>
            <a:r>
              <a:rPr lang="en-GB" sz="2000" b="1">
                <a:solidFill>
                  <a:schemeClr val="bg2"/>
                </a:solidFill>
                <a:latin typeface="AQA Chevin Pro Medium" panose="020F0603030000060003" pitchFamily="34" charset="0"/>
                <a:cs typeface="AQA Chevin Pro Light"/>
              </a:rPr>
              <a:t>Support</a:t>
            </a:r>
          </a:p>
          <a:p>
            <a:pPr marL="0" indent="0">
              <a:buNone/>
            </a:pPr>
            <a:r>
              <a:rPr lang="en-GB"/>
              <a:t>Use case studies to embed the knowledge concepts and processes in real world situations.</a:t>
            </a:r>
          </a:p>
          <a:p>
            <a:pPr marL="0" indent="0">
              <a:buNone/>
            </a:pPr>
            <a:endParaRPr lang="en-GB"/>
          </a:p>
          <a:p>
            <a:pPr marL="0" indent="0">
              <a:buNone/>
            </a:pPr>
            <a:r>
              <a:rPr lang="en-GB" sz="2000" b="1">
                <a:solidFill>
                  <a:schemeClr val="bg2"/>
                </a:solidFill>
                <a:latin typeface="AQA Chevin Pro Medium" panose="020F0603030000060003" pitchFamily="34" charset="0"/>
                <a:cs typeface="AQA Chevin Pro Light"/>
              </a:rPr>
              <a:t>Synopticity </a:t>
            </a:r>
            <a:endParaRPr lang="en-GB" sz="2000"/>
          </a:p>
          <a:p>
            <a:pPr marL="0" indent="0">
              <a:buNone/>
            </a:pPr>
            <a:r>
              <a:rPr lang="en-GB"/>
              <a:t>Make the links which are required by the question.</a:t>
            </a:r>
            <a:endParaRPr lang="en-GB" dirty="0"/>
          </a:p>
        </p:txBody>
      </p:sp>
    </p:spTree>
    <p:extLst>
      <p:ext uri="{BB962C8B-B14F-4D97-AF65-F5344CB8AC3E}">
        <p14:creationId xmlns:p14="http://schemas.microsoft.com/office/powerpoint/2010/main" val="409621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a:ext>
            </a:extLst>
          </a:blip>
          <a:stretch>
            <a:fillRect/>
          </a:stretch>
        </p:blipFill>
        <p:spPr>
          <a:xfrm>
            <a:off x="1524001" y="1055034"/>
            <a:ext cx="9144000" cy="5703574"/>
          </a:xfrm>
          <a:prstGeom prst="rect">
            <a:avLst/>
          </a:prstGeom>
          <a:ln>
            <a:noFill/>
          </a:ln>
          <a:effectLst>
            <a:softEdge rad="112500"/>
          </a:effectLst>
        </p:spPr>
      </p:pic>
      <p:sp>
        <p:nvSpPr>
          <p:cNvPr id="2" name="TextBox 1"/>
          <p:cNvSpPr txBox="1"/>
          <p:nvPr/>
        </p:nvSpPr>
        <p:spPr>
          <a:xfrm>
            <a:off x="1524001" y="39371"/>
            <a:ext cx="8957189" cy="1077218"/>
          </a:xfrm>
          <a:prstGeom prst="rect">
            <a:avLst/>
          </a:prstGeom>
          <a:noFill/>
          <a:ln w="38100">
            <a:noFill/>
            <a:prstDash val="solid"/>
          </a:ln>
        </p:spPr>
        <p:txBody>
          <a:bodyPr wrap="square" rtlCol="0">
            <a:spAutoFit/>
          </a:bodyPr>
          <a:lstStyle/>
          <a:p>
            <a:r>
              <a:rPr lang="en-GB" sz="3200" dirty="0"/>
              <a:t>Writing extended answers at A Level</a:t>
            </a:r>
          </a:p>
          <a:p>
            <a:r>
              <a:rPr lang="en-GB" sz="3200" i="1" dirty="0"/>
              <a:t>A good geographer will</a:t>
            </a:r>
            <a:r>
              <a:rPr lang="en-GB" sz="2800" i="1" dirty="0">
                <a:solidFill>
                  <a:srgbClr val="92D050"/>
                </a:solidFill>
              </a:rPr>
              <a:t>:</a:t>
            </a:r>
          </a:p>
        </p:txBody>
      </p:sp>
      <p:sp>
        <p:nvSpPr>
          <p:cNvPr id="5" name="TextBox 4"/>
          <p:cNvSpPr txBox="1"/>
          <p:nvPr/>
        </p:nvSpPr>
        <p:spPr>
          <a:xfrm>
            <a:off x="7721576" y="5166192"/>
            <a:ext cx="4733004" cy="1107996"/>
          </a:xfrm>
          <a:prstGeom prst="rect">
            <a:avLst/>
          </a:prstGeom>
          <a:noFill/>
        </p:spPr>
        <p:txBody>
          <a:bodyPr wrap="square" rtlCol="0">
            <a:spAutoFit/>
          </a:bodyPr>
          <a:lstStyle/>
          <a:p>
            <a:r>
              <a:rPr lang="en-GB" sz="6600" b="1" dirty="0">
                <a:solidFill>
                  <a:srgbClr val="FF0000"/>
                </a:solidFill>
              </a:rPr>
              <a:t>P</a:t>
            </a:r>
            <a:r>
              <a:rPr lang="en-GB" sz="6600" dirty="0">
                <a:solidFill>
                  <a:srgbClr val="FF0000"/>
                </a:solidFill>
              </a:rPr>
              <a:t>layers</a:t>
            </a:r>
            <a:r>
              <a:rPr lang="en-GB" sz="2400" dirty="0"/>
              <a:t>  </a:t>
            </a:r>
          </a:p>
        </p:txBody>
      </p:sp>
      <p:sp>
        <p:nvSpPr>
          <p:cNvPr id="6" name="TextBox 5"/>
          <p:cNvSpPr txBox="1"/>
          <p:nvPr/>
        </p:nvSpPr>
        <p:spPr>
          <a:xfrm>
            <a:off x="5359713" y="4815517"/>
            <a:ext cx="2968751" cy="769441"/>
          </a:xfrm>
          <a:prstGeom prst="rect">
            <a:avLst/>
          </a:prstGeom>
          <a:noFill/>
        </p:spPr>
        <p:txBody>
          <a:bodyPr wrap="square" rtlCol="0">
            <a:spAutoFit/>
          </a:bodyPr>
          <a:lstStyle/>
          <a:p>
            <a:r>
              <a:rPr lang="en-GB" sz="4400" b="1" dirty="0">
                <a:solidFill>
                  <a:srgbClr val="FFC000"/>
                </a:solidFill>
              </a:rPr>
              <a:t>A</a:t>
            </a:r>
            <a:r>
              <a:rPr lang="en-GB" sz="4400" dirty="0">
                <a:solidFill>
                  <a:srgbClr val="FFC000"/>
                </a:solidFill>
              </a:rPr>
              <a:t>ttitudes</a:t>
            </a:r>
            <a:r>
              <a:rPr lang="en-GB" dirty="0"/>
              <a:t>  </a:t>
            </a:r>
          </a:p>
        </p:txBody>
      </p:sp>
      <p:sp>
        <p:nvSpPr>
          <p:cNvPr id="7" name="TextBox 6"/>
          <p:cNvSpPr txBox="1"/>
          <p:nvPr/>
        </p:nvSpPr>
        <p:spPr>
          <a:xfrm>
            <a:off x="2870070" y="4448738"/>
            <a:ext cx="4979284" cy="584775"/>
          </a:xfrm>
          <a:prstGeom prst="rect">
            <a:avLst/>
          </a:prstGeom>
          <a:noFill/>
        </p:spPr>
        <p:txBody>
          <a:bodyPr wrap="square" rtlCol="0">
            <a:spAutoFit/>
          </a:bodyPr>
          <a:lstStyle/>
          <a:p>
            <a:r>
              <a:rPr lang="en-GB" sz="3200" b="1" dirty="0">
                <a:solidFill>
                  <a:srgbClr val="7030A0"/>
                </a:solidFill>
              </a:rPr>
              <a:t>F</a:t>
            </a:r>
            <a:r>
              <a:rPr lang="en-GB" sz="3200" dirty="0">
                <a:solidFill>
                  <a:srgbClr val="7030A0"/>
                </a:solidFill>
              </a:rPr>
              <a:t>uture uncertainties</a:t>
            </a:r>
            <a:r>
              <a:rPr lang="en-GB" sz="2000" dirty="0">
                <a:solidFill>
                  <a:srgbClr val="7030A0"/>
                </a:solidFill>
              </a:rPr>
              <a:t> </a:t>
            </a:r>
            <a:r>
              <a:rPr lang="en-GB" dirty="0">
                <a:solidFill>
                  <a:srgbClr val="7030A0"/>
                </a:solidFill>
              </a:rPr>
              <a:t> </a:t>
            </a:r>
          </a:p>
        </p:txBody>
      </p:sp>
      <p:sp>
        <p:nvSpPr>
          <p:cNvPr id="8" name="TextBox 7"/>
          <p:cNvSpPr txBox="1"/>
          <p:nvPr/>
        </p:nvSpPr>
        <p:spPr>
          <a:xfrm rot="21152060">
            <a:off x="1486201" y="937783"/>
            <a:ext cx="9219604" cy="707886"/>
          </a:xfrm>
          <a:prstGeom prst="rect">
            <a:avLst/>
          </a:prstGeom>
          <a:noFill/>
        </p:spPr>
        <p:txBody>
          <a:bodyPr wrap="square" rtlCol="0">
            <a:spAutoFit/>
          </a:bodyPr>
          <a:lstStyle/>
          <a:p>
            <a:r>
              <a:rPr lang="en-GB" sz="4000" dirty="0"/>
              <a:t>Remember your </a:t>
            </a:r>
            <a:r>
              <a:rPr lang="en-GB" sz="4000" b="1" dirty="0"/>
              <a:t>T &amp; Cs </a:t>
            </a:r>
            <a:r>
              <a:rPr lang="en-GB" sz="4000" dirty="0"/>
              <a:t>and keep to the </a:t>
            </a:r>
            <a:r>
              <a:rPr lang="en-GB" sz="4000" b="1" dirty="0"/>
              <a:t>PAF</a:t>
            </a:r>
          </a:p>
        </p:txBody>
      </p:sp>
      <p:sp>
        <p:nvSpPr>
          <p:cNvPr id="9" name="TextBox 8"/>
          <p:cNvSpPr txBox="1"/>
          <p:nvPr/>
        </p:nvSpPr>
        <p:spPr>
          <a:xfrm>
            <a:off x="4276629" y="2451609"/>
            <a:ext cx="2912165" cy="646331"/>
          </a:xfrm>
          <a:prstGeom prst="rect">
            <a:avLst/>
          </a:prstGeom>
          <a:noFill/>
        </p:spPr>
        <p:txBody>
          <a:bodyPr wrap="square" rtlCol="0">
            <a:spAutoFit/>
          </a:bodyPr>
          <a:lstStyle/>
          <a:p>
            <a:r>
              <a:rPr lang="en-GB" sz="3600" b="1" dirty="0">
                <a:solidFill>
                  <a:schemeClr val="accent2"/>
                </a:solidFill>
              </a:rPr>
              <a:t>T</a:t>
            </a:r>
            <a:r>
              <a:rPr lang="en-GB" sz="3600" dirty="0">
                <a:solidFill>
                  <a:schemeClr val="accent2"/>
                </a:solidFill>
              </a:rPr>
              <a:t>ime</a:t>
            </a:r>
          </a:p>
        </p:txBody>
      </p:sp>
      <p:sp>
        <p:nvSpPr>
          <p:cNvPr id="10" name="TextBox 9"/>
          <p:cNvSpPr txBox="1"/>
          <p:nvPr/>
        </p:nvSpPr>
        <p:spPr>
          <a:xfrm>
            <a:off x="7261164" y="2206027"/>
            <a:ext cx="2912165" cy="646331"/>
          </a:xfrm>
          <a:prstGeom prst="rect">
            <a:avLst/>
          </a:prstGeom>
          <a:noFill/>
        </p:spPr>
        <p:txBody>
          <a:bodyPr wrap="square" rtlCol="0">
            <a:spAutoFit/>
          </a:bodyPr>
          <a:lstStyle/>
          <a:p>
            <a:r>
              <a:rPr lang="en-GB" sz="3600" b="1" dirty="0">
                <a:solidFill>
                  <a:srgbClr val="00B0F0"/>
                </a:solidFill>
              </a:rPr>
              <a:t>S</a:t>
            </a:r>
            <a:r>
              <a:rPr lang="en-GB" sz="3600" dirty="0">
                <a:solidFill>
                  <a:srgbClr val="00B0F0"/>
                </a:solidFill>
              </a:rPr>
              <a:t>cale</a:t>
            </a:r>
          </a:p>
        </p:txBody>
      </p:sp>
      <p:sp>
        <p:nvSpPr>
          <p:cNvPr id="11" name="TextBox 10"/>
          <p:cNvSpPr txBox="1"/>
          <p:nvPr/>
        </p:nvSpPr>
        <p:spPr>
          <a:xfrm rot="20499340">
            <a:off x="5766872" y="1562137"/>
            <a:ext cx="3909408" cy="646331"/>
          </a:xfrm>
          <a:prstGeom prst="rect">
            <a:avLst/>
          </a:prstGeom>
          <a:noFill/>
        </p:spPr>
        <p:txBody>
          <a:bodyPr wrap="square" rtlCol="0">
            <a:spAutoFit/>
          </a:bodyPr>
          <a:lstStyle/>
          <a:p>
            <a:r>
              <a:rPr lang="en-GB" sz="3600" b="1" dirty="0">
                <a:solidFill>
                  <a:srgbClr val="00B050"/>
                </a:solidFill>
              </a:rPr>
              <a:t>C</a:t>
            </a:r>
            <a:r>
              <a:rPr lang="en-GB" sz="3600" dirty="0">
                <a:solidFill>
                  <a:srgbClr val="00B050"/>
                </a:solidFill>
              </a:rPr>
              <a:t>omplexities</a:t>
            </a:r>
          </a:p>
        </p:txBody>
      </p:sp>
      <p:sp>
        <p:nvSpPr>
          <p:cNvPr id="12" name="TextBox 11"/>
          <p:cNvSpPr txBox="1"/>
          <p:nvPr/>
        </p:nvSpPr>
        <p:spPr>
          <a:xfrm rot="21137602">
            <a:off x="8836044" y="864443"/>
            <a:ext cx="3406837" cy="369332"/>
          </a:xfrm>
          <a:prstGeom prst="rect">
            <a:avLst/>
          </a:prstGeom>
          <a:noFill/>
        </p:spPr>
        <p:txBody>
          <a:bodyPr wrap="square" rtlCol="0">
            <a:spAutoFit/>
          </a:bodyPr>
          <a:lstStyle/>
          <a:p>
            <a:r>
              <a:rPr lang="en-GB" dirty="0"/>
              <a:t>(where possible)</a:t>
            </a:r>
          </a:p>
        </p:txBody>
      </p:sp>
    </p:spTree>
    <p:extLst>
      <p:ext uri="{BB962C8B-B14F-4D97-AF65-F5344CB8AC3E}">
        <p14:creationId xmlns:p14="http://schemas.microsoft.com/office/powerpoint/2010/main" val="1620021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FA4D86C9-218F-4D12-AB67-70B57E91E5DB}"/>
              </a:ext>
            </a:extLst>
          </p:cNvPr>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a:stretch/>
        </p:blipFill>
        <p:spPr>
          <a:xfrm>
            <a:off x="325283" y="1281164"/>
            <a:ext cx="10435811" cy="4295672"/>
          </a:xfrm>
          <a:prstGeom prst="rect">
            <a:avLst/>
          </a:prstGeom>
        </p:spPr>
      </p:pic>
      <p:sp>
        <p:nvSpPr>
          <p:cNvPr id="2" name="Title 1">
            <a:extLst>
              <a:ext uri="{FF2B5EF4-FFF2-40B4-BE49-F238E27FC236}">
                <a16:creationId xmlns:a16="http://schemas.microsoft.com/office/drawing/2014/main" id="{C3CE88DC-8938-4CBE-BEBB-61EFAA4ABC9D}"/>
              </a:ext>
            </a:extLst>
          </p:cNvPr>
          <p:cNvSpPr>
            <a:spLocks noGrp="1"/>
          </p:cNvSpPr>
          <p:nvPr>
            <p:ph type="title"/>
          </p:nvPr>
        </p:nvSpPr>
        <p:spPr>
          <a:xfrm>
            <a:off x="325283" y="-3084"/>
            <a:ext cx="10515600" cy="1325563"/>
          </a:xfrm>
        </p:spPr>
        <p:txBody>
          <a:bodyPr/>
          <a:lstStyle/>
          <a:p>
            <a:r>
              <a:rPr lang="en-GB" dirty="0"/>
              <a:t>Coasts</a:t>
            </a:r>
          </a:p>
        </p:txBody>
      </p:sp>
      <p:sp>
        <p:nvSpPr>
          <p:cNvPr id="5" name="Rectangle 4">
            <a:extLst>
              <a:ext uri="{FF2B5EF4-FFF2-40B4-BE49-F238E27FC236}">
                <a16:creationId xmlns:a16="http://schemas.microsoft.com/office/drawing/2014/main" id="{5AE7FADC-ABDE-4D29-A3EB-C4D997C57416}"/>
              </a:ext>
            </a:extLst>
          </p:cNvPr>
          <p:cNvSpPr/>
          <p:nvPr/>
        </p:nvSpPr>
        <p:spPr>
          <a:xfrm>
            <a:off x="10034624" y="704740"/>
            <a:ext cx="1832093" cy="1200329"/>
          </a:xfrm>
          <a:prstGeom prst="rect">
            <a:avLst/>
          </a:prstGeom>
          <a:solidFill>
            <a:schemeClr val="accent4">
              <a:lumMod val="20000"/>
              <a:lumOff val="80000"/>
            </a:schemeClr>
          </a:solidFill>
        </p:spPr>
        <p:txBody>
          <a:bodyPr wrap="square">
            <a:spAutoFit/>
          </a:bodyPr>
          <a:lstStyle/>
          <a:p>
            <a:r>
              <a:rPr lang="en-GB" dirty="0"/>
              <a:t>AO1 is used to assess students’ knowledge and understanding. </a:t>
            </a:r>
          </a:p>
        </p:txBody>
      </p:sp>
      <p:sp>
        <p:nvSpPr>
          <p:cNvPr id="6" name="Rectangle 5">
            <a:extLst>
              <a:ext uri="{FF2B5EF4-FFF2-40B4-BE49-F238E27FC236}">
                <a16:creationId xmlns:a16="http://schemas.microsoft.com/office/drawing/2014/main" id="{294D3A1C-2DA3-4E97-AC0A-E836BDB559B0}"/>
              </a:ext>
            </a:extLst>
          </p:cNvPr>
          <p:cNvSpPr/>
          <p:nvPr/>
        </p:nvSpPr>
        <p:spPr>
          <a:xfrm>
            <a:off x="9193427" y="5051459"/>
            <a:ext cx="2998573" cy="1754326"/>
          </a:xfrm>
          <a:prstGeom prst="rect">
            <a:avLst/>
          </a:prstGeom>
          <a:solidFill>
            <a:schemeClr val="accent4">
              <a:lumMod val="20000"/>
              <a:lumOff val="80000"/>
            </a:schemeClr>
          </a:solidFill>
        </p:spPr>
        <p:txBody>
          <a:bodyPr wrap="square">
            <a:spAutoFit/>
          </a:bodyPr>
          <a:lstStyle/>
          <a:p>
            <a:r>
              <a:rPr lang="en-GB" dirty="0"/>
              <a:t>AO2 assesses a student’s ability to apply their understanding to unfamiliar situations and/ or make their own links between aspects of subject content. </a:t>
            </a:r>
          </a:p>
        </p:txBody>
      </p:sp>
      <p:cxnSp>
        <p:nvCxnSpPr>
          <p:cNvPr id="7" name="Straight Arrow Connector 6">
            <a:extLst>
              <a:ext uri="{FF2B5EF4-FFF2-40B4-BE49-F238E27FC236}">
                <a16:creationId xmlns:a16="http://schemas.microsoft.com/office/drawing/2014/main" id="{7C5EB5EC-5302-4D10-80CA-FD337E91130E}"/>
              </a:ext>
            </a:extLst>
          </p:cNvPr>
          <p:cNvCxnSpPr>
            <a:cxnSpLocks/>
          </p:cNvCxnSpPr>
          <p:nvPr/>
        </p:nvCxnSpPr>
        <p:spPr>
          <a:xfrm flipH="1">
            <a:off x="9634848" y="1828155"/>
            <a:ext cx="512307" cy="9484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20366949-E3F1-425C-89EE-E27B8002EEC6}"/>
              </a:ext>
            </a:extLst>
          </p:cNvPr>
          <p:cNvCxnSpPr/>
          <p:nvPr/>
        </p:nvCxnSpPr>
        <p:spPr>
          <a:xfrm flipH="1" flipV="1">
            <a:off x="7874584" y="5051459"/>
            <a:ext cx="1239054" cy="4103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4057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4236" y="220338"/>
            <a:ext cx="11887199" cy="739966"/>
          </a:xfrm>
        </p:spPr>
        <p:txBody>
          <a:bodyPr/>
          <a:lstStyle/>
          <a:p>
            <a:r>
              <a:rPr lang="en-GB" b="1" dirty="0">
                <a:solidFill>
                  <a:schemeClr val="bg1">
                    <a:lumMod val="50000"/>
                  </a:schemeClr>
                </a:solidFill>
                <a:effectLst/>
              </a:rPr>
              <a:t>EXAM PRACTISE:  Breaking down an Essay title</a:t>
            </a:r>
          </a:p>
        </p:txBody>
      </p:sp>
      <p:sp>
        <p:nvSpPr>
          <p:cNvPr id="6" name="Rectangle 5"/>
          <p:cNvSpPr/>
          <p:nvPr/>
        </p:nvSpPr>
        <p:spPr>
          <a:xfrm>
            <a:off x="1676656" y="2212163"/>
            <a:ext cx="7681109" cy="646331"/>
          </a:xfrm>
          <a:prstGeom prst="rect">
            <a:avLst/>
          </a:prstGeom>
        </p:spPr>
        <p:txBody>
          <a:bodyPr wrap="square">
            <a:spAutoFit/>
          </a:bodyPr>
          <a:lstStyle/>
          <a:p>
            <a:pPr algn="ctr"/>
            <a:r>
              <a:rPr lang="en-GB" dirty="0">
                <a:solidFill>
                  <a:schemeClr val="bg1">
                    <a:lumMod val="50000"/>
                  </a:schemeClr>
                </a:solidFill>
              </a:rPr>
              <a:t>‘Assess the importance of different sources of energy in the creation of coastal landscapes.’ (20)</a:t>
            </a:r>
          </a:p>
        </p:txBody>
      </p:sp>
      <p:grpSp>
        <p:nvGrpSpPr>
          <p:cNvPr id="25" name="Group 24"/>
          <p:cNvGrpSpPr/>
          <p:nvPr/>
        </p:nvGrpSpPr>
        <p:grpSpPr>
          <a:xfrm>
            <a:off x="771181" y="1200838"/>
            <a:ext cx="9307416" cy="646332"/>
            <a:chOff x="771181" y="1200838"/>
            <a:chExt cx="9307416" cy="646332"/>
          </a:xfrm>
        </p:grpSpPr>
        <p:sp>
          <p:nvSpPr>
            <p:cNvPr id="7" name="TextBox 6"/>
            <p:cNvSpPr txBox="1"/>
            <p:nvPr/>
          </p:nvSpPr>
          <p:spPr>
            <a:xfrm>
              <a:off x="771181" y="1200839"/>
              <a:ext cx="2269474" cy="646331"/>
            </a:xfrm>
            <a:prstGeom prst="rect">
              <a:avLst/>
            </a:prstGeom>
            <a:solidFill>
              <a:schemeClr val="accent2">
                <a:lumMod val="20000"/>
                <a:lumOff val="80000"/>
              </a:schemeClr>
            </a:solidFill>
          </p:spPr>
          <p:txBody>
            <a:bodyPr wrap="square" rtlCol="0">
              <a:spAutoFit/>
            </a:bodyPr>
            <a:lstStyle/>
            <a:p>
              <a:r>
                <a:rPr lang="en-GB" dirty="0">
                  <a:solidFill>
                    <a:schemeClr val="bg1">
                      <a:lumMod val="50000"/>
                    </a:schemeClr>
                  </a:solidFill>
                </a:rPr>
                <a:t>1. Highlight terms you want to define</a:t>
              </a:r>
            </a:p>
          </p:txBody>
        </p:sp>
        <p:sp>
          <p:nvSpPr>
            <p:cNvPr id="8" name="TextBox 7"/>
            <p:cNvSpPr txBox="1"/>
            <p:nvPr/>
          </p:nvSpPr>
          <p:spPr>
            <a:xfrm>
              <a:off x="4415927" y="1200839"/>
              <a:ext cx="2269474" cy="646331"/>
            </a:xfrm>
            <a:prstGeom prst="rect">
              <a:avLst/>
            </a:prstGeom>
            <a:solidFill>
              <a:schemeClr val="accent2">
                <a:lumMod val="20000"/>
                <a:lumOff val="80000"/>
              </a:schemeClr>
            </a:solidFill>
          </p:spPr>
          <p:txBody>
            <a:bodyPr wrap="square" rtlCol="0">
              <a:spAutoFit/>
            </a:bodyPr>
            <a:lstStyle/>
            <a:p>
              <a:r>
                <a:rPr lang="en-GB" dirty="0">
                  <a:solidFill>
                    <a:schemeClr val="bg1">
                      <a:lumMod val="50000"/>
                    </a:schemeClr>
                  </a:solidFill>
                </a:rPr>
                <a:t>2. Annotate with key words</a:t>
              </a:r>
            </a:p>
          </p:txBody>
        </p:sp>
        <p:sp>
          <p:nvSpPr>
            <p:cNvPr id="9" name="TextBox 8"/>
            <p:cNvSpPr txBox="1"/>
            <p:nvPr/>
          </p:nvSpPr>
          <p:spPr>
            <a:xfrm>
              <a:off x="7809123" y="1200838"/>
              <a:ext cx="2269474" cy="646331"/>
            </a:xfrm>
            <a:prstGeom prst="rect">
              <a:avLst/>
            </a:prstGeom>
            <a:solidFill>
              <a:schemeClr val="accent2">
                <a:lumMod val="20000"/>
                <a:lumOff val="80000"/>
              </a:schemeClr>
            </a:solidFill>
          </p:spPr>
          <p:txBody>
            <a:bodyPr wrap="square" rtlCol="0">
              <a:spAutoFit/>
            </a:bodyPr>
            <a:lstStyle/>
            <a:p>
              <a:r>
                <a:rPr lang="en-GB" dirty="0">
                  <a:solidFill>
                    <a:schemeClr val="bg1">
                      <a:lumMod val="50000"/>
                    </a:schemeClr>
                  </a:solidFill>
                </a:rPr>
                <a:t>3. Think about your view point</a:t>
              </a:r>
            </a:p>
          </p:txBody>
        </p:sp>
      </p:grpSp>
      <p:sp>
        <p:nvSpPr>
          <p:cNvPr id="13" name="TextBox 12"/>
          <p:cNvSpPr txBox="1"/>
          <p:nvPr/>
        </p:nvSpPr>
        <p:spPr>
          <a:xfrm>
            <a:off x="6469539" y="4537120"/>
            <a:ext cx="4530800" cy="2031325"/>
          </a:xfrm>
          <a:prstGeom prst="rect">
            <a:avLst/>
          </a:prstGeom>
          <a:noFill/>
        </p:spPr>
        <p:txBody>
          <a:bodyPr wrap="square" rtlCol="0">
            <a:spAutoFit/>
          </a:bodyPr>
          <a:lstStyle/>
          <a:p>
            <a:r>
              <a:rPr lang="en-GB" dirty="0">
                <a:solidFill>
                  <a:srgbClr val="FF0000"/>
                </a:solidFill>
              </a:rPr>
              <a:t>Coastal landscapes:</a:t>
            </a:r>
          </a:p>
          <a:p>
            <a:r>
              <a:rPr lang="en-GB" dirty="0">
                <a:solidFill>
                  <a:schemeClr val="bg1">
                    <a:lumMod val="50000"/>
                  </a:schemeClr>
                </a:solidFill>
              </a:rPr>
              <a:t>Examples of different coastal landscapes to illustrate the importance of energy inputs, e.g. Holderness, Dorset (Jurassic coastline). Name high and low energy coastlines to assess the importance of energy in shaping their landforms and landscapes.</a:t>
            </a:r>
          </a:p>
        </p:txBody>
      </p:sp>
      <p:sp>
        <p:nvSpPr>
          <p:cNvPr id="16" name="TextBox 15"/>
          <p:cNvSpPr txBox="1"/>
          <p:nvPr/>
        </p:nvSpPr>
        <p:spPr>
          <a:xfrm>
            <a:off x="3159472" y="3567623"/>
            <a:ext cx="3126952" cy="2308324"/>
          </a:xfrm>
          <a:prstGeom prst="rect">
            <a:avLst/>
          </a:prstGeom>
          <a:noFill/>
        </p:spPr>
        <p:txBody>
          <a:bodyPr wrap="square" rtlCol="0">
            <a:spAutoFit/>
          </a:bodyPr>
          <a:lstStyle/>
          <a:p>
            <a:r>
              <a:rPr lang="en-GB" dirty="0">
                <a:solidFill>
                  <a:srgbClr val="0070C0"/>
                </a:solidFill>
              </a:rPr>
              <a:t>Sources of energy:</a:t>
            </a:r>
          </a:p>
          <a:p>
            <a:r>
              <a:rPr lang="en-GB" dirty="0"/>
              <a:t>Knowledge of wind, waves, currents and tides and how these shape the coastline. The key is that responses assess the importance of the energy in the development of the coastal landscape of choice.</a:t>
            </a:r>
          </a:p>
        </p:txBody>
      </p:sp>
      <p:cxnSp>
        <p:nvCxnSpPr>
          <p:cNvPr id="18" name="Straight Arrow Connector 17"/>
          <p:cNvCxnSpPr/>
          <p:nvPr/>
        </p:nvCxnSpPr>
        <p:spPr>
          <a:xfrm>
            <a:off x="10078597" y="1857316"/>
            <a:ext cx="695661" cy="121652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42838" y="3073839"/>
            <a:ext cx="5006176" cy="1323439"/>
          </a:xfrm>
          <a:prstGeom prst="rect">
            <a:avLst/>
          </a:prstGeom>
          <a:noFill/>
        </p:spPr>
        <p:txBody>
          <a:bodyPr wrap="square" rtlCol="0">
            <a:spAutoFit/>
          </a:bodyPr>
          <a:lstStyle/>
          <a:p>
            <a:r>
              <a:rPr lang="en-GB" sz="1600" dirty="0"/>
              <a:t>Think of view point and give evidence to support that view. Assessment may consider any energy source as important. Wind should be a strong feature as this is the major driver. Need terms like “to some extent”  or “to a large extent”. </a:t>
            </a:r>
          </a:p>
        </p:txBody>
      </p:sp>
      <p:sp>
        <p:nvSpPr>
          <p:cNvPr id="14" name="TextBox 13">
            <a:extLst>
              <a:ext uri="{FF2B5EF4-FFF2-40B4-BE49-F238E27FC236}">
                <a16:creationId xmlns:a16="http://schemas.microsoft.com/office/drawing/2014/main" id="{94A586F2-8DA1-42FA-88B5-D70E485F5712}"/>
              </a:ext>
            </a:extLst>
          </p:cNvPr>
          <p:cNvSpPr txBox="1"/>
          <p:nvPr/>
        </p:nvSpPr>
        <p:spPr>
          <a:xfrm>
            <a:off x="95104" y="2828960"/>
            <a:ext cx="2841829" cy="3693319"/>
          </a:xfrm>
          <a:prstGeom prst="rect">
            <a:avLst/>
          </a:prstGeom>
          <a:noFill/>
        </p:spPr>
        <p:txBody>
          <a:bodyPr wrap="square" rtlCol="0">
            <a:spAutoFit/>
          </a:bodyPr>
          <a:lstStyle/>
          <a:p>
            <a:r>
              <a:rPr lang="en-GB" dirty="0">
                <a:solidFill>
                  <a:srgbClr val="FF0000"/>
                </a:solidFill>
              </a:rPr>
              <a:t>Define key terms:</a:t>
            </a:r>
          </a:p>
          <a:p>
            <a:r>
              <a:rPr lang="en-GB" dirty="0">
                <a:solidFill>
                  <a:schemeClr val="bg1">
                    <a:lumMod val="50000"/>
                  </a:schemeClr>
                </a:solidFill>
              </a:rPr>
              <a:t>Acknowledge that </a:t>
            </a:r>
            <a:r>
              <a:rPr lang="en-GB" dirty="0"/>
              <a:t>along most coastlines, various sources of energy (define inputs into the coastal system - wind, waves, currents and tides) are acting upon the coastline to shape and develop the landscape features</a:t>
            </a:r>
            <a:r>
              <a:rPr lang="en-GB" dirty="0">
                <a:solidFill>
                  <a:schemeClr val="bg1">
                    <a:lumMod val="50000"/>
                  </a:schemeClr>
                </a:solidFill>
              </a:rPr>
              <a:t>. Define high and low energy coastlines, define the coastal system.</a:t>
            </a:r>
          </a:p>
        </p:txBody>
      </p:sp>
    </p:spTree>
    <p:extLst>
      <p:ext uri="{BB962C8B-B14F-4D97-AF65-F5344CB8AC3E}">
        <p14:creationId xmlns:p14="http://schemas.microsoft.com/office/powerpoint/2010/main" val="28173974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par>
                          <p:cTn id="9" fill="hold">
                            <p:stCondLst>
                              <p:cond delay="0"/>
                            </p:stCondLst>
                            <p:childTnLst>
                              <p:par>
                                <p:cTn id="10" presetID="26" presetClass="emph" presetSubtype="0" fill="hold" nodeType="afterEffect">
                                  <p:stCondLst>
                                    <p:cond delay="0"/>
                                  </p:stCondLst>
                                  <p:childTnLst>
                                    <p:animEffect transition="out" filter="fade">
                                      <p:cBhvr>
                                        <p:cTn id="11" dur="500" tmFilter="0, 0; .2, .5; .8, .5; 1, 0"/>
                                        <p:tgtEl>
                                          <p:spTgt spid="25"/>
                                        </p:tgtEl>
                                      </p:cBhvr>
                                    </p:animEffect>
                                    <p:animScale>
                                      <p:cBhvr>
                                        <p:cTn id="12" dur="250" autoRev="1" fill="hold"/>
                                        <p:tgtEl>
                                          <p:spTgt spid="25"/>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3" grpId="0"/>
      <p:bldP spid="16"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533" y="290174"/>
            <a:ext cx="11303834" cy="1548194"/>
          </a:xfrm>
        </p:spPr>
        <p:txBody>
          <a:bodyPr>
            <a:normAutofit/>
          </a:bodyPr>
          <a:lstStyle/>
          <a:p>
            <a:r>
              <a:rPr lang="en-GB" dirty="0"/>
              <a:t>Main Body – your evidence must support your view point. </a:t>
            </a:r>
            <a:endParaRPr lang="en-US" dirty="0"/>
          </a:p>
        </p:txBody>
      </p:sp>
      <p:sp>
        <p:nvSpPr>
          <p:cNvPr id="3" name="Content Placeholder 2"/>
          <p:cNvSpPr>
            <a:spLocks noGrp="1"/>
          </p:cNvSpPr>
          <p:nvPr>
            <p:ph idx="1"/>
          </p:nvPr>
        </p:nvSpPr>
        <p:spPr>
          <a:xfrm>
            <a:off x="418475" y="2123180"/>
            <a:ext cx="10734207" cy="3633042"/>
          </a:xfrm>
        </p:spPr>
        <p:txBody>
          <a:bodyPr>
            <a:normAutofit/>
          </a:bodyPr>
          <a:lstStyle/>
          <a:p>
            <a:r>
              <a:rPr lang="en-GB" dirty="0">
                <a:solidFill>
                  <a:srgbClr val="FF0000"/>
                </a:solidFill>
              </a:rPr>
              <a:t>Point </a:t>
            </a:r>
            <a:r>
              <a:rPr lang="en-GB" dirty="0"/>
              <a:t>- Make a point </a:t>
            </a:r>
          </a:p>
          <a:p>
            <a:r>
              <a:rPr lang="en-GB" dirty="0">
                <a:solidFill>
                  <a:srgbClr val="FF0000"/>
                </a:solidFill>
              </a:rPr>
              <a:t>Explain</a:t>
            </a:r>
            <a:r>
              <a:rPr lang="en-GB" dirty="0"/>
              <a:t> – then go on to explain how your point addresses the question – what type of energy and how it is shaping the landforms at the coast</a:t>
            </a:r>
          </a:p>
          <a:p>
            <a:r>
              <a:rPr lang="en-GB" dirty="0">
                <a:solidFill>
                  <a:srgbClr val="FF0000"/>
                </a:solidFill>
              </a:rPr>
              <a:t>Evidence </a:t>
            </a:r>
            <a:r>
              <a:rPr lang="en-GB" dirty="0"/>
              <a:t>– then provide accurate evidence from relevant case studies</a:t>
            </a:r>
          </a:p>
          <a:p>
            <a:r>
              <a:rPr lang="en-GB" dirty="0">
                <a:solidFill>
                  <a:srgbClr val="FF0000"/>
                </a:solidFill>
              </a:rPr>
              <a:t>Link to Question </a:t>
            </a:r>
            <a:r>
              <a:rPr lang="en-GB" dirty="0"/>
              <a:t>– At the end of every paragraph you MUST link back to the question – i.e. is this type of energy important in shaping coastal landscapes?</a:t>
            </a:r>
            <a:endParaRPr lang="en-US" dirty="0"/>
          </a:p>
        </p:txBody>
      </p:sp>
    </p:spTree>
    <p:extLst>
      <p:ext uri="{BB962C8B-B14F-4D97-AF65-F5344CB8AC3E}">
        <p14:creationId xmlns:p14="http://schemas.microsoft.com/office/powerpoint/2010/main" val="382916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4890" y="0"/>
            <a:ext cx="8662220" cy="830997"/>
          </a:xfrm>
          <a:prstGeom prst="rect">
            <a:avLst/>
          </a:prstGeom>
          <a:noFill/>
        </p:spPr>
        <p:txBody>
          <a:bodyPr wrap="square" rtlCol="0">
            <a:spAutoFit/>
          </a:bodyPr>
          <a:lstStyle/>
          <a:p>
            <a:r>
              <a:rPr lang="en-GB" sz="2400" b="1" dirty="0">
                <a:solidFill>
                  <a:prstClr val="black"/>
                </a:solidFill>
              </a:rPr>
              <a:t>‘Assess the importance of different sources of energy in the creation of coastal landscapes.’ (20)</a:t>
            </a:r>
          </a:p>
        </p:txBody>
      </p:sp>
      <p:graphicFrame>
        <p:nvGraphicFramePr>
          <p:cNvPr id="3" name="Table 2"/>
          <p:cNvGraphicFramePr>
            <a:graphicFrameLocks noGrp="1"/>
          </p:cNvGraphicFramePr>
          <p:nvPr>
            <p:extLst>
              <p:ext uri="{D42A27DB-BD31-4B8C-83A1-F6EECF244321}">
                <p14:modId xmlns:p14="http://schemas.microsoft.com/office/powerpoint/2010/main" val="2657686388"/>
              </p:ext>
            </p:extLst>
          </p:nvPr>
        </p:nvGraphicFramePr>
        <p:xfrm>
          <a:off x="644685" y="917130"/>
          <a:ext cx="11118621" cy="5878356"/>
        </p:xfrm>
        <a:graphic>
          <a:graphicData uri="http://schemas.openxmlformats.org/drawingml/2006/table">
            <a:tbl>
              <a:tblPr firstRow="1" bandRow="1">
                <a:tableStyleId>{5940675A-B579-460E-94D1-54222C63F5DA}</a:tableStyleId>
              </a:tblPr>
              <a:tblGrid>
                <a:gridCol w="6683672">
                  <a:extLst>
                    <a:ext uri="{9D8B030D-6E8A-4147-A177-3AD203B41FA5}">
                      <a16:colId xmlns:a16="http://schemas.microsoft.com/office/drawing/2014/main" val="3854441691"/>
                    </a:ext>
                  </a:extLst>
                </a:gridCol>
                <a:gridCol w="4434949">
                  <a:extLst>
                    <a:ext uri="{9D8B030D-6E8A-4147-A177-3AD203B41FA5}">
                      <a16:colId xmlns:a16="http://schemas.microsoft.com/office/drawing/2014/main" val="101822636"/>
                    </a:ext>
                  </a:extLst>
                </a:gridCol>
              </a:tblGrid>
              <a:tr h="583187">
                <a:tc gridSpan="2">
                  <a:txBody>
                    <a:bodyPr/>
                    <a:lstStyle/>
                    <a:p>
                      <a:r>
                        <a:rPr lang="en-GB" dirty="0"/>
                        <a:t>Introduction: Key definitions and introduce potential coastal landscapes you have studied</a:t>
                      </a:r>
                    </a:p>
                  </a:txBody>
                  <a:tcPr/>
                </a:tc>
                <a:tc hMerge="1">
                  <a:txBody>
                    <a:bodyPr/>
                    <a:lstStyle/>
                    <a:p>
                      <a:endParaRPr lang="en-GB" dirty="0"/>
                    </a:p>
                  </a:txBody>
                  <a:tcPr/>
                </a:tc>
                <a:extLst>
                  <a:ext uri="{0D108BD9-81ED-4DB2-BD59-A6C34878D82A}">
                    <a16:rowId xmlns:a16="http://schemas.microsoft.com/office/drawing/2014/main" val="798154452"/>
                  </a:ext>
                </a:extLst>
              </a:tr>
              <a:tr h="889210">
                <a:tc>
                  <a:txBody>
                    <a:bodyPr/>
                    <a:lstStyle/>
                    <a:p>
                      <a:r>
                        <a:rPr lang="en-GB" dirty="0"/>
                        <a:t>Arguments to show the importance of the energy available from different sources of energy in </a:t>
                      </a:r>
                      <a:r>
                        <a:rPr lang="en-GB" baseline="0" dirty="0"/>
                        <a:t>has a direct impact upon the emerging landscape. </a:t>
                      </a:r>
                      <a:endParaRPr lang="en-GB" dirty="0"/>
                    </a:p>
                  </a:txBody>
                  <a:tcPr/>
                </a:tc>
                <a:tc>
                  <a:txBody>
                    <a:bodyPr/>
                    <a:lstStyle/>
                    <a:p>
                      <a:r>
                        <a:rPr lang="en-GB" baseline="0" dirty="0"/>
                        <a:t> Arguments might suggest other factors that impact upon the emerging landscape, e.g. the role of geology</a:t>
                      </a:r>
                      <a:endParaRPr lang="en-GB" dirty="0"/>
                    </a:p>
                  </a:txBody>
                  <a:tcPr/>
                </a:tc>
                <a:extLst>
                  <a:ext uri="{0D108BD9-81ED-4DB2-BD59-A6C34878D82A}">
                    <a16:rowId xmlns:a16="http://schemas.microsoft.com/office/drawing/2014/main" val="1757122476"/>
                  </a:ext>
                </a:extLst>
              </a:tr>
              <a:tr h="3290078">
                <a:tc>
                  <a:txBody>
                    <a:bodyPr/>
                    <a:lstStyle/>
                    <a:p>
                      <a:r>
                        <a:rPr lang="en-GB" dirty="0"/>
                        <a:t>P</a:t>
                      </a:r>
                    </a:p>
                    <a:p>
                      <a:r>
                        <a:rPr lang="en-GB" dirty="0"/>
                        <a:t>E</a:t>
                      </a:r>
                    </a:p>
                    <a:p>
                      <a:r>
                        <a:rPr lang="en-GB" dirty="0"/>
                        <a:t>E</a:t>
                      </a:r>
                    </a:p>
                    <a:p>
                      <a:r>
                        <a:rPr lang="en-GB" dirty="0"/>
                        <a:t>L</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a:t>
                      </a:r>
                      <a:br>
                        <a:rPr lang="en-GB" dirty="0"/>
                      </a:br>
                      <a:r>
                        <a:rPr lang="en-GB" dirty="0"/>
                        <a:t>E</a:t>
                      </a:r>
                      <a:br>
                        <a:rPr lang="en-GB" dirty="0"/>
                      </a:br>
                      <a:r>
                        <a:rPr lang="en-GB" dirty="0" err="1"/>
                        <a:t>E</a:t>
                      </a:r>
                      <a:r>
                        <a:rPr lang="en-GB" dirty="0"/>
                        <a:t/>
                      </a:r>
                      <a:br>
                        <a:rPr lang="en-GB" dirty="0"/>
                      </a:br>
                      <a:r>
                        <a:rPr lang="en-GB" dirty="0"/>
                        <a:t>L</a:t>
                      </a:r>
                    </a:p>
                    <a:p>
                      <a:endParaRPr lang="en-GB" dirty="0"/>
                    </a:p>
                    <a:p>
                      <a:endParaRPr lang="en-GB" dirty="0"/>
                    </a:p>
                    <a:p>
                      <a:endParaRPr lang="en-GB" dirty="0"/>
                    </a:p>
                  </a:txBody>
                  <a:tcPr/>
                </a:tc>
                <a:tc>
                  <a:txBody>
                    <a:bodyPr/>
                    <a:lstStyle/>
                    <a:p>
                      <a:r>
                        <a:rPr lang="en-GB" dirty="0"/>
                        <a:t>P</a:t>
                      </a:r>
                    </a:p>
                    <a:p>
                      <a:r>
                        <a:rPr lang="en-GB" dirty="0"/>
                        <a:t>E</a:t>
                      </a:r>
                    </a:p>
                    <a:p>
                      <a:r>
                        <a:rPr lang="en-GB" dirty="0"/>
                        <a:t>E</a:t>
                      </a:r>
                    </a:p>
                    <a:p>
                      <a:r>
                        <a:rPr lang="en-GB" dirty="0"/>
                        <a:t>L</a:t>
                      </a:r>
                    </a:p>
                    <a:p>
                      <a:endParaRPr lang="en-GB" dirty="0"/>
                    </a:p>
                  </a:txBody>
                  <a:tcPr/>
                </a:tc>
                <a:extLst>
                  <a:ext uri="{0D108BD9-81ED-4DB2-BD59-A6C34878D82A}">
                    <a16:rowId xmlns:a16="http://schemas.microsoft.com/office/drawing/2014/main" val="2739704962"/>
                  </a:ext>
                </a:extLst>
              </a:tr>
              <a:tr h="997489">
                <a:tc gridSpan="2">
                  <a:txBody>
                    <a:bodyPr/>
                    <a:lstStyle/>
                    <a:p>
                      <a:r>
                        <a:rPr lang="en-GB" dirty="0"/>
                        <a:t>Conclusion – Remember your T&amp;Cs and keep to</a:t>
                      </a:r>
                      <a:r>
                        <a:rPr lang="en-GB" baseline="0" dirty="0"/>
                        <a:t> the PAF where possible</a:t>
                      </a:r>
                      <a:endParaRPr lang="en-GB" dirty="0"/>
                    </a:p>
                  </a:txBody>
                  <a:tcPr/>
                </a:tc>
                <a:tc hMerge="1">
                  <a:txBody>
                    <a:bodyPr/>
                    <a:lstStyle/>
                    <a:p>
                      <a:endParaRPr lang="en-GB" dirty="0"/>
                    </a:p>
                  </a:txBody>
                  <a:tcPr/>
                </a:tc>
                <a:extLst>
                  <a:ext uri="{0D108BD9-81ED-4DB2-BD59-A6C34878D82A}">
                    <a16:rowId xmlns:a16="http://schemas.microsoft.com/office/drawing/2014/main" val="1512587502"/>
                  </a:ext>
                </a:extLst>
              </a:tr>
            </a:tbl>
          </a:graphicData>
        </a:graphic>
      </p:graphicFrame>
    </p:spTree>
    <p:extLst>
      <p:ext uri="{BB962C8B-B14F-4D97-AF65-F5344CB8AC3E}">
        <p14:creationId xmlns:p14="http://schemas.microsoft.com/office/powerpoint/2010/main" val="409027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DFDC108911E5A42BFF1627DC4BFD37C" ma:contentTypeVersion="1" ma:contentTypeDescription="Create a new document." ma:contentTypeScope="" ma:versionID="4dca7180ccb05fcd7cbcf7241bc8c3a0">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33EAFF0-96D2-4A85-8AA2-8D0AC9ACACFC}">
  <ds:schemaRefs>
    <ds:schemaRef ds:uri="http://schemas.microsoft.com/sharepoint/v3/contenttype/forms"/>
  </ds:schemaRefs>
</ds:datastoreItem>
</file>

<file path=customXml/itemProps2.xml><?xml version="1.0" encoding="utf-8"?>
<ds:datastoreItem xmlns:ds="http://schemas.openxmlformats.org/officeDocument/2006/customXml" ds:itemID="{A61BFD48-B371-4821-8462-8E199C26D5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44B7DE-5B2F-4126-872C-F050EE225DAA}">
  <ds:schemaRefs>
    <ds:schemaRef ds:uri="http://schemas.microsoft.com/office/2006/documentManagement/types"/>
    <ds:schemaRef ds:uri="http://purl.org/dc/terms/"/>
    <ds:schemaRef ds:uri="http://www.w3.org/XML/1998/namespace"/>
    <ds:schemaRef ds:uri="http://purl.org/dc/dcmitype/"/>
    <ds:schemaRef ds:uri="http://schemas.microsoft.com/sharepoint/v3"/>
    <ds:schemaRef ds:uri="http://schemas.microsoft.com/office/2006/metadata/propertie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489</TotalTime>
  <Words>1513</Words>
  <Application>Microsoft Office PowerPoint</Application>
  <PresentationFormat>Widescreen</PresentationFormat>
  <Paragraphs>147</Paragraphs>
  <Slides>16</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AQA Chevin Pro Light</vt:lpstr>
      <vt:lpstr>AQA Chevin Pro Medium</vt:lpstr>
      <vt:lpstr>Arial</vt:lpstr>
      <vt:lpstr>Calibri</vt:lpstr>
      <vt:lpstr>Calibri Light</vt:lpstr>
      <vt:lpstr>Times New Roman</vt:lpstr>
      <vt:lpstr>Office Theme</vt:lpstr>
      <vt:lpstr>1_Office Theme</vt:lpstr>
      <vt:lpstr>Coasts</vt:lpstr>
      <vt:lpstr>Improving performance at A Level</vt:lpstr>
      <vt:lpstr>20 Mark Question</vt:lpstr>
      <vt:lpstr>Writing extended responses</vt:lpstr>
      <vt:lpstr>PowerPoint Presentation</vt:lpstr>
      <vt:lpstr>Coasts</vt:lpstr>
      <vt:lpstr>EXAM PRACTISE:  Breaking down an Essay title</vt:lpstr>
      <vt:lpstr>Main Body – your evidence must support your view point. </vt:lpstr>
      <vt:lpstr>PowerPoint Presentation</vt:lpstr>
      <vt:lpstr>Conclusion</vt:lpstr>
      <vt:lpstr>PowerPoint Presentation</vt:lpstr>
      <vt:lpstr>Peer Assessment</vt:lpstr>
      <vt:lpstr>PowerPoint Presentation</vt:lpstr>
      <vt:lpstr>PowerPoint Presentation</vt:lpstr>
      <vt:lpstr>Assessment</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Coasts 20 markers</dc:title>
  <dc:creator>Cathrina J. Hogg</dc:creator>
  <cp:lastModifiedBy>Lorna Cansfield</cp:lastModifiedBy>
  <cp:revision>67</cp:revision>
  <cp:lastPrinted>2019-12-04T12:53:45Z</cp:lastPrinted>
  <dcterms:created xsi:type="dcterms:W3CDTF">2018-05-16T12:12:59Z</dcterms:created>
  <dcterms:modified xsi:type="dcterms:W3CDTF">2019-12-04T12:53:49Z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0x010100ADFDC108911E5A42BFF1627DC4BFD37C</vt:lpwstr>
  </property>
</Properties>
</file>