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9" r:id="rId1"/>
  </p:sldMasterIdLst>
  <p:notesMasterIdLst>
    <p:notesMasterId r:id="rId17"/>
  </p:notesMasterIdLst>
  <p:handoutMasterIdLst>
    <p:handoutMasterId r:id="rId18"/>
  </p:handoutMasterIdLst>
  <p:sldIdLst>
    <p:sldId id="330" r:id="rId2"/>
    <p:sldId id="323" r:id="rId3"/>
    <p:sldId id="331" r:id="rId4"/>
    <p:sldId id="338" r:id="rId5"/>
    <p:sldId id="288" r:id="rId6"/>
    <p:sldId id="293" r:id="rId7"/>
    <p:sldId id="320" r:id="rId8"/>
    <p:sldId id="329" r:id="rId9"/>
    <p:sldId id="324" r:id="rId10"/>
    <p:sldId id="325" r:id="rId11"/>
    <p:sldId id="332" r:id="rId12"/>
    <p:sldId id="333" r:id="rId13"/>
    <p:sldId id="327" r:id="rId14"/>
    <p:sldId id="334" r:id="rId15"/>
    <p:sldId id="335" r:id="rId16"/>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038"/>
    <a:srgbClr val="AFE4FF"/>
    <a:srgbClr val="66CC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3" autoAdjust="0"/>
    <p:restoredTop sz="94643" autoAdjust="0"/>
  </p:normalViewPr>
  <p:slideViewPr>
    <p:cSldViewPr snapToGrid="0">
      <p:cViewPr varScale="1">
        <p:scale>
          <a:sx n="81" d="100"/>
          <a:sy n="81" d="100"/>
        </p:scale>
        <p:origin x="48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81923" name="Rectangle 3">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en-US"/>
          </a:p>
        </p:txBody>
      </p:sp>
      <p:sp>
        <p:nvSpPr>
          <p:cNvPr id="81924" name="Rectangle 4">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81925" name="Rectangle 5">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5110863-A2E7-4DAE-975B-69795EA511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de-DE"/>
          </a:p>
        </p:txBody>
      </p:sp>
      <p:sp>
        <p:nvSpPr>
          <p:cNvPr id="8195" name="Rectangle 3">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de-DE"/>
          </a:p>
        </p:txBody>
      </p:sp>
      <p:sp>
        <p:nvSpPr>
          <p:cNvPr id="8199" name="Rectangle 7">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C8149D8-535E-44F6-B010-9C7D721A399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extLst>
        </p:spPr>
      </p:pic>
      <p:sp>
        <p:nvSpPr>
          <p:cNvPr id="2" name="Title 1"/>
          <p:cNvSpPr>
            <a:spLocks noGrp="1"/>
          </p:cNvSpPr>
          <p:nvPr>
            <p:ph type="ctrTitle"/>
          </p:nvPr>
        </p:nvSpPr>
        <p:spPr>
          <a:xfrm>
            <a:off x="1407319" y="1122363"/>
            <a:ext cx="6593681" cy="2387600"/>
          </a:xfrm>
        </p:spPr>
        <p:txBody>
          <a:bodyPr anchor="b"/>
          <a:lstStyle>
            <a:lvl1pPr algn="l">
              <a:defRPr sz="33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lstStyle>
            <a:lvl1pPr marL="0" indent="0" algn="l">
              <a:buNone/>
              <a:defRPr sz="15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a:xfrm>
            <a:off x="5308600" y="5410200"/>
            <a:ext cx="2057400" cy="365125"/>
          </a:xfrm>
        </p:spPr>
        <p:txBody>
          <a:bodyPr/>
          <a:lstStyle>
            <a:lvl1pPr>
              <a:defRPr/>
            </a:lvl1pPr>
          </a:lstStyle>
          <a:p>
            <a:pPr>
              <a:defRPr/>
            </a:pPr>
            <a:endParaRPr lang="en-GB"/>
          </a:p>
        </p:txBody>
      </p:sp>
      <p:sp>
        <p:nvSpPr>
          <p:cNvPr id="6" name="Footer Placeholder 4"/>
          <p:cNvSpPr>
            <a:spLocks noGrp="1"/>
          </p:cNvSpPr>
          <p:nvPr>
            <p:ph type="ftr" sz="quarter" idx="11"/>
          </p:nvPr>
        </p:nvSpPr>
        <p:spPr>
          <a:xfrm>
            <a:off x="1406525" y="5410200"/>
            <a:ext cx="384492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423150" y="5410200"/>
            <a:ext cx="577850" cy="365125"/>
          </a:xfrm>
        </p:spPr>
        <p:txBody>
          <a:bodyPr/>
          <a:lstStyle>
            <a:lvl1pPr>
              <a:defRPr/>
            </a:lvl1pPr>
          </a:lstStyle>
          <a:p>
            <a:pPr>
              <a:defRPr/>
            </a:pPr>
            <a:fld id="{16C54602-EB5A-4F5D-AF9A-2BEF70439108}" type="slidenum">
              <a:rPr lang="en-GB" altLang="en-US"/>
              <a:pPr>
                <a:defRPr/>
              </a:pPr>
              <a:t>‹#›</a:t>
            </a:fld>
            <a:endParaRPr lang="en-GB" altLang="en-US"/>
          </a:p>
        </p:txBody>
      </p:sp>
    </p:spTree>
    <p:extLst>
      <p:ext uri="{BB962C8B-B14F-4D97-AF65-F5344CB8AC3E}">
        <p14:creationId xmlns:p14="http://schemas.microsoft.com/office/powerpoint/2010/main" val="362670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a:buNone/>
              <a:defRPr lang="en-US"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6024" y="5124020"/>
            <a:ext cx="7433144" cy="68247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5672F-CEED-43CD-A4B4-26BF709F7327}" type="slidenum">
              <a:rPr lang="en-GB" altLang="en-US"/>
              <a:pPr>
                <a:defRPr/>
              </a:pPr>
              <a:t>‹#›</a:t>
            </a:fld>
            <a:endParaRPr lang="en-GB" altLang="en-US"/>
          </a:p>
        </p:txBody>
      </p:sp>
    </p:spTree>
    <p:extLst>
      <p:ext uri="{BB962C8B-B14F-4D97-AF65-F5344CB8AC3E}">
        <p14:creationId xmlns:p14="http://schemas.microsoft.com/office/powerpoint/2010/main" val="298738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BFD99-DB26-47E3-9EBF-CB570F4BB568}" type="slidenum">
              <a:rPr lang="en-GB" altLang="en-US"/>
              <a:pPr>
                <a:defRPr/>
              </a:pPr>
              <a:t>‹#›</a:t>
            </a:fld>
            <a:endParaRPr lang="en-GB" altLang="en-US"/>
          </a:p>
        </p:txBody>
      </p:sp>
    </p:spTree>
    <p:extLst>
      <p:ext uri="{BB962C8B-B14F-4D97-AF65-F5344CB8AC3E}">
        <p14:creationId xmlns:p14="http://schemas.microsoft.com/office/powerpoint/2010/main" val="60820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7863" y="731838"/>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rPr>
              <a:t>“</a:t>
            </a:r>
          </a:p>
        </p:txBody>
      </p:sp>
      <p:sp>
        <p:nvSpPr>
          <p:cNvPr id="6" name="TextBox 5"/>
          <p:cNvSpPr txBox="1"/>
          <p:nvPr/>
        </p:nvSpPr>
        <p:spPr>
          <a:xfrm>
            <a:off x="7902575" y="2765425"/>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rPr>
              <a:t>”</a:t>
            </a:r>
          </a:p>
        </p:txBody>
      </p:sp>
      <p:sp>
        <p:nvSpPr>
          <p:cNvPr id="2" name="Title 1"/>
          <p:cNvSpPr>
            <a:spLocks noGrp="1"/>
          </p:cNvSpPr>
          <p:nvPr>
            <p:ph type="title"/>
          </p:nvPr>
        </p:nvSpPr>
        <p:spPr>
          <a:xfrm>
            <a:off x="1084659" y="609600"/>
            <a:ext cx="6977064" cy="2748429"/>
          </a:xfrm>
        </p:spPr>
        <p:txBody>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endParaRPr lang="en-GB"/>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F714BD71-7CEA-4780-A958-E9A5B00B26DA}" type="slidenum">
              <a:rPr lang="en-GB" altLang="en-US"/>
              <a:pPr>
                <a:defRPr/>
              </a:pPr>
              <a:t>‹#›</a:t>
            </a:fld>
            <a:endParaRPr lang="en-GB" altLang="en-US"/>
          </a:p>
        </p:txBody>
      </p:sp>
    </p:spTree>
    <p:extLst>
      <p:ext uri="{BB962C8B-B14F-4D97-AF65-F5344CB8AC3E}">
        <p14:creationId xmlns:p14="http://schemas.microsoft.com/office/powerpoint/2010/main" val="54166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BAEC48-D2CF-4EE9-8C45-2A61FD91DD0E}" type="slidenum">
              <a:rPr lang="en-GB" altLang="en-US"/>
              <a:pPr>
                <a:defRPr/>
              </a:pPr>
              <a:t>‹#›</a:t>
            </a:fld>
            <a:endParaRPr lang="en-GB" altLang="en-US"/>
          </a:p>
        </p:txBody>
      </p:sp>
    </p:spTree>
    <p:extLst>
      <p:ext uri="{BB962C8B-B14F-4D97-AF65-F5344CB8AC3E}">
        <p14:creationId xmlns:p14="http://schemas.microsoft.com/office/powerpoint/2010/main" val="18131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845939" y="3360263"/>
            <a:ext cx="2406551" cy="2430936"/>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78160" y="3363435"/>
            <a:ext cx="2396873" cy="2430936"/>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endParaRPr lang="en-GB"/>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A18616C7-004E-461F-A5B6-2F910110A2AC}" type="slidenum">
              <a:rPr lang="en-GB" altLang="en-US"/>
              <a:pPr>
                <a:defRPr/>
              </a:pPr>
              <a:t>‹#›</a:t>
            </a:fld>
            <a:endParaRPr lang="en-GB" altLang="en-US"/>
          </a:p>
        </p:txBody>
      </p:sp>
    </p:spTree>
    <p:extLst>
      <p:ext uri="{BB962C8B-B14F-4D97-AF65-F5344CB8AC3E}">
        <p14:creationId xmlns:p14="http://schemas.microsoft.com/office/powerpoint/2010/main" val="127337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a:buNone/>
              <a:defRPr lang="en-US" sz="1500" dirty="0"/>
            </a:lvl1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856060" y="4980859"/>
            <a:ext cx="2396430" cy="817843"/>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a:buNone/>
              <a:defRPr lang="en-US" sz="1500" dirty="0"/>
            </a:lvl1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65695" y="4980857"/>
            <a:ext cx="2400300" cy="810342"/>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a:buNone/>
              <a:defRPr lang="en-US" sz="1500" dirty="0"/>
            </a:lvl1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89332" y="4980855"/>
            <a:ext cx="2396226" cy="810345"/>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endParaRPr lang="en-GB"/>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D4E00E30-3035-418F-8FDD-A39C4B9F766A}" type="slidenum">
              <a:rPr lang="en-GB" altLang="en-US"/>
              <a:pPr>
                <a:defRPr/>
              </a:pPr>
              <a:t>‹#›</a:t>
            </a:fld>
            <a:endParaRPr lang="en-GB" altLang="en-US"/>
          </a:p>
        </p:txBody>
      </p:sp>
    </p:spTree>
    <p:extLst>
      <p:ext uri="{BB962C8B-B14F-4D97-AF65-F5344CB8AC3E}">
        <p14:creationId xmlns:p14="http://schemas.microsoft.com/office/powerpoint/2010/main" val="154244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1457A-75A4-428F-87D0-11E7269CFC45}" type="slidenum">
              <a:rPr lang="en-GB" altLang="en-US"/>
              <a:pPr>
                <a:defRPr/>
              </a:pPr>
              <a:t>‹#›</a:t>
            </a:fld>
            <a:endParaRPr lang="en-GB" altLang="en-US"/>
          </a:p>
        </p:txBody>
      </p:sp>
    </p:spTree>
    <p:extLst>
      <p:ext uri="{BB962C8B-B14F-4D97-AF65-F5344CB8AC3E}">
        <p14:creationId xmlns:p14="http://schemas.microsoft.com/office/powerpoint/2010/main" val="21450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ABAA06-7DFB-4B4A-84B9-71EB6A21092D}" type="slidenum">
              <a:rPr lang="en-GB" altLang="en-US"/>
              <a:pPr>
                <a:defRPr/>
              </a:pPr>
              <a:t>‹#›</a:t>
            </a:fld>
            <a:endParaRPr lang="en-GB" altLang="en-US"/>
          </a:p>
        </p:txBody>
      </p:sp>
    </p:spTree>
    <p:extLst>
      <p:ext uri="{BB962C8B-B14F-4D97-AF65-F5344CB8AC3E}">
        <p14:creationId xmlns:p14="http://schemas.microsoft.com/office/powerpoint/2010/main" val="331019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6058" y="189099"/>
            <a:ext cx="7429499" cy="1478570"/>
          </a:xfrm>
        </p:spPr>
        <p:txBody>
          <a:bodyPr/>
          <a:lstStyle>
            <a:lvl1pPr>
              <a:defRPr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856058" y="1892300"/>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9398A-B2AE-4675-946F-2D9A372010D6}" type="slidenum">
              <a:rPr lang="en-GB" altLang="en-US"/>
              <a:pPr>
                <a:defRPr/>
              </a:pPr>
              <a:t>‹#›</a:t>
            </a:fld>
            <a:endParaRPr lang="en-GB" altLang="en-US"/>
          </a:p>
        </p:txBody>
      </p:sp>
    </p:spTree>
    <p:extLst>
      <p:ext uri="{BB962C8B-B14F-4D97-AF65-F5344CB8AC3E}">
        <p14:creationId xmlns:p14="http://schemas.microsoft.com/office/powerpoint/2010/main" val="371461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D281CA-EDC9-4A9F-88EB-501B0574216F}" type="slidenum">
              <a:rPr lang="en-GB" altLang="en-US"/>
              <a:pPr>
                <a:defRPr/>
              </a:pPr>
              <a:t>‹#›</a:t>
            </a:fld>
            <a:endParaRPr lang="en-GB" altLang="en-US"/>
          </a:p>
        </p:txBody>
      </p:sp>
    </p:spTree>
    <p:extLst>
      <p:ext uri="{BB962C8B-B14F-4D97-AF65-F5344CB8AC3E}">
        <p14:creationId xmlns:p14="http://schemas.microsoft.com/office/powerpoint/2010/main" val="520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028946-A1D5-4715-AE2A-0C9404B123A3}" type="slidenum">
              <a:rPr lang="en-GB" altLang="en-US"/>
              <a:pPr>
                <a:defRPr/>
              </a:pPr>
              <a:t>‹#›</a:t>
            </a:fld>
            <a:endParaRPr lang="en-GB" altLang="en-US"/>
          </a:p>
        </p:txBody>
      </p:sp>
    </p:spTree>
    <p:extLst>
      <p:ext uri="{BB962C8B-B14F-4D97-AF65-F5344CB8AC3E}">
        <p14:creationId xmlns:p14="http://schemas.microsoft.com/office/powerpoint/2010/main" val="172935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4B54F8-28D0-4555-B8B5-BD8539BA2207}" type="slidenum">
              <a:rPr lang="en-GB" altLang="en-US"/>
              <a:pPr>
                <a:defRPr/>
              </a:pPr>
              <a:t>‹#›</a:t>
            </a:fld>
            <a:endParaRPr lang="en-GB" altLang="en-US"/>
          </a:p>
        </p:txBody>
      </p:sp>
    </p:spTree>
    <p:extLst>
      <p:ext uri="{BB962C8B-B14F-4D97-AF65-F5344CB8AC3E}">
        <p14:creationId xmlns:p14="http://schemas.microsoft.com/office/powerpoint/2010/main" val="68230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28D575-F2B2-426A-9557-4BEA5B708E33}" type="slidenum">
              <a:rPr lang="en-GB" altLang="en-US"/>
              <a:pPr>
                <a:defRPr/>
              </a:pPr>
              <a:t>‹#›</a:t>
            </a:fld>
            <a:endParaRPr lang="en-GB" altLang="en-US"/>
          </a:p>
        </p:txBody>
      </p:sp>
    </p:spTree>
    <p:extLst>
      <p:ext uri="{BB962C8B-B14F-4D97-AF65-F5344CB8AC3E}">
        <p14:creationId xmlns:p14="http://schemas.microsoft.com/office/powerpoint/2010/main" val="95706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12EC3E-1D4C-40AD-94D9-59DDFE49B6C2}" type="slidenum">
              <a:rPr lang="en-GB" altLang="en-US"/>
              <a:pPr>
                <a:defRPr/>
              </a:pPr>
              <a:t>‹#›</a:t>
            </a:fld>
            <a:endParaRPr lang="en-GB" altLang="en-US"/>
          </a:p>
        </p:txBody>
      </p:sp>
    </p:spTree>
    <p:extLst>
      <p:ext uri="{BB962C8B-B14F-4D97-AF65-F5344CB8AC3E}">
        <p14:creationId xmlns:p14="http://schemas.microsoft.com/office/powerpoint/2010/main" val="213063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C6BE96-5C77-4689-839D-DF8FF96B5061}" type="slidenum">
              <a:rPr lang="en-GB" altLang="en-US"/>
              <a:pPr>
                <a:defRPr/>
              </a:pPr>
              <a:t>‹#›</a:t>
            </a:fld>
            <a:endParaRPr lang="en-GB" altLang="en-US"/>
          </a:p>
        </p:txBody>
      </p:sp>
    </p:spTree>
    <p:extLst>
      <p:ext uri="{BB962C8B-B14F-4D97-AF65-F5344CB8AC3E}">
        <p14:creationId xmlns:p14="http://schemas.microsoft.com/office/powerpoint/2010/main" val="151885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DD5259-89DE-42EA-ADF0-6E4FA7C4C2C3}" type="slidenum">
              <a:rPr lang="en-GB" altLang="en-US"/>
              <a:pPr>
                <a:defRPr/>
              </a:pPr>
              <a:t>‹#›</a:t>
            </a:fld>
            <a:endParaRPr lang="en-GB" altLang="en-US"/>
          </a:p>
        </p:txBody>
      </p:sp>
    </p:spTree>
    <p:extLst>
      <p:ext uri="{BB962C8B-B14F-4D97-AF65-F5344CB8AC3E}">
        <p14:creationId xmlns:p14="http://schemas.microsoft.com/office/powerpoint/2010/main" val="9045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93" y="-1"/>
            <a:ext cx="9144002" cy="6858001"/>
          </a:xfrm>
          <a:prstGeom prst="rect">
            <a:avLst/>
          </a:prstGeom>
          <a:noFill/>
          <a:extLst>
            <a:ext uri="{909E8E84-426E-40dd-AFC4-6F175D3DCCD1}"/>
          </a:extLst>
        </p:spPr>
      </p:pic>
      <p:sp>
        <p:nvSpPr>
          <p:cNvPr id="2" name="Title Placeholder 1"/>
          <p:cNvSpPr>
            <a:spLocks noGrp="1"/>
          </p:cNvSpPr>
          <p:nvPr>
            <p:ph type="title"/>
          </p:nvPr>
        </p:nvSpPr>
        <p:spPr>
          <a:xfrm>
            <a:off x="855663" y="68263"/>
            <a:ext cx="7429500" cy="147796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5663" y="1614488"/>
            <a:ext cx="7429500" cy="41767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92763"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788">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855663" y="5883275"/>
            <a:ext cx="4679950" cy="365125"/>
          </a:xfrm>
          <a:prstGeom prst="rect">
            <a:avLst/>
          </a:prstGeom>
        </p:spPr>
        <p:txBody>
          <a:bodyPr vert="horz" lIns="91440" tIns="45720" rIns="91440" bIns="45720" rtlCol="0" anchor="ctr"/>
          <a:lstStyle>
            <a:lvl1pPr algn="l" eaLnBrk="1" fontAlgn="auto" hangingPunct="1">
              <a:spcBef>
                <a:spcPts val="0"/>
              </a:spcBef>
              <a:spcAft>
                <a:spcPts val="0"/>
              </a:spcAft>
              <a:defRPr sz="788" cap="all" baseline="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707313" y="5883275"/>
            <a:ext cx="577850" cy="365125"/>
          </a:xfrm>
          <a:prstGeom prst="rect">
            <a:avLst/>
          </a:prstGeom>
        </p:spPr>
        <p:txBody>
          <a:bodyPr vert="horz" lIns="91440" tIns="45720" rIns="91440" bIns="45720" rtlCol="0" anchor="ctr"/>
          <a:lstStyle>
            <a:lvl1pPr algn="r" eaLnBrk="1" fontAlgn="auto" hangingPunct="1">
              <a:spcBef>
                <a:spcPts val="0"/>
              </a:spcBef>
              <a:spcAft>
                <a:spcPts val="0"/>
              </a:spcAft>
              <a:defRPr sz="788" smtClean="0">
                <a:solidFill>
                  <a:schemeClr val="tx1">
                    <a:tint val="75000"/>
                  </a:schemeClr>
                </a:solidFill>
                <a:latin typeface="+mn-lt"/>
              </a:defRPr>
            </a:lvl1pPr>
          </a:lstStyle>
          <a:p>
            <a:pPr>
              <a:defRPr/>
            </a:pPr>
            <a:fld id="{4074D485-5E3B-464A-97EE-8C9CF92A7B4E}"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4214"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15" r:id="rId12"/>
    <p:sldLayoutId id="2147484209" r:id="rId13"/>
    <p:sldLayoutId id="2147484210" r:id="rId14"/>
    <p:sldLayoutId id="2147484211" r:id="rId15"/>
    <p:sldLayoutId id="2147484212" r:id="rId16"/>
    <p:sldLayoutId id="2147484213" r:id="rId17"/>
  </p:sldLayoutIdLst>
  <p:txStyles>
    <p:titleStyle>
      <a:lvl1pPr algn="l" defTabSz="685800" rtl="0" fontAlgn="base">
        <a:lnSpc>
          <a:spcPct val="90000"/>
        </a:lnSpc>
        <a:spcBef>
          <a:spcPct val="0"/>
        </a:spcBef>
        <a:spcAft>
          <a:spcPct val="0"/>
        </a:spcAft>
        <a:defRPr sz="2700" kern="1200" cap="all">
          <a:solidFill>
            <a:schemeClr val="tx1"/>
          </a:solidFill>
          <a:latin typeface="+mj-lt"/>
          <a:ea typeface="+mj-ea"/>
          <a:cs typeface="+mj-cs"/>
        </a:defRPr>
      </a:lvl1pPr>
      <a:lvl2pPr algn="l" defTabSz="685800" rtl="0" fontAlgn="base">
        <a:lnSpc>
          <a:spcPct val="90000"/>
        </a:lnSpc>
        <a:spcBef>
          <a:spcPct val="0"/>
        </a:spcBef>
        <a:spcAft>
          <a:spcPct val="0"/>
        </a:spcAft>
        <a:defRPr sz="2700">
          <a:solidFill>
            <a:schemeClr val="tx1"/>
          </a:solidFill>
          <a:latin typeface="Tw Cen MT" panose="020B0602020104020603" pitchFamily="34" charset="0"/>
        </a:defRPr>
      </a:lvl2pPr>
      <a:lvl3pPr algn="l" defTabSz="685800" rtl="0" fontAlgn="base">
        <a:lnSpc>
          <a:spcPct val="90000"/>
        </a:lnSpc>
        <a:spcBef>
          <a:spcPct val="0"/>
        </a:spcBef>
        <a:spcAft>
          <a:spcPct val="0"/>
        </a:spcAft>
        <a:defRPr sz="2700">
          <a:solidFill>
            <a:schemeClr val="tx1"/>
          </a:solidFill>
          <a:latin typeface="Tw Cen MT" panose="020B0602020104020603" pitchFamily="34" charset="0"/>
        </a:defRPr>
      </a:lvl3pPr>
      <a:lvl4pPr algn="l" defTabSz="685800" rtl="0" fontAlgn="base">
        <a:lnSpc>
          <a:spcPct val="90000"/>
        </a:lnSpc>
        <a:spcBef>
          <a:spcPct val="0"/>
        </a:spcBef>
        <a:spcAft>
          <a:spcPct val="0"/>
        </a:spcAft>
        <a:defRPr sz="2700">
          <a:solidFill>
            <a:schemeClr val="tx1"/>
          </a:solidFill>
          <a:latin typeface="Tw Cen MT" panose="020B0602020104020603" pitchFamily="34" charset="0"/>
        </a:defRPr>
      </a:lvl4pPr>
      <a:lvl5pPr algn="l" defTabSz="685800" rtl="0" fontAlgn="base">
        <a:lnSpc>
          <a:spcPct val="90000"/>
        </a:lnSpc>
        <a:spcBef>
          <a:spcPct val="0"/>
        </a:spcBef>
        <a:spcAft>
          <a:spcPct val="0"/>
        </a:spcAft>
        <a:defRPr sz="2700">
          <a:solidFill>
            <a:schemeClr val="tx1"/>
          </a:solidFill>
          <a:latin typeface="Tw Cen MT" panose="020B0602020104020603" pitchFamily="34" charset="0"/>
        </a:defRPr>
      </a:lvl5pPr>
      <a:lvl6pPr marL="457200" algn="l" defTabSz="685800" rtl="0" fontAlgn="base">
        <a:lnSpc>
          <a:spcPct val="90000"/>
        </a:lnSpc>
        <a:spcBef>
          <a:spcPct val="0"/>
        </a:spcBef>
        <a:spcAft>
          <a:spcPct val="0"/>
        </a:spcAft>
        <a:defRPr sz="2700">
          <a:solidFill>
            <a:schemeClr val="tx1"/>
          </a:solidFill>
          <a:latin typeface="Tw Cen MT" panose="020B0602020104020603" pitchFamily="34" charset="0"/>
        </a:defRPr>
      </a:lvl6pPr>
      <a:lvl7pPr marL="914400" algn="l" defTabSz="685800" rtl="0" fontAlgn="base">
        <a:lnSpc>
          <a:spcPct val="90000"/>
        </a:lnSpc>
        <a:spcBef>
          <a:spcPct val="0"/>
        </a:spcBef>
        <a:spcAft>
          <a:spcPct val="0"/>
        </a:spcAft>
        <a:defRPr sz="2700">
          <a:solidFill>
            <a:schemeClr val="tx1"/>
          </a:solidFill>
          <a:latin typeface="Tw Cen MT" panose="020B0602020104020603" pitchFamily="34" charset="0"/>
        </a:defRPr>
      </a:lvl7pPr>
      <a:lvl8pPr marL="1371600" algn="l" defTabSz="685800" rtl="0" fontAlgn="base">
        <a:lnSpc>
          <a:spcPct val="90000"/>
        </a:lnSpc>
        <a:spcBef>
          <a:spcPct val="0"/>
        </a:spcBef>
        <a:spcAft>
          <a:spcPct val="0"/>
        </a:spcAft>
        <a:defRPr sz="2700">
          <a:solidFill>
            <a:schemeClr val="tx1"/>
          </a:solidFill>
          <a:latin typeface="Tw Cen MT" panose="020B0602020104020603" pitchFamily="34" charset="0"/>
        </a:defRPr>
      </a:lvl8pPr>
      <a:lvl9pPr marL="1828800" algn="l" defTabSz="685800" rtl="0" fontAlgn="base">
        <a:lnSpc>
          <a:spcPct val="90000"/>
        </a:lnSpc>
        <a:spcBef>
          <a:spcPct val="0"/>
        </a:spcBef>
        <a:spcAft>
          <a:spcPct val="0"/>
        </a:spcAft>
        <a:defRPr sz="2700">
          <a:solidFill>
            <a:schemeClr val="tx1"/>
          </a:solidFill>
          <a:latin typeface="Tw Cen MT" panose="020B0602020104020603" pitchFamily="34" charset="0"/>
        </a:defRPr>
      </a:lvl9pPr>
    </p:titleStyle>
    <p:bodyStyle>
      <a:lvl1pPr marL="171450" indent="-171450" algn="l" defTabSz="685800" rtl="0" fontAlgn="base">
        <a:lnSpc>
          <a:spcPct val="120000"/>
        </a:lnSpc>
        <a:spcBef>
          <a:spcPts val="750"/>
        </a:spcBef>
        <a:spcAft>
          <a:spcPct val="0"/>
        </a:spcAft>
        <a:buSzPct val="125000"/>
        <a:buFont typeface="Arial" panose="020B0604020202020204" pitchFamily="34" charset="0"/>
        <a:buChar char="•"/>
        <a:defRPr kern="1200">
          <a:solidFill>
            <a:schemeClr val="tx1"/>
          </a:solidFill>
          <a:latin typeface="+mn-lt"/>
          <a:ea typeface="+mn-ea"/>
          <a:cs typeface="+mn-cs"/>
        </a:defRPr>
      </a:lvl1pPr>
      <a:lvl2pPr marL="514350" indent="-171450" algn="l" defTabSz="685800" rtl="0" fontAlgn="base">
        <a:lnSpc>
          <a:spcPct val="120000"/>
        </a:lnSpc>
        <a:spcBef>
          <a:spcPts val="375"/>
        </a:spcBef>
        <a:spcAft>
          <a:spcPct val="0"/>
        </a:spcAft>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fontAlgn="base">
        <a:lnSpc>
          <a:spcPct val="120000"/>
        </a:lnSpc>
        <a:spcBef>
          <a:spcPts val="375"/>
        </a:spcBef>
        <a:spcAft>
          <a:spcPct val="0"/>
        </a:spcAft>
        <a:buSzPct val="125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fontAlgn="base">
        <a:lnSpc>
          <a:spcPct val="120000"/>
        </a:lnSpc>
        <a:spcBef>
          <a:spcPts val="375"/>
        </a:spcBef>
        <a:spcAft>
          <a:spcPct val="0"/>
        </a:spcAft>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fontAlgn="base">
        <a:lnSpc>
          <a:spcPct val="120000"/>
        </a:lnSpc>
        <a:spcBef>
          <a:spcPts val="375"/>
        </a:spcBef>
        <a:spcAft>
          <a:spcPct val="0"/>
        </a:spcAft>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188" y="167889"/>
            <a:ext cx="8451669" cy="6270171"/>
          </a:xfrm>
        </p:spPr>
        <p:txBody>
          <a:bodyPr anchor="t">
            <a:normAutofit/>
          </a:bodyPr>
          <a:lstStyle/>
          <a:p>
            <a:pPr>
              <a:lnSpc>
                <a:spcPct val="150000"/>
              </a:lnSpc>
            </a:pPr>
            <a:r>
              <a:rPr lang="en-GB" sz="4000" dirty="0"/>
              <a:t>Benchmark: </a:t>
            </a:r>
            <a:br>
              <a:rPr lang="en-GB" sz="4000" dirty="0"/>
            </a:br>
            <a:r>
              <a:rPr lang="en-GB" sz="4000" b="0" dirty="0"/>
              <a:t>out on your desks for me to collect</a:t>
            </a:r>
            <a:br>
              <a:rPr lang="en-GB" sz="4000" b="0" dirty="0"/>
            </a:br>
            <a:r>
              <a:rPr lang="en-GB" sz="4000" b="0" dirty="0"/>
              <a:t/>
            </a:r>
            <a:br>
              <a:rPr lang="en-GB" sz="4000" b="0" dirty="0"/>
            </a:br>
            <a:r>
              <a:rPr lang="en-GB" sz="4000" b="0" dirty="0"/>
              <a:t>if not, then </a:t>
            </a:r>
            <a:r>
              <a:rPr lang="en-GB" sz="4000" b="0" dirty="0" smtClean="0"/>
              <a:t>printed on </a:t>
            </a:r>
            <a:r>
              <a:rPr lang="en-GB" sz="4000" b="0" dirty="0"/>
              <a:t>my desk in office (907) before 4:15 today </a:t>
            </a:r>
            <a:r>
              <a:rPr lang="en-GB" sz="4000" b="0" dirty="0">
                <a:sym typeface="Wingdings" pitchFamily="2" charset="2"/>
              </a:rPr>
              <a:t></a:t>
            </a:r>
            <a:endParaRPr lang="en-GB" sz="4000" b="0" dirty="0"/>
          </a:p>
        </p:txBody>
      </p:sp>
    </p:spTree>
    <p:extLst>
      <p:ext uri="{BB962C8B-B14F-4D97-AF65-F5344CB8AC3E}">
        <p14:creationId xmlns:p14="http://schemas.microsoft.com/office/powerpoint/2010/main" val="68508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610" y="1186935"/>
            <a:ext cx="9006250" cy="561903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29174747"/>
              </p:ext>
            </p:extLst>
          </p:nvPr>
        </p:nvGraphicFramePr>
        <p:xfrm>
          <a:off x="337491" y="161813"/>
          <a:ext cx="8064896" cy="1025122"/>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val="20000"/>
                    </a:ext>
                  </a:extLst>
                </a:gridCol>
              </a:tblGrid>
              <a:tr h="1025122">
                <a:tc>
                  <a:txBody>
                    <a:bodyPr/>
                    <a:lstStyle/>
                    <a:p>
                      <a:pPr algn="just"/>
                      <a:r>
                        <a:rPr lang="en-GB" sz="2000" b="1" dirty="0">
                          <a:solidFill>
                            <a:schemeClr val="tx1"/>
                          </a:solidFill>
                          <a:latin typeface="Calibri" panose="020F0502020204030204" pitchFamily="34" charset="0"/>
                        </a:rPr>
                        <a:t>Analyse the characteristics of the main characters from </a:t>
                      </a:r>
                      <a:r>
                        <a:rPr lang="en-GB" sz="2000" b="1" i="1" dirty="0">
                          <a:solidFill>
                            <a:schemeClr val="tx1"/>
                          </a:solidFill>
                          <a:latin typeface="Calibri" panose="020F0502020204030204" pitchFamily="34" charset="0"/>
                        </a:rPr>
                        <a:t>Casablanca </a:t>
                      </a:r>
                      <a:r>
                        <a:rPr lang="en-GB" sz="2000" b="1" dirty="0">
                          <a:solidFill>
                            <a:schemeClr val="tx1"/>
                          </a:solidFill>
                          <a:latin typeface="Calibri" panose="020F0502020204030204" pitchFamily="34" charset="0"/>
                        </a:rPr>
                        <a:t>and consider why</a:t>
                      </a:r>
                      <a:r>
                        <a:rPr lang="en-GB" sz="2000" b="1" baseline="0" dirty="0">
                          <a:solidFill>
                            <a:schemeClr val="tx1"/>
                          </a:solidFill>
                          <a:latin typeface="Calibri" panose="020F0502020204030204" pitchFamily="34" charset="0"/>
                        </a:rPr>
                        <a:t> the gender/character is stereotypical of this era and how this representations reflects society at the time the film was made. </a:t>
                      </a:r>
                      <a:endParaRPr lang="en-GB" sz="2000" b="1"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3"/>
          <a:stretch>
            <a:fillRect/>
          </a:stretch>
        </p:blipFill>
        <p:spPr>
          <a:xfrm>
            <a:off x="2576911" y="1888155"/>
            <a:ext cx="4823350" cy="3816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p:cNvSpPr/>
          <p:nvPr/>
        </p:nvSpPr>
        <p:spPr>
          <a:xfrm>
            <a:off x="2553730" y="4816550"/>
            <a:ext cx="2434856" cy="2870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76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5AC-6F2F-42A0-872B-E42EC9ECD096}"/>
              </a:ext>
            </a:extLst>
          </p:cNvPr>
          <p:cNvSpPr>
            <a:spLocks noGrp="1"/>
          </p:cNvSpPr>
          <p:nvPr>
            <p:ph type="title"/>
          </p:nvPr>
        </p:nvSpPr>
        <p:spPr>
          <a:xfrm>
            <a:off x="398857" y="228180"/>
            <a:ext cx="8745143" cy="994172"/>
          </a:xfrm>
        </p:spPr>
        <p:txBody>
          <a:bodyPr/>
          <a:lstStyle/>
          <a:p>
            <a:r>
              <a:rPr lang="en-GB" b="1" dirty="0"/>
              <a:t>Representations of gender key scenes to consider</a:t>
            </a:r>
          </a:p>
        </p:txBody>
      </p:sp>
      <p:sp>
        <p:nvSpPr>
          <p:cNvPr id="3" name="Content Placeholder 2">
            <a:extLst>
              <a:ext uri="{FF2B5EF4-FFF2-40B4-BE49-F238E27FC236}">
                <a16:creationId xmlns:a16="http://schemas.microsoft.com/office/drawing/2014/main" id="{E6F043A4-D8B2-4734-8A84-8ACDA16629A1}"/>
              </a:ext>
            </a:extLst>
          </p:cNvPr>
          <p:cNvSpPr>
            <a:spLocks noGrp="1"/>
          </p:cNvSpPr>
          <p:nvPr>
            <p:ph idx="1"/>
          </p:nvPr>
        </p:nvSpPr>
        <p:spPr>
          <a:xfrm>
            <a:off x="627457" y="1395978"/>
            <a:ext cx="5508703" cy="5040106"/>
          </a:xfrm>
        </p:spPr>
        <p:txBody>
          <a:bodyPr>
            <a:noAutofit/>
          </a:bodyPr>
          <a:lstStyle/>
          <a:p>
            <a:r>
              <a:rPr lang="en-GB" sz="2400" dirty="0"/>
              <a:t>Introduction of Rick</a:t>
            </a:r>
          </a:p>
          <a:p>
            <a:pPr marL="0" indent="0">
              <a:buNone/>
            </a:pPr>
            <a:endParaRPr lang="en-GB" sz="2400" dirty="0"/>
          </a:p>
          <a:p>
            <a:r>
              <a:rPr lang="en-GB" sz="2400" dirty="0"/>
              <a:t>Introduction of Ilsa (‘As Time Goes By’)</a:t>
            </a:r>
          </a:p>
          <a:p>
            <a:pPr marL="0" indent="0">
              <a:buNone/>
            </a:pPr>
            <a:endParaRPr lang="en-GB" sz="2400" dirty="0"/>
          </a:p>
          <a:p>
            <a:r>
              <a:rPr lang="en-GB" sz="2400" dirty="0"/>
              <a:t>The La Marseillaise scene</a:t>
            </a:r>
          </a:p>
          <a:p>
            <a:pPr marL="0" indent="0">
              <a:buNone/>
            </a:pPr>
            <a:endParaRPr lang="en-GB" sz="2400" dirty="0"/>
          </a:p>
          <a:p>
            <a:r>
              <a:rPr lang="en-GB" sz="2400" dirty="0"/>
              <a:t>Ilsa points a gun at Rick</a:t>
            </a:r>
          </a:p>
          <a:p>
            <a:endParaRPr lang="en-GB" sz="2400" dirty="0"/>
          </a:p>
          <a:p>
            <a:r>
              <a:rPr lang="en-GB" sz="2400" dirty="0"/>
              <a:t>Closing sequence</a:t>
            </a:r>
          </a:p>
        </p:txBody>
      </p:sp>
      <p:pic>
        <p:nvPicPr>
          <p:cNvPr id="4" name="Picture 3">
            <a:extLst>
              <a:ext uri="{FF2B5EF4-FFF2-40B4-BE49-F238E27FC236}">
                <a16:creationId xmlns:a16="http://schemas.microsoft.com/office/drawing/2014/main" id="{088B3465-5812-47DD-BDE8-8338227BEC37}"/>
              </a:ext>
            </a:extLst>
          </p:cNvPr>
          <p:cNvPicPr>
            <a:picLocks noChangeAspect="1"/>
          </p:cNvPicPr>
          <p:nvPr/>
        </p:nvPicPr>
        <p:blipFill rotWithShape="1">
          <a:blip r:embed="rId2"/>
          <a:srcRect b="5303"/>
          <a:stretch/>
        </p:blipFill>
        <p:spPr>
          <a:xfrm>
            <a:off x="6138162" y="1376415"/>
            <a:ext cx="2147395" cy="1143305"/>
          </a:xfrm>
          <a:prstGeom prst="rect">
            <a:avLst/>
          </a:prstGeom>
        </p:spPr>
      </p:pic>
      <p:pic>
        <p:nvPicPr>
          <p:cNvPr id="5" name="Picture 4">
            <a:extLst>
              <a:ext uri="{FF2B5EF4-FFF2-40B4-BE49-F238E27FC236}">
                <a16:creationId xmlns:a16="http://schemas.microsoft.com/office/drawing/2014/main" id="{D03FEC25-818E-40A3-B4DB-CD93C3F62F54}"/>
              </a:ext>
            </a:extLst>
          </p:cNvPr>
          <p:cNvPicPr>
            <a:picLocks noChangeAspect="1"/>
          </p:cNvPicPr>
          <p:nvPr/>
        </p:nvPicPr>
        <p:blipFill>
          <a:blip r:embed="rId3"/>
          <a:stretch>
            <a:fillRect/>
          </a:stretch>
        </p:blipFill>
        <p:spPr>
          <a:xfrm>
            <a:off x="6136162" y="2562490"/>
            <a:ext cx="2129244" cy="1197116"/>
          </a:xfrm>
          <a:prstGeom prst="rect">
            <a:avLst/>
          </a:prstGeom>
        </p:spPr>
      </p:pic>
      <p:pic>
        <p:nvPicPr>
          <p:cNvPr id="6" name="Picture 5">
            <a:extLst>
              <a:ext uri="{FF2B5EF4-FFF2-40B4-BE49-F238E27FC236}">
                <a16:creationId xmlns:a16="http://schemas.microsoft.com/office/drawing/2014/main" id="{376BD895-80C2-4C71-8073-506BEF1051F7}"/>
              </a:ext>
            </a:extLst>
          </p:cNvPr>
          <p:cNvPicPr>
            <a:picLocks noChangeAspect="1"/>
          </p:cNvPicPr>
          <p:nvPr/>
        </p:nvPicPr>
        <p:blipFill>
          <a:blip r:embed="rId4"/>
          <a:stretch>
            <a:fillRect/>
          </a:stretch>
        </p:blipFill>
        <p:spPr>
          <a:xfrm>
            <a:off x="6136160" y="3796750"/>
            <a:ext cx="2129246" cy="1197116"/>
          </a:xfrm>
          <a:prstGeom prst="rect">
            <a:avLst/>
          </a:prstGeom>
        </p:spPr>
      </p:pic>
      <p:pic>
        <p:nvPicPr>
          <p:cNvPr id="7" name="Picture 6">
            <a:extLst>
              <a:ext uri="{FF2B5EF4-FFF2-40B4-BE49-F238E27FC236}">
                <a16:creationId xmlns:a16="http://schemas.microsoft.com/office/drawing/2014/main" id="{1561B9D0-CBE8-472E-B469-E5B31277E651}"/>
              </a:ext>
            </a:extLst>
          </p:cNvPr>
          <p:cNvPicPr>
            <a:picLocks noChangeAspect="1"/>
          </p:cNvPicPr>
          <p:nvPr/>
        </p:nvPicPr>
        <p:blipFill>
          <a:blip r:embed="rId5"/>
          <a:stretch>
            <a:fillRect/>
          </a:stretch>
        </p:blipFill>
        <p:spPr>
          <a:xfrm>
            <a:off x="6160246" y="5034350"/>
            <a:ext cx="2105161" cy="1183575"/>
          </a:xfrm>
          <a:prstGeom prst="rect">
            <a:avLst/>
          </a:prstGeom>
        </p:spPr>
      </p:pic>
    </p:spTree>
    <p:extLst>
      <p:ext uri="{BB962C8B-B14F-4D97-AF65-F5344CB8AC3E}">
        <p14:creationId xmlns:p14="http://schemas.microsoft.com/office/powerpoint/2010/main" val="3854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EE92D-B7E9-4C91-954D-5C7A9998E6B5}"/>
              </a:ext>
            </a:extLst>
          </p:cNvPr>
          <p:cNvPicPr>
            <a:picLocks noChangeAspect="1"/>
          </p:cNvPicPr>
          <p:nvPr/>
        </p:nvPicPr>
        <p:blipFill rotWithShape="1">
          <a:blip r:embed="rId2"/>
          <a:srcRect l="28944" t="34358" r="29014" b="51351"/>
          <a:stretch/>
        </p:blipFill>
        <p:spPr>
          <a:xfrm>
            <a:off x="1002653" y="1098219"/>
            <a:ext cx="7304336" cy="1395972"/>
          </a:xfrm>
          <a:prstGeom prst="rect">
            <a:avLst/>
          </a:prstGeom>
        </p:spPr>
      </p:pic>
      <p:sp>
        <p:nvSpPr>
          <p:cNvPr id="5" name="Title 4">
            <a:extLst>
              <a:ext uri="{FF2B5EF4-FFF2-40B4-BE49-F238E27FC236}">
                <a16:creationId xmlns:a16="http://schemas.microsoft.com/office/drawing/2014/main" id="{3330E751-F638-4CC8-93EC-978B05AF2EF8}"/>
              </a:ext>
            </a:extLst>
          </p:cNvPr>
          <p:cNvSpPr>
            <a:spLocks noGrp="1"/>
          </p:cNvSpPr>
          <p:nvPr>
            <p:ph type="title"/>
          </p:nvPr>
        </p:nvSpPr>
        <p:spPr>
          <a:xfrm>
            <a:off x="201582" y="126583"/>
            <a:ext cx="7886700" cy="994172"/>
          </a:xfrm>
        </p:spPr>
        <p:txBody>
          <a:bodyPr/>
          <a:lstStyle/>
          <a:p>
            <a:r>
              <a:rPr lang="en-GB" b="1" dirty="0"/>
              <a:t>AS Film Studies – example question</a:t>
            </a:r>
          </a:p>
        </p:txBody>
      </p:sp>
      <p:pic>
        <p:nvPicPr>
          <p:cNvPr id="7" name="Picture 6">
            <a:extLst>
              <a:ext uri="{FF2B5EF4-FFF2-40B4-BE49-F238E27FC236}">
                <a16:creationId xmlns:a16="http://schemas.microsoft.com/office/drawing/2014/main" id="{0DB9B2E9-7247-435E-B75D-75ED7943BA01}"/>
              </a:ext>
            </a:extLst>
          </p:cNvPr>
          <p:cNvPicPr>
            <a:picLocks noChangeAspect="1"/>
          </p:cNvPicPr>
          <p:nvPr/>
        </p:nvPicPr>
        <p:blipFill rotWithShape="1">
          <a:blip r:embed="rId2"/>
          <a:srcRect l="28944" t="48191" r="29014" b="32212"/>
          <a:stretch/>
        </p:blipFill>
        <p:spPr>
          <a:xfrm>
            <a:off x="1002653" y="2654782"/>
            <a:ext cx="7304335" cy="1914264"/>
          </a:xfrm>
          <a:prstGeom prst="rect">
            <a:avLst/>
          </a:prstGeom>
        </p:spPr>
      </p:pic>
      <p:pic>
        <p:nvPicPr>
          <p:cNvPr id="8" name="Picture 7">
            <a:extLst>
              <a:ext uri="{FF2B5EF4-FFF2-40B4-BE49-F238E27FC236}">
                <a16:creationId xmlns:a16="http://schemas.microsoft.com/office/drawing/2014/main" id="{C858961D-8142-4AD8-B1A2-6D711E6AC500}"/>
              </a:ext>
            </a:extLst>
          </p:cNvPr>
          <p:cNvPicPr>
            <a:picLocks noChangeAspect="1"/>
          </p:cNvPicPr>
          <p:nvPr/>
        </p:nvPicPr>
        <p:blipFill rotWithShape="1">
          <a:blip r:embed="rId2"/>
          <a:srcRect l="28944" t="68340" r="29014" b="12062"/>
          <a:stretch/>
        </p:blipFill>
        <p:spPr>
          <a:xfrm>
            <a:off x="1002652" y="4729637"/>
            <a:ext cx="7304335" cy="1914264"/>
          </a:xfrm>
          <a:prstGeom prst="rect">
            <a:avLst/>
          </a:prstGeom>
        </p:spPr>
      </p:pic>
    </p:spTree>
    <p:extLst>
      <p:ext uri="{BB962C8B-B14F-4D97-AF65-F5344CB8AC3E}">
        <p14:creationId xmlns:p14="http://schemas.microsoft.com/office/powerpoint/2010/main" val="275573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51" y="407664"/>
            <a:ext cx="8136904" cy="1421136"/>
          </a:xfrm>
        </p:spPr>
        <p:txBody>
          <a:bodyPr>
            <a:normAutofit fontScale="90000"/>
          </a:bodyPr>
          <a:lstStyle/>
          <a:p>
            <a:pPr>
              <a:lnSpc>
                <a:spcPct val="150000"/>
              </a:lnSpc>
            </a:pPr>
            <a:r>
              <a:rPr lang="en-GB" sz="2400" u="sng" dirty="0">
                <a:effectLst/>
                <a:latin typeface="+mn-lt"/>
              </a:rPr>
              <a:t>Compare how gender is represented in </a:t>
            </a:r>
            <a:r>
              <a:rPr lang="en-GB" sz="2400" b="1" u="sng" dirty="0">
                <a:effectLst/>
                <a:latin typeface="+mn-lt"/>
              </a:rPr>
              <a:t>ONE</a:t>
            </a:r>
            <a:r>
              <a:rPr lang="en-GB" sz="2400" u="sng" dirty="0">
                <a:effectLst/>
                <a:latin typeface="+mn-lt"/>
              </a:rPr>
              <a:t> sequence from each of your chosen films</a:t>
            </a:r>
            <a:r>
              <a:rPr lang="en-GB" sz="2400" u="sng" dirty="0" smtClean="0">
                <a:effectLst/>
                <a:latin typeface="+mn-lt"/>
              </a:rPr>
              <a:t>. REFER TO ONE CHARACTER   FROM EACH FILM</a:t>
            </a:r>
            <a:r>
              <a:rPr lang="en-GB" sz="2400" dirty="0" smtClean="0">
                <a:effectLst/>
                <a:latin typeface="+mn-lt"/>
              </a:rPr>
              <a:t>                                  				     </a:t>
            </a:r>
            <a:r>
              <a:rPr lang="en-GB" sz="2400" b="0" i="1" dirty="0" smtClean="0">
                <a:latin typeface="Calibri" panose="020F0502020204030204" pitchFamily="34" charset="0"/>
              </a:rPr>
              <a:t>[</a:t>
            </a:r>
            <a:r>
              <a:rPr lang="en-GB" sz="2400" b="0" i="1" dirty="0">
                <a:latin typeface="Calibri" panose="020F0502020204030204" pitchFamily="34" charset="0"/>
              </a:rPr>
              <a:t>20] </a:t>
            </a:r>
          </a:p>
        </p:txBody>
      </p:sp>
      <p:sp>
        <p:nvSpPr>
          <p:cNvPr id="3" name="Content Placeholder 2"/>
          <p:cNvSpPr>
            <a:spLocks noGrp="1"/>
          </p:cNvSpPr>
          <p:nvPr>
            <p:ph idx="1"/>
          </p:nvPr>
        </p:nvSpPr>
        <p:spPr>
          <a:xfrm>
            <a:off x="323303" y="2353921"/>
            <a:ext cx="8229599" cy="4034179"/>
          </a:xfrm>
        </p:spPr>
        <p:txBody>
          <a:bodyPr>
            <a:normAutofit/>
          </a:bodyPr>
          <a:lstStyle/>
          <a:p>
            <a:pPr marL="0" indent="0">
              <a:buNone/>
            </a:pPr>
            <a:r>
              <a:rPr lang="en-GB" sz="2200" dirty="0" smtClean="0"/>
              <a:t>Consider the task you have just completed and make a little essay plan, include the following:</a:t>
            </a:r>
            <a:br>
              <a:rPr lang="en-GB" sz="2200" dirty="0" smtClean="0"/>
            </a:br>
            <a:endParaRPr lang="en-GB" altLang="en-US" sz="2200" i="1" dirty="0">
              <a:solidFill>
                <a:schemeClr val="accent2"/>
              </a:solidFill>
            </a:endParaRPr>
          </a:p>
          <a:p>
            <a:pPr marL="342900" indent="-342900">
              <a:buAutoNum type="arabicPeriod"/>
            </a:pPr>
            <a:r>
              <a:rPr lang="en-GB" altLang="en-US" sz="2200" dirty="0" smtClean="0"/>
              <a:t>What will be your one sequence?</a:t>
            </a:r>
          </a:p>
          <a:p>
            <a:pPr marL="342900" indent="-342900">
              <a:buAutoNum type="arabicPeriod"/>
            </a:pPr>
            <a:r>
              <a:rPr lang="en-GB" altLang="en-US" sz="2200" dirty="0" smtClean="0"/>
              <a:t>Who will be your one character? </a:t>
            </a:r>
          </a:p>
          <a:p>
            <a:pPr marL="342900" indent="-342900">
              <a:buAutoNum type="arabicPeriod"/>
            </a:pPr>
            <a:r>
              <a:rPr lang="en-GB" altLang="en-US" sz="2200" dirty="0" smtClean="0"/>
              <a:t>What film form will you use to analyse representation?</a:t>
            </a:r>
          </a:p>
          <a:p>
            <a:pPr marL="342900" indent="-342900">
              <a:buAutoNum type="arabicPeriod"/>
            </a:pPr>
            <a:r>
              <a:rPr lang="en-GB" altLang="en-US" sz="2200" dirty="0" smtClean="0"/>
              <a:t>What context will you bring in to explain the representation?</a:t>
            </a:r>
            <a:endParaRPr lang="en-GB" altLang="en-US" sz="2200" dirty="0"/>
          </a:p>
          <a:p>
            <a:pPr marL="0" indent="0">
              <a:buNone/>
            </a:pPr>
            <a:endParaRPr lang="en-GB" altLang="en-US" b="1" dirty="0"/>
          </a:p>
          <a:p>
            <a:pPr marL="0" indent="0">
              <a:buNone/>
            </a:pPr>
            <a:endParaRPr lang="en-GB" b="1" u="sng" dirty="0"/>
          </a:p>
          <a:p>
            <a:pPr marL="0" indent="0">
              <a:buNone/>
            </a:pPr>
            <a:endParaRPr lang="en-GB" dirty="0"/>
          </a:p>
        </p:txBody>
      </p:sp>
    </p:spTree>
    <p:extLst>
      <p:ext uri="{BB962C8B-B14F-4D97-AF65-F5344CB8AC3E}">
        <p14:creationId xmlns:p14="http://schemas.microsoft.com/office/powerpoint/2010/main" val="220318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4A814E-7146-4A9A-8B95-B56DC9F20298}"/>
              </a:ext>
            </a:extLst>
          </p:cNvPr>
          <p:cNvPicPr>
            <a:picLocks noChangeAspect="1"/>
          </p:cNvPicPr>
          <p:nvPr/>
        </p:nvPicPr>
        <p:blipFill rotWithShape="1">
          <a:blip r:embed="rId2"/>
          <a:srcRect l="28944" t="34358" r="29014" b="51351"/>
          <a:stretch/>
        </p:blipFill>
        <p:spPr>
          <a:xfrm>
            <a:off x="1621390" y="618431"/>
            <a:ext cx="5469746" cy="1045353"/>
          </a:xfrm>
          <a:prstGeom prst="rect">
            <a:avLst/>
          </a:prstGeom>
        </p:spPr>
      </p:pic>
      <p:sp>
        <p:nvSpPr>
          <p:cNvPr id="2" name="Title 1">
            <a:extLst>
              <a:ext uri="{FF2B5EF4-FFF2-40B4-BE49-F238E27FC236}">
                <a16:creationId xmlns:a16="http://schemas.microsoft.com/office/drawing/2014/main" id="{58707B60-776E-48BE-80C1-C973B897698E}"/>
              </a:ext>
            </a:extLst>
          </p:cNvPr>
          <p:cNvSpPr>
            <a:spLocks noGrp="1"/>
          </p:cNvSpPr>
          <p:nvPr>
            <p:ph type="title"/>
          </p:nvPr>
        </p:nvSpPr>
        <p:spPr>
          <a:xfrm>
            <a:off x="124340" y="-200453"/>
            <a:ext cx="7886700" cy="994172"/>
          </a:xfrm>
        </p:spPr>
        <p:txBody>
          <a:bodyPr/>
          <a:lstStyle/>
          <a:p>
            <a:r>
              <a:rPr lang="en-GB" b="1" dirty="0"/>
              <a:t>Example response</a:t>
            </a:r>
          </a:p>
        </p:txBody>
      </p:sp>
      <p:sp>
        <p:nvSpPr>
          <p:cNvPr id="3" name="Content Placeholder 2">
            <a:extLst>
              <a:ext uri="{FF2B5EF4-FFF2-40B4-BE49-F238E27FC236}">
                <a16:creationId xmlns:a16="http://schemas.microsoft.com/office/drawing/2014/main" id="{2F1DE616-C283-4B39-B101-DB74A35F866A}"/>
              </a:ext>
            </a:extLst>
          </p:cNvPr>
          <p:cNvSpPr>
            <a:spLocks noGrp="1"/>
          </p:cNvSpPr>
          <p:nvPr>
            <p:ph idx="1"/>
          </p:nvPr>
        </p:nvSpPr>
        <p:spPr>
          <a:xfrm>
            <a:off x="381013" y="1827997"/>
            <a:ext cx="8634649" cy="4749265"/>
          </a:xfrm>
        </p:spPr>
        <p:txBody>
          <a:bodyPr>
            <a:noAutofit/>
          </a:bodyPr>
          <a:lstStyle/>
          <a:p>
            <a:pPr marL="0" indent="0">
              <a:buNone/>
            </a:pPr>
            <a:r>
              <a:rPr lang="en-GB" dirty="0"/>
              <a:t>In the closing sequence of the Classical Hollywood film </a:t>
            </a:r>
            <a:r>
              <a:rPr lang="en-GB" i="1" dirty="0"/>
              <a:t>Casablanca</a:t>
            </a:r>
            <a:r>
              <a:rPr lang="en-GB" dirty="0"/>
              <a:t> (Michael Curtiz, 1942) the character of Rick (Humphrey Bogart) is represented in an interesting way. Rick is caught up in a love triangle with former lover Ilsa and her husband Victor Laszlo. The closing sequence resolves the film’s narrative and represents Rick as changing from an isolationist to a sentimental interventionalist.</a:t>
            </a:r>
          </a:p>
          <a:p>
            <a:pPr marL="0" indent="0">
              <a:buNone/>
            </a:pPr>
            <a:endParaRPr lang="en-GB" dirty="0"/>
          </a:p>
          <a:p>
            <a:pPr marL="0" indent="0">
              <a:buNone/>
            </a:pPr>
            <a:r>
              <a:rPr lang="en-GB" dirty="0"/>
              <a:t>As Rick, Ilsa, Laszlo and Captain Renault arrive at the airport for the Lisbon bound plane, at this point it is not entirely clear if Rick will be the hero or the villain. For much of the film he has been more of an anti-hero, keeping his cards close to his chest: “I stick my neck out for nobody” he is heard saying twice in the opening 20 minutes. However, he surprises the audience and all characters involved in the closing sequence, when he announces, rather matter of factly, that the two people getting on the plane will be Ilsa and Laszlo, rather than himself. </a:t>
            </a:r>
          </a:p>
        </p:txBody>
      </p:sp>
    </p:spTree>
    <p:extLst>
      <p:ext uri="{BB962C8B-B14F-4D97-AF65-F5344CB8AC3E}">
        <p14:creationId xmlns:p14="http://schemas.microsoft.com/office/powerpoint/2010/main" val="8044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0ACFC-DF43-49F5-BDD9-CA9A13322362}"/>
              </a:ext>
            </a:extLst>
          </p:cNvPr>
          <p:cNvSpPr>
            <a:spLocks noGrp="1"/>
          </p:cNvSpPr>
          <p:nvPr>
            <p:ph idx="1"/>
          </p:nvPr>
        </p:nvSpPr>
        <p:spPr>
          <a:xfrm>
            <a:off x="251225" y="465221"/>
            <a:ext cx="8716312" cy="6096000"/>
          </a:xfrm>
        </p:spPr>
        <p:txBody>
          <a:bodyPr>
            <a:noAutofit/>
          </a:bodyPr>
          <a:lstStyle/>
          <a:p>
            <a:pPr marL="0" indent="0">
              <a:buNone/>
            </a:pPr>
            <a:r>
              <a:rPr lang="en-GB" dirty="0"/>
              <a:t>This is a key transitional moment for Rick as he shows his true colours for the first time and lets the audience see that he is still very much an idealist, which we’ve had only a glimpse of during the Paris flashback and the La Marseillaise scene. The sequence is shot and edited in the traditional classical Hollywood style, with continuity editing and adhering to the 180 degree rule. The camera does however, have some stylish dolly-in shots, which gives the moment a certain melodramatic flourish and helps to represent Rick as the rightfully heroic character that he is.</a:t>
            </a:r>
          </a:p>
          <a:p>
            <a:pPr marL="0" indent="0">
              <a:buNone/>
            </a:pPr>
            <a:endParaRPr lang="en-GB" dirty="0"/>
          </a:p>
          <a:p>
            <a:pPr marL="0" indent="0">
              <a:buNone/>
            </a:pPr>
            <a:r>
              <a:rPr lang="en-GB" dirty="0"/>
              <a:t>When the moment comes for Rick and Ilsa to part, the pair are framed in intimate, separate close ups. Rick talks with purpose in hurried dialogue, explaining his reasoning for their separation. The non diegetic leitmotif of ‘As Time Goes By’ rises to emote the moment further, as we realise (at the same time as Ilsa) that Rick has chosen the greater-good, over his love for her. This sentiment was particularly potent for the time, as the character of Rick is said to be the embodiment of America during the early 1940s. Rick the cynical isolationist, eventually realising through the rekindling of true love that he is a sentimentalist and ready to intervene for the good of the world. This was representative of how many Americans felt after the bombing of Pearl Harbour, instigating America’s intervention into WWII. </a:t>
            </a:r>
          </a:p>
        </p:txBody>
      </p:sp>
    </p:spTree>
    <p:extLst>
      <p:ext uri="{BB962C8B-B14F-4D97-AF65-F5344CB8AC3E}">
        <p14:creationId xmlns:p14="http://schemas.microsoft.com/office/powerpoint/2010/main" val="14217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113" y="1122363"/>
            <a:ext cx="6592887" cy="2387600"/>
          </a:xfrm>
        </p:spPr>
        <p:txBody>
          <a:bodyPr/>
          <a:lstStyle/>
          <a:p>
            <a:pPr fontAlgn="auto">
              <a:spcAft>
                <a:spcPts val="0"/>
              </a:spcAft>
              <a:defRPr/>
            </a:pPr>
            <a:endParaRPr lang="en-GB"/>
          </a:p>
        </p:txBody>
      </p:sp>
      <p:sp>
        <p:nvSpPr>
          <p:cNvPr id="3" name="Subtitle 2"/>
          <p:cNvSpPr>
            <a:spLocks noGrp="1"/>
          </p:cNvSpPr>
          <p:nvPr>
            <p:ph type="subTitle" idx="1"/>
          </p:nvPr>
        </p:nvSpPr>
        <p:spPr>
          <a:xfrm>
            <a:off x="1408113" y="3602038"/>
            <a:ext cx="6592887" cy="1655762"/>
          </a:xfrm>
        </p:spPr>
        <p:txBody>
          <a:bodyPr/>
          <a:lstStyle/>
          <a:p>
            <a:pPr fontAlgn="auto">
              <a:spcAft>
                <a:spcPts val="0"/>
              </a:spcAft>
              <a:defRPr/>
            </a:pPr>
            <a:endParaRPr lang="en-GB"/>
          </a:p>
        </p:txBody>
      </p:sp>
      <p:grpSp>
        <p:nvGrpSpPr>
          <p:cNvPr id="6148" name="Group 8"/>
          <p:cNvGrpSpPr>
            <a:grpSpLocks/>
          </p:cNvGrpSpPr>
          <p:nvPr/>
        </p:nvGrpSpPr>
        <p:grpSpPr bwMode="auto">
          <a:xfrm>
            <a:off x="-184150" y="161925"/>
            <a:ext cx="9613900" cy="6105525"/>
            <a:chOff x="396986" y="0"/>
            <a:chExt cx="11398028" cy="6858000"/>
          </a:xfrm>
        </p:grpSpPr>
        <p:pic>
          <p:nvPicPr>
            <p:cNvPr id="614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986" y="0"/>
              <a:ext cx="113980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0"/>
            <p:cNvGrpSpPr>
              <a:grpSpLocks/>
            </p:cNvGrpSpPr>
            <p:nvPr/>
          </p:nvGrpSpPr>
          <p:grpSpPr bwMode="auto">
            <a:xfrm>
              <a:off x="3643952" y="2265529"/>
              <a:ext cx="5248015" cy="1650807"/>
              <a:chOff x="3643952" y="2265529"/>
              <a:chExt cx="5248015" cy="1650807"/>
            </a:xfrm>
          </p:grpSpPr>
          <p:sp>
            <p:nvSpPr>
              <p:cNvPr id="12" name="Rounded Rectangle 11"/>
              <p:cNvSpPr/>
              <p:nvPr/>
            </p:nvSpPr>
            <p:spPr>
              <a:xfrm>
                <a:off x="3643618" y="2266386"/>
                <a:ext cx="1338176" cy="456487"/>
              </a:xfrm>
              <a:prstGeom prst="roundRect">
                <a:avLst/>
              </a:prstGeom>
              <a:noFill/>
              <a:ln w="38100">
                <a:solidFill>
                  <a:srgbClr val="BAD1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ounded Rectangle 12"/>
              <p:cNvSpPr/>
              <p:nvPr/>
            </p:nvSpPr>
            <p:spPr>
              <a:xfrm>
                <a:off x="5584067" y="3411169"/>
                <a:ext cx="1338177" cy="504631"/>
              </a:xfrm>
              <a:prstGeom prst="roundRect">
                <a:avLst/>
              </a:prstGeom>
              <a:noFill/>
              <a:ln w="38100">
                <a:solidFill>
                  <a:srgbClr val="D92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ounded Rectangle 13"/>
              <p:cNvSpPr/>
              <p:nvPr/>
            </p:nvSpPr>
            <p:spPr>
              <a:xfrm>
                <a:off x="7554632" y="2271735"/>
                <a:ext cx="1338176" cy="454704"/>
              </a:xfrm>
              <a:prstGeom prst="roundRect">
                <a:avLst/>
              </a:prstGeom>
              <a:noFill/>
              <a:ln w="38100">
                <a:solidFill>
                  <a:srgbClr val="0063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4" name="Down Arrow 3"/>
          <p:cNvSpPr/>
          <p:nvPr/>
        </p:nvSpPr>
        <p:spPr>
          <a:xfrm rot="9252323">
            <a:off x="3484096" y="2540332"/>
            <a:ext cx="432487" cy="2524198"/>
          </a:xfrm>
          <a:prstGeom prst="downArrow">
            <a:avLst>
              <a:gd name="adj1" fmla="val 50000"/>
              <a:gd name="adj2" fmla="val 93302"/>
            </a:avLst>
          </a:prstGeom>
          <a:solidFill>
            <a:srgbClr val="DB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2772039">
            <a:off x="5103470" y="2516344"/>
            <a:ext cx="432487" cy="2632772"/>
          </a:xfrm>
          <a:prstGeom prst="downArrow">
            <a:avLst>
              <a:gd name="adj1" fmla="val 50000"/>
              <a:gd name="adj2" fmla="val 91930"/>
            </a:avLst>
          </a:prstGeom>
          <a:solidFill>
            <a:srgbClr val="DB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C669-3D87-4013-B020-7BB1AB2AF5F6}"/>
              </a:ext>
            </a:extLst>
          </p:cNvPr>
          <p:cNvSpPr>
            <a:spLocks noGrp="1"/>
          </p:cNvSpPr>
          <p:nvPr>
            <p:ph type="title"/>
          </p:nvPr>
        </p:nvSpPr>
        <p:spPr>
          <a:xfrm>
            <a:off x="368967" y="0"/>
            <a:ext cx="7886700" cy="994172"/>
          </a:xfrm>
        </p:spPr>
        <p:txBody>
          <a:bodyPr/>
          <a:lstStyle/>
          <a:p>
            <a:r>
              <a:rPr lang="en-GB" b="1" dirty="0"/>
              <a:t>Representation buzzwords</a:t>
            </a:r>
          </a:p>
        </p:txBody>
      </p:sp>
      <p:sp>
        <p:nvSpPr>
          <p:cNvPr id="5" name="Content Placeholder 4">
            <a:extLst>
              <a:ext uri="{FF2B5EF4-FFF2-40B4-BE49-F238E27FC236}">
                <a16:creationId xmlns:a16="http://schemas.microsoft.com/office/drawing/2014/main" id="{BA326D9C-FDF5-4DD2-964F-40183E9142D2}"/>
              </a:ext>
            </a:extLst>
          </p:cNvPr>
          <p:cNvSpPr>
            <a:spLocks noGrp="1"/>
          </p:cNvSpPr>
          <p:nvPr>
            <p:ph sz="half" idx="2"/>
          </p:nvPr>
        </p:nvSpPr>
        <p:spPr>
          <a:xfrm>
            <a:off x="1041322" y="2733810"/>
            <a:ext cx="3868340" cy="2943634"/>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858186742"/>
              </p:ext>
            </p:extLst>
          </p:nvPr>
        </p:nvGraphicFramePr>
        <p:xfrm>
          <a:off x="368967" y="924994"/>
          <a:ext cx="8390022" cy="5637156"/>
        </p:xfrm>
        <a:graphic>
          <a:graphicData uri="http://schemas.openxmlformats.org/drawingml/2006/table">
            <a:tbl>
              <a:tblPr firstRow="1" bandRow="1">
                <a:tableStyleId>{5C22544A-7EE6-4342-B048-85BDC9FD1C3A}</a:tableStyleId>
              </a:tblPr>
              <a:tblGrid>
                <a:gridCol w="4195011">
                  <a:extLst>
                    <a:ext uri="{9D8B030D-6E8A-4147-A177-3AD203B41FA5}">
                      <a16:colId xmlns:a16="http://schemas.microsoft.com/office/drawing/2014/main" val="2721417119"/>
                    </a:ext>
                  </a:extLst>
                </a:gridCol>
                <a:gridCol w="4195011">
                  <a:extLst>
                    <a:ext uri="{9D8B030D-6E8A-4147-A177-3AD203B41FA5}">
                      <a16:colId xmlns:a16="http://schemas.microsoft.com/office/drawing/2014/main" val="1384050847"/>
                    </a:ext>
                  </a:extLst>
                </a:gridCol>
              </a:tblGrid>
              <a:tr h="438586">
                <a:tc>
                  <a:txBody>
                    <a:bodyPr/>
                    <a:lstStyle/>
                    <a:p>
                      <a:r>
                        <a:rPr lang="en-GB" sz="2800" dirty="0">
                          <a:solidFill>
                            <a:sysClr val="windowText" lastClr="000000"/>
                          </a:solidFill>
                        </a:rPr>
                        <a:t>ILSA</a:t>
                      </a:r>
                    </a:p>
                  </a:txBody>
                  <a:tcPr>
                    <a:solidFill>
                      <a:srgbClr val="FFCCFF"/>
                    </a:solidFill>
                  </a:tcPr>
                </a:tc>
                <a:tc>
                  <a:txBody>
                    <a:bodyPr/>
                    <a:lstStyle/>
                    <a:p>
                      <a:r>
                        <a:rPr lang="en-GB" sz="2800" dirty="0">
                          <a:solidFill>
                            <a:sysClr val="windowText" lastClr="000000"/>
                          </a:solidFill>
                        </a:rPr>
                        <a:t>RICK</a:t>
                      </a:r>
                    </a:p>
                  </a:txBody>
                  <a:tcPr>
                    <a:solidFill>
                      <a:schemeClr val="accent1">
                        <a:lumMod val="60000"/>
                        <a:lumOff val="40000"/>
                      </a:schemeClr>
                    </a:solidFill>
                  </a:tcPr>
                </a:tc>
                <a:extLst>
                  <a:ext uri="{0D108BD9-81ED-4DB2-BD59-A6C34878D82A}">
                    <a16:rowId xmlns:a16="http://schemas.microsoft.com/office/drawing/2014/main" val="673636824"/>
                  </a:ext>
                </a:extLst>
              </a:tr>
              <a:tr h="554100">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1142147027"/>
                  </a:ext>
                </a:extLst>
              </a:tr>
              <a:tr h="554100">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2609252807"/>
                  </a:ext>
                </a:extLst>
              </a:tr>
              <a:tr h="554100">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4249446208"/>
                  </a:ext>
                </a:extLst>
              </a:tr>
              <a:tr h="554100">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2272771129"/>
                  </a:ext>
                </a:extLst>
              </a:tr>
              <a:tr h="526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chemeClr val="accent1">
                        <a:lumMod val="60000"/>
                        <a:lumOff val="40000"/>
                      </a:schemeClr>
                    </a:solidFill>
                  </a:tcPr>
                </a:tc>
                <a:extLst>
                  <a:ext uri="{0D108BD9-81ED-4DB2-BD59-A6C34878D82A}">
                    <a16:rowId xmlns:a16="http://schemas.microsoft.com/office/drawing/2014/main" val="1186211875"/>
                  </a:ext>
                </a:extLst>
              </a:tr>
              <a:tr h="554100">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33699210"/>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4106484363"/>
                  </a:ext>
                </a:extLst>
              </a:tr>
              <a:tr h="455424">
                <a:tc>
                  <a:txBody>
                    <a:bodyPr/>
                    <a:lstStyle/>
                    <a:p>
                      <a:endParaRPr lang="en-GB" sz="2200" dirty="0">
                        <a:solidFill>
                          <a:sysClr val="windowText" lastClr="000000"/>
                        </a:solidFill>
                      </a:endParaRPr>
                    </a:p>
                  </a:txBody>
                  <a:tcPr>
                    <a:solidFill>
                      <a:srgbClr val="FFCCFF"/>
                    </a:solidFill>
                  </a:tcPr>
                </a:tc>
                <a:tc>
                  <a:txBody>
                    <a:bodyPr/>
                    <a:lstStyle/>
                    <a:p>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1935932440"/>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chemeClr val="accent1">
                        <a:lumMod val="60000"/>
                        <a:lumOff val="40000"/>
                      </a:schemeClr>
                    </a:solidFill>
                  </a:tcPr>
                </a:tc>
                <a:extLst>
                  <a:ext uri="{0D108BD9-81ED-4DB2-BD59-A6C34878D82A}">
                    <a16:rowId xmlns:a16="http://schemas.microsoft.com/office/drawing/2014/main" val="4012735635"/>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200" dirty="0"/>
                    </a:p>
                  </a:txBody>
                  <a:tcPr>
                    <a:solidFill>
                      <a:schemeClr val="accent1">
                        <a:lumMod val="60000"/>
                        <a:lumOff val="40000"/>
                      </a:schemeClr>
                    </a:solidFill>
                  </a:tcPr>
                </a:tc>
                <a:extLst>
                  <a:ext uri="{0D108BD9-81ED-4DB2-BD59-A6C34878D82A}">
                    <a16:rowId xmlns:a16="http://schemas.microsoft.com/office/drawing/2014/main" val="4048211989"/>
                  </a:ext>
                </a:extLst>
              </a:tr>
            </a:tbl>
          </a:graphicData>
        </a:graphic>
      </p:graphicFrame>
    </p:spTree>
    <p:extLst>
      <p:ext uri="{BB962C8B-B14F-4D97-AF65-F5344CB8AC3E}">
        <p14:creationId xmlns:p14="http://schemas.microsoft.com/office/powerpoint/2010/main" val="1722772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C669-3D87-4013-B020-7BB1AB2AF5F6}"/>
              </a:ext>
            </a:extLst>
          </p:cNvPr>
          <p:cNvSpPr>
            <a:spLocks noGrp="1"/>
          </p:cNvSpPr>
          <p:nvPr>
            <p:ph type="title"/>
          </p:nvPr>
        </p:nvSpPr>
        <p:spPr>
          <a:xfrm>
            <a:off x="368967" y="0"/>
            <a:ext cx="7886700" cy="994172"/>
          </a:xfrm>
        </p:spPr>
        <p:txBody>
          <a:bodyPr/>
          <a:lstStyle/>
          <a:p>
            <a:r>
              <a:rPr lang="en-GB" b="1" dirty="0"/>
              <a:t>Representation buzzwords</a:t>
            </a:r>
          </a:p>
        </p:txBody>
      </p:sp>
      <p:sp>
        <p:nvSpPr>
          <p:cNvPr id="5" name="Content Placeholder 4">
            <a:extLst>
              <a:ext uri="{FF2B5EF4-FFF2-40B4-BE49-F238E27FC236}">
                <a16:creationId xmlns:a16="http://schemas.microsoft.com/office/drawing/2014/main" id="{BA326D9C-FDF5-4DD2-964F-40183E9142D2}"/>
              </a:ext>
            </a:extLst>
          </p:cNvPr>
          <p:cNvSpPr>
            <a:spLocks noGrp="1"/>
          </p:cNvSpPr>
          <p:nvPr>
            <p:ph sz="half" idx="2"/>
          </p:nvPr>
        </p:nvSpPr>
        <p:spPr>
          <a:xfrm>
            <a:off x="1041322" y="2733810"/>
            <a:ext cx="3868340" cy="2943634"/>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90184459"/>
              </p:ext>
            </p:extLst>
          </p:nvPr>
        </p:nvGraphicFramePr>
        <p:xfrm>
          <a:off x="368967" y="924994"/>
          <a:ext cx="8390022" cy="5637156"/>
        </p:xfrm>
        <a:graphic>
          <a:graphicData uri="http://schemas.openxmlformats.org/drawingml/2006/table">
            <a:tbl>
              <a:tblPr firstRow="1" bandRow="1">
                <a:tableStyleId>{5C22544A-7EE6-4342-B048-85BDC9FD1C3A}</a:tableStyleId>
              </a:tblPr>
              <a:tblGrid>
                <a:gridCol w="4195011">
                  <a:extLst>
                    <a:ext uri="{9D8B030D-6E8A-4147-A177-3AD203B41FA5}">
                      <a16:colId xmlns:a16="http://schemas.microsoft.com/office/drawing/2014/main" val="2721417119"/>
                    </a:ext>
                  </a:extLst>
                </a:gridCol>
                <a:gridCol w="4195011">
                  <a:extLst>
                    <a:ext uri="{9D8B030D-6E8A-4147-A177-3AD203B41FA5}">
                      <a16:colId xmlns:a16="http://schemas.microsoft.com/office/drawing/2014/main" val="1384050847"/>
                    </a:ext>
                  </a:extLst>
                </a:gridCol>
              </a:tblGrid>
              <a:tr h="438586">
                <a:tc>
                  <a:txBody>
                    <a:bodyPr/>
                    <a:lstStyle/>
                    <a:p>
                      <a:r>
                        <a:rPr lang="en-GB" sz="2800" dirty="0">
                          <a:solidFill>
                            <a:sysClr val="windowText" lastClr="000000"/>
                          </a:solidFill>
                        </a:rPr>
                        <a:t>ILSA</a:t>
                      </a:r>
                    </a:p>
                  </a:txBody>
                  <a:tcPr>
                    <a:solidFill>
                      <a:srgbClr val="FFCCFF"/>
                    </a:solidFill>
                  </a:tcPr>
                </a:tc>
                <a:tc>
                  <a:txBody>
                    <a:bodyPr/>
                    <a:lstStyle/>
                    <a:p>
                      <a:r>
                        <a:rPr lang="en-GB" sz="2800" dirty="0">
                          <a:solidFill>
                            <a:sysClr val="windowText" lastClr="000000"/>
                          </a:solidFill>
                        </a:rPr>
                        <a:t>RICK</a:t>
                      </a:r>
                    </a:p>
                  </a:txBody>
                  <a:tcPr>
                    <a:solidFill>
                      <a:schemeClr val="accent1">
                        <a:lumMod val="60000"/>
                        <a:lumOff val="40000"/>
                      </a:schemeClr>
                    </a:solidFill>
                  </a:tcPr>
                </a:tc>
                <a:extLst>
                  <a:ext uri="{0D108BD9-81ED-4DB2-BD59-A6C34878D82A}">
                    <a16:rowId xmlns:a16="http://schemas.microsoft.com/office/drawing/2014/main" val="673636824"/>
                  </a:ext>
                </a:extLst>
              </a:tr>
              <a:tr h="554100">
                <a:tc>
                  <a:txBody>
                    <a:bodyPr/>
                    <a:lstStyle/>
                    <a:p>
                      <a:r>
                        <a:rPr lang="en-GB" sz="2200" dirty="0"/>
                        <a:t>Beautiful</a:t>
                      </a:r>
                      <a:endParaRPr lang="en-GB" sz="2200" dirty="0">
                        <a:solidFill>
                          <a:sysClr val="windowText" lastClr="000000"/>
                        </a:solidFill>
                      </a:endParaRPr>
                    </a:p>
                  </a:txBody>
                  <a:tcPr>
                    <a:solidFill>
                      <a:srgbClr val="FFCCFF"/>
                    </a:solidFill>
                  </a:tcPr>
                </a:tc>
                <a:tc>
                  <a:txBody>
                    <a:bodyPr/>
                    <a:lstStyle/>
                    <a:p>
                      <a:r>
                        <a:rPr lang="en-GB" sz="2200" dirty="0"/>
                        <a:t>Strong</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1142147027"/>
                  </a:ext>
                </a:extLst>
              </a:tr>
              <a:tr h="554100">
                <a:tc>
                  <a:txBody>
                    <a:bodyPr/>
                    <a:lstStyle/>
                    <a:p>
                      <a:r>
                        <a:rPr lang="en-GB" sz="2200" dirty="0"/>
                        <a:t>Young</a:t>
                      </a:r>
                      <a:endParaRPr lang="en-GB" sz="2200" dirty="0">
                        <a:solidFill>
                          <a:sysClr val="windowText" lastClr="000000"/>
                        </a:solidFill>
                      </a:endParaRPr>
                    </a:p>
                  </a:txBody>
                  <a:tcPr>
                    <a:solidFill>
                      <a:srgbClr val="FFCCFF"/>
                    </a:solidFill>
                  </a:tcPr>
                </a:tc>
                <a:tc>
                  <a:txBody>
                    <a:bodyPr/>
                    <a:lstStyle/>
                    <a:p>
                      <a:r>
                        <a:rPr lang="en-GB" sz="2200" dirty="0"/>
                        <a:t>Old</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2609252807"/>
                  </a:ext>
                </a:extLst>
              </a:tr>
              <a:tr h="554100">
                <a:tc>
                  <a:txBody>
                    <a:bodyPr/>
                    <a:lstStyle/>
                    <a:p>
                      <a:r>
                        <a:rPr lang="en-GB" sz="2200" dirty="0"/>
                        <a:t>Compliant</a:t>
                      </a:r>
                      <a:endParaRPr lang="en-GB" sz="2200" dirty="0">
                        <a:solidFill>
                          <a:sysClr val="windowText" lastClr="000000"/>
                        </a:solidFill>
                      </a:endParaRPr>
                    </a:p>
                  </a:txBody>
                  <a:tcPr>
                    <a:solidFill>
                      <a:srgbClr val="FFCCFF"/>
                    </a:solidFill>
                  </a:tcPr>
                </a:tc>
                <a:tc>
                  <a:txBody>
                    <a:bodyPr/>
                    <a:lstStyle/>
                    <a:p>
                      <a:r>
                        <a:rPr lang="en-GB" sz="2200" dirty="0"/>
                        <a:t>Mysterious</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4249446208"/>
                  </a:ext>
                </a:extLst>
              </a:tr>
              <a:tr h="554100">
                <a:tc>
                  <a:txBody>
                    <a:bodyPr/>
                    <a:lstStyle/>
                    <a:p>
                      <a:r>
                        <a:rPr lang="en-GB" sz="2200" dirty="0"/>
                        <a:t>Passive</a:t>
                      </a:r>
                      <a:endParaRPr lang="en-GB" sz="2200" dirty="0">
                        <a:solidFill>
                          <a:sysClr val="windowText" lastClr="000000"/>
                        </a:solidFill>
                      </a:endParaRPr>
                    </a:p>
                  </a:txBody>
                  <a:tcPr>
                    <a:solidFill>
                      <a:srgbClr val="FFCCFF"/>
                    </a:solidFill>
                  </a:tcPr>
                </a:tc>
                <a:tc>
                  <a:txBody>
                    <a:bodyPr/>
                    <a:lstStyle/>
                    <a:p>
                      <a:r>
                        <a:rPr lang="en-GB" sz="2200" dirty="0"/>
                        <a:t>Respected</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2272771129"/>
                  </a:ext>
                </a:extLst>
              </a:tr>
              <a:tr h="526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Stereotypical 1940s woman</a:t>
                      </a:r>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Representative of US foreign policy</a:t>
                      </a:r>
                    </a:p>
                  </a:txBody>
                  <a:tcPr>
                    <a:solidFill>
                      <a:schemeClr val="accent1">
                        <a:lumMod val="60000"/>
                        <a:lumOff val="40000"/>
                      </a:schemeClr>
                    </a:solidFill>
                  </a:tcPr>
                </a:tc>
                <a:extLst>
                  <a:ext uri="{0D108BD9-81ED-4DB2-BD59-A6C34878D82A}">
                    <a16:rowId xmlns:a16="http://schemas.microsoft.com/office/drawing/2014/main" val="1186211875"/>
                  </a:ext>
                </a:extLst>
              </a:tr>
              <a:tr h="554100">
                <a:tc>
                  <a:txBody>
                    <a:bodyPr/>
                    <a:lstStyle/>
                    <a:p>
                      <a:r>
                        <a:rPr lang="en-GB" sz="2200" dirty="0"/>
                        <a:t>Demure</a:t>
                      </a:r>
                      <a:endParaRPr lang="en-GB" sz="2200" dirty="0">
                        <a:solidFill>
                          <a:sysClr val="windowText" lastClr="000000"/>
                        </a:solidFill>
                      </a:endParaRPr>
                    </a:p>
                  </a:txBody>
                  <a:tcPr>
                    <a:solidFill>
                      <a:srgbClr val="FFCCFF"/>
                    </a:solidFill>
                  </a:tcPr>
                </a:tc>
                <a:tc>
                  <a:txBody>
                    <a:bodyPr/>
                    <a:lstStyle/>
                    <a:p>
                      <a:r>
                        <a:rPr lang="en-GB" sz="2200" dirty="0"/>
                        <a:t>Isolationist</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33699210"/>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Indecisive</a:t>
                      </a:r>
                    </a:p>
                  </a:txBody>
                  <a:tcPr>
                    <a:solidFill>
                      <a:srgbClr val="FFCCFF"/>
                    </a:solidFill>
                  </a:tcPr>
                </a:tc>
                <a:tc>
                  <a:txBody>
                    <a:bodyPr/>
                    <a:lstStyle/>
                    <a:p>
                      <a:r>
                        <a:rPr lang="en-GB" sz="2200" dirty="0"/>
                        <a:t>Sentimentalist</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4106484363"/>
                  </a:ext>
                </a:extLst>
              </a:tr>
              <a:tr h="455424">
                <a:tc>
                  <a:txBody>
                    <a:bodyPr/>
                    <a:lstStyle/>
                    <a:p>
                      <a:r>
                        <a:rPr lang="en-GB" sz="2200" dirty="0"/>
                        <a:t>Feminine</a:t>
                      </a:r>
                      <a:endParaRPr lang="en-GB" sz="2200" dirty="0">
                        <a:solidFill>
                          <a:sysClr val="windowText" lastClr="000000"/>
                        </a:solidFill>
                      </a:endParaRPr>
                    </a:p>
                  </a:txBody>
                  <a:tcPr>
                    <a:solidFill>
                      <a:srgbClr val="FFCCFF"/>
                    </a:solidFill>
                  </a:tcPr>
                </a:tc>
                <a:tc>
                  <a:txBody>
                    <a:bodyPr/>
                    <a:lstStyle/>
                    <a:p>
                      <a:r>
                        <a:rPr lang="en-GB" sz="2200" dirty="0"/>
                        <a:t>Interventionist</a:t>
                      </a:r>
                      <a:endParaRPr lang="en-GB" sz="2200" dirty="0">
                        <a:solidFill>
                          <a:sysClr val="windowText" lastClr="000000"/>
                        </a:solidFill>
                      </a:endParaRPr>
                    </a:p>
                  </a:txBody>
                  <a:tcPr>
                    <a:solidFill>
                      <a:schemeClr val="accent1">
                        <a:lumMod val="60000"/>
                        <a:lumOff val="40000"/>
                      </a:schemeClr>
                    </a:solidFill>
                  </a:tcPr>
                </a:tc>
                <a:extLst>
                  <a:ext uri="{0D108BD9-81ED-4DB2-BD59-A6C34878D82A}">
                    <a16:rowId xmlns:a16="http://schemas.microsoft.com/office/drawing/2014/main" val="1935932440"/>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A function of the narrative</a:t>
                      </a:r>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Self-sacrificing</a:t>
                      </a:r>
                    </a:p>
                  </a:txBody>
                  <a:tcPr>
                    <a:solidFill>
                      <a:schemeClr val="accent1">
                        <a:lumMod val="60000"/>
                        <a:lumOff val="40000"/>
                      </a:schemeClr>
                    </a:solidFill>
                  </a:tcPr>
                </a:tc>
                <a:extLst>
                  <a:ext uri="{0D108BD9-81ED-4DB2-BD59-A6C34878D82A}">
                    <a16:rowId xmlns:a16="http://schemas.microsoft.com/office/drawing/2014/main" val="4012735635"/>
                  </a:ext>
                </a:extLst>
              </a:tr>
              <a:tr h="4554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Damsel in distress</a:t>
                      </a:r>
                    </a:p>
                  </a:txBody>
                  <a:tcPr>
                    <a:solidFill>
                      <a:srgbClr val="FFCC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200" dirty="0"/>
                        <a:t>Hollywood tough-guy</a:t>
                      </a:r>
                    </a:p>
                  </a:txBody>
                  <a:tcPr>
                    <a:solidFill>
                      <a:schemeClr val="accent1">
                        <a:lumMod val="60000"/>
                        <a:lumOff val="40000"/>
                      </a:schemeClr>
                    </a:solidFill>
                  </a:tcPr>
                </a:tc>
                <a:extLst>
                  <a:ext uri="{0D108BD9-81ED-4DB2-BD59-A6C34878D82A}">
                    <a16:rowId xmlns:a16="http://schemas.microsoft.com/office/drawing/2014/main" val="4048211989"/>
                  </a:ext>
                </a:extLst>
              </a:tr>
            </a:tbl>
          </a:graphicData>
        </a:graphic>
      </p:graphicFrame>
    </p:spTree>
    <p:extLst>
      <p:ext uri="{BB962C8B-B14F-4D97-AF65-F5344CB8AC3E}">
        <p14:creationId xmlns:p14="http://schemas.microsoft.com/office/powerpoint/2010/main" val="10395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4922" y="0"/>
            <a:ext cx="7429500" cy="1477962"/>
          </a:xfrm>
        </p:spPr>
        <p:txBody>
          <a:bodyPr/>
          <a:lstStyle/>
          <a:p>
            <a:pPr fontAlgn="auto">
              <a:spcAft>
                <a:spcPts val="0"/>
              </a:spcAft>
              <a:defRPr/>
            </a:pPr>
            <a:r>
              <a:rPr lang="en-GB" altLang="en-US" sz="3600" dirty="0"/>
              <a:t>Representation</a:t>
            </a:r>
            <a:endParaRPr lang="en-US" altLang="en-US" sz="3600" dirty="0"/>
          </a:p>
        </p:txBody>
      </p:sp>
      <p:sp>
        <p:nvSpPr>
          <p:cNvPr id="5123" name="Rectangle 3"/>
          <p:cNvSpPr>
            <a:spLocks noGrp="1" noChangeArrowheads="1"/>
          </p:cNvSpPr>
          <p:nvPr>
            <p:ph idx="1"/>
          </p:nvPr>
        </p:nvSpPr>
        <p:spPr>
          <a:xfrm>
            <a:off x="350196" y="1332689"/>
            <a:ext cx="8414425" cy="4260715"/>
          </a:xfrm>
        </p:spPr>
        <p:txBody>
          <a:bodyPr>
            <a:normAutofit/>
          </a:bodyPr>
          <a:lstStyle/>
          <a:p>
            <a:pPr fontAlgn="auto">
              <a:spcAft>
                <a:spcPts val="0"/>
              </a:spcAft>
              <a:defRPr/>
            </a:pPr>
            <a:r>
              <a:rPr lang="en-GB" altLang="en-US" sz="2400" dirty="0"/>
              <a:t>The term representation refers to the ways in which </a:t>
            </a:r>
            <a:r>
              <a:rPr lang="en-GB" altLang="en-US" sz="2400" i="1" dirty="0"/>
              <a:t>characters</a:t>
            </a:r>
            <a:r>
              <a:rPr lang="en-GB" altLang="en-US" sz="2400" dirty="0"/>
              <a:t>, </a:t>
            </a:r>
            <a:r>
              <a:rPr lang="en-GB" altLang="en-US" sz="2400" i="1" dirty="0"/>
              <a:t>situations</a:t>
            </a:r>
            <a:r>
              <a:rPr lang="en-GB" altLang="en-US" sz="2400" dirty="0"/>
              <a:t>, </a:t>
            </a:r>
            <a:r>
              <a:rPr lang="en-GB" altLang="en-US" sz="2400" i="1" dirty="0"/>
              <a:t>images</a:t>
            </a:r>
            <a:r>
              <a:rPr lang="en-GB" altLang="en-US" sz="2400" dirty="0"/>
              <a:t> and </a:t>
            </a:r>
            <a:r>
              <a:rPr lang="en-GB" altLang="en-US" sz="2400" i="1" dirty="0"/>
              <a:t>sounds</a:t>
            </a:r>
            <a:r>
              <a:rPr lang="en-GB" altLang="en-US" sz="2400" dirty="0"/>
              <a:t> in a film stand for, or depict, aspects of the real world. </a:t>
            </a:r>
          </a:p>
          <a:p>
            <a:pPr fontAlgn="auto">
              <a:spcAft>
                <a:spcPts val="0"/>
              </a:spcAft>
              <a:defRPr/>
            </a:pPr>
            <a:r>
              <a:rPr lang="en-GB" altLang="en-US" sz="2400" dirty="0"/>
              <a:t>Everything we </a:t>
            </a:r>
            <a:r>
              <a:rPr lang="en-GB" altLang="en-US" sz="2400" b="1" dirty="0"/>
              <a:t>see</a:t>
            </a:r>
            <a:r>
              <a:rPr lang="en-GB" altLang="en-US" sz="2400" dirty="0"/>
              <a:t> or </a:t>
            </a:r>
            <a:r>
              <a:rPr lang="en-GB" altLang="en-US" sz="2400" b="1" dirty="0"/>
              <a:t>hear </a:t>
            </a:r>
            <a:r>
              <a:rPr lang="en-GB" altLang="en-US" sz="2400" dirty="0"/>
              <a:t>in film is created and constructed for our viewing</a:t>
            </a:r>
          </a:p>
          <a:p>
            <a:pPr fontAlgn="auto">
              <a:spcAft>
                <a:spcPts val="0"/>
              </a:spcAft>
              <a:defRPr/>
            </a:pPr>
            <a:r>
              <a:rPr lang="en-GB" altLang="en-US" sz="2400" dirty="0"/>
              <a:t>Therefore the characters have been created and constructed deliberately, our task is to analyse how people have been </a:t>
            </a:r>
            <a:r>
              <a:rPr lang="en-GB" altLang="en-US" sz="2400" b="1" dirty="0"/>
              <a:t>portrayed/represented</a:t>
            </a:r>
            <a:endParaRPr lang="en-GB" altLang="en-US" sz="2800" dirty="0"/>
          </a:p>
          <a:p>
            <a:pPr fontAlgn="auto">
              <a:spcAft>
                <a:spcPts val="0"/>
              </a:spcAft>
              <a:defRPr/>
            </a:pPr>
            <a:endParaRPr lang="en-US" altLang="en-US" sz="2800" dirty="0"/>
          </a:p>
        </p:txBody>
      </p:sp>
      <p:sp>
        <p:nvSpPr>
          <p:cNvPr id="5" name="Down Arrow 4"/>
          <p:cNvSpPr/>
          <p:nvPr/>
        </p:nvSpPr>
        <p:spPr>
          <a:xfrm>
            <a:off x="4970834" y="4610911"/>
            <a:ext cx="398834" cy="1235413"/>
          </a:xfrm>
          <a:prstGeom prst="downArrow">
            <a:avLst>
              <a:gd name="adj1" fmla="val 35366"/>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6" name="TextBox 5"/>
          <p:cNvSpPr txBox="1"/>
          <p:nvPr/>
        </p:nvSpPr>
        <p:spPr>
          <a:xfrm>
            <a:off x="3186028" y="5826869"/>
            <a:ext cx="4216722"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altLang="en-US" sz="2800" b="1" dirty="0"/>
              <a:t>THE ‘HOW’ IS FILM FORM</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82563"/>
            <a:ext cx="7429500" cy="1477962"/>
          </a:xfrm>
        </p:spPr>
        <p:txBody>
          <a:bodyPr/>
          <a:lstStyle/>
          <a:p>
            <a:pPr fontAlgn="auto">
              <a:spcAft>
                <a:spcPts val="0"/>
              </a:spcAft>
              <a:defRPr/>
            </a:pPr>
            <a:r>
              <a:rPr lang="en-GB" sz="4000" dirty="0"/>
              <a:t>CATEGORISING </a:t>
            </a:r>
          </a:p>
        </p:txBody>
      </p:sp>
      <p:sp>
        <p:nvSpPr>
          <p:cNvPr id="6147" name="Rectangle 3"/>
          <p:cNvSpPr>
            <a:spLocks noGrp="1" noChangeArrowheads="1"/>
          </p:cNvSpPr>
          <p:nvPr>
            <p:ph idx="1"/>
          </p:nvPr>
        </p:nvSpPr>
        <p:spPr>
          <a:xfrm>
            <a:off x="519113" y="1660525"/>
            <a:ext cx="7867650" cy="4530725"/>
          </a:xfrm>
        </p:spPr>
        <p:txBody>
          <a:bodyPr>
            <a:normAutofit lnSpcReduction="10000"/>
          </a:bodyPr>
          <a:lstStyle/>
          <a:p>
            <a:pPr fontAlgn="auto">
              <a:spcAft>
                <a:spcPts val="0"/>
              </a:spcAft>
              <a:buFont typeface="Wingdings" panose="05000000000000000000" pitchFamily="2" charset="2"/>
              <a:buNone/>
              <a:defRPr/>
            </a:pPr>
            <a:r>
              <a:rPr lang="en-GB" altLang="en-US" sz="2800" dirty="0"/>
              <a:t>The </a:t>
            </a:r>
            <a:r>
              <a:rPr lang="en-GB" altLang="en-US" sz="2800" u="sng" dirty="0"/>
              <a:t>representation of groups </a:t>
            </a:r>
            <a:r>
              <a:rPr lang="en-GB" altLang="en-US" sz="2800" dirty="0"/>
              <a:t>usually refers to categorising people by their:</a:t>
            </a:r>
          </a:p>
          <a:p>
            <a:pPr algn="ctr" fontAlgn="auto">
              <a:lnSpc>
                <a:spcPct val="90000"/>
              </a:lnSpc>
              <a:spcAft>
                <a:spcPts val="0"/>
              </a:spcAft>
              <a:buFont typeface="Wingdings" panose="05000000000000000000" pitchFamily="2" charset="2"/>
              <a:buNone/>
              <a:defRPr/>
            </a:pPr>
            <a:endParaRPr lang="en-GB" altLang="en-US" sz="2400" dirty="0">
              <a:solidFill>
                <a:schemeClr val="bg2"/>
              </a:solidFill>
            </a:endParaRPr>
          </a:p>
          <a:p>
            <a:pPr algn="ctr" fontAlgn="auto">
              <a:lnSpc>
                <a:spcPct val="90000"/>
              </a:lnSpc>
              <a:spcAft>
                <a:spcPts val="0"/>
              </a:spcAft>
              <a:buNone/>
              <a:defRPr/>
            </a:pPr>
            <a:r>
              <a:rPr lang="en-GB" altLang="en-US" sz="2400" b="1" dirty="0">
                <a:solidFill>
                  <a:schemeClr val="accent4"/>
                </a:solidFill>
              </a:rPr>
              <a:t>Gender</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Nationality</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Sexuality</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Region</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Age</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Ethnicity</a:t>
            </a:r>
          </a:p>
          <a:p>
            <a:pPr algn="ctr" fontAlgn="auto">
              <a:lnSpc>
                <a:spcPct val="90000"/>
              </a:lnSpc>
              <a:spcAft>
                <a:spcPts val="0"/>
              </a:spcAft>
              <a:buFont typeface="Wingdings" panose="05000000000000000000" pitchFamily="2" charset="2"/>
              <a:buNone/>
              <a:defRPr/>
            </a:pPr>
            <a:r>
              <a:rPr lang="en-GB" altLang="en-US" sz="2400" dirty="0">
                <a:solidFill>
                  <a:schemeClr val="accent4"/>
                </a:solidFill>
              </a:rPr>
              <a:t>Social Class</a:t>
            </a:r>
          </a:p>
          <a:p>
            <a:pPr algn="ctr" fontAlgn="auto">
              <a:lnSpc>
                <a:spcPct val="90000"/>
              </a:lnSpc>
              <a:spcAft>
                <a:spcPts val="0"/>
              </a:spcAft>
              <a:buFont typeface="Wingdings" panose="05000000000000000000" pitchFamily="2" charset="2"/>
              <a:buNone/>
              <a:defRPr/>
            </a:pPr>
            <a:endParaRPr lang="en-GB" altLang="en-US" sz="2400" dirty="0"/>
          </a:p>
          <a:p>
            <a:pPr algn="ctr" fontAlgn="auto">
              <a:lnSpc>
                <a:spcPct val="90000"/>
              </a:lnSpc>
              <a:spcAft>
                <a:spcPts val="0"/>
              </a:spcAft>
              <a:buFont typeface="Wingdings" panose="05000000000000000000" pitchFamily="2" charset="2"/>
              <a:buNone/>
              <a:defRPr/>
            </a:pPr>
            <a:endParaRPr lang="en-US" altLang="en-US" sz="2400" dirty="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5653" r="6209"/>
          <a:stretch>
            <a:fillRect/>
          </a:stretch>
        </p:blipFill>
        <p:spPr bwMode="auto">
          <a:xfrm>
            <a:off x="333375" y="3224213"/>
            <a:ext cx="3267075"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224213"/>
            <a:ext cx="37195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22F00-6645-334F-B5AD-A504D18AA83C}"/>
              </a:ext>
            </a:extLst>
          </p:cNvPr>
          <p:cNvPicPr>
            <a:picLocks noChangeAspect="1"/>
          </p:cNvPicPr>
          <p:nvPr/>
        </p:nvPicPr>
        <p:blipFill>
          <a:blip r:embed="rId2"/>
          <a:stretch>
            <a:fillRect/>
          </a:stretch>
        </p:blipFill>
        <p:spPr>
          <a:xfrm>
            <a:off x="5632318" y="1666606"/>
            <a:ext cx="3270634" cy="4578887"/>
          </a:xfrm>
          <a:prstGeom prst="rect">
            <a:avLst/>
          </a:prstGeom>
        </p:spPr>
      </p:pic>
      <p:sp>
        <p:nvSpPr>
          <p:cNvPr id="20482" name="Title 1"/>
          <p:cNvSpPr>
            <a:spLocks noGrp="1" noChangeArrowheads="1"/>
          </p:cNvSpPr>
          <p:nvPr>
            <p:ph type="title"/>
          </p:nvPr>
        </p:nvSpPr>
        <p:spPr>
          <a:xfrm>
            <a:off x="447675" y="385763"/>
            <a:ext cx="8520113" cy="647700"/>
          </a:xfrm>
        </p:spPr>
        <p:txBody>
          <a:bodyPr>
            <a:normAutofit fontScale="90000"/>
          </a:bodyPr>
          <a:lstStyle/>
          <a:p>
            <a:pPr fontAlgn="auto">
              <a:spcAft>
                <a:spcPts val="0"/>
              </a:spcAft>
              <a:defRPr/>
            </a:pPr>
            <a:r>
              <a:rPr lang="en-GB" altLang="en-US" sz="4400" dirty="0"/>
              <a:t>STEREOTYPE definition</a:t>
            </a:r>
            <a:endParaRPr lang="en-US" altLang="en-US" sz="4400" dirty="0"/>
          </a:p>
        </p:txBody>
      </p:sp>
      <p:sp>
        <p:nvSpPr>
          <p:cNvPr id="17411" name="Content Placeholder 2"/>
          <p:cNvSpPr>
            <a:spLocks noGrp="1" noChangeArrowheads="1"/>
          </p:cNvSpPr>
          <p:nvPr>
            <p:ph idx="1"/>
          </p:nvPr>
        </p:nvSpPr>
        <p:spPr>
          <a:xfrm>
            <a:off x="447675" y="1482725"/>
            <a:ext cx="4964983" cy="4946650"/>
          </a:xfrm>
        </p:spPr>
        <p:txBody>
          <a:bodyPr>
            <a:normAutofit/>
          </a:bodyPr>
          <a:lstStyle/>
          <a:p>
            <a:pPr fontAlgn="auto">
              <a:lnSpc>
                <a:spcPct val="200000"/>
              </a:lnSpc>
              <a:spcAft>
                <a:spcPts val="0"/>
              </a:spcAft>
              <a:buFont typeface="Wingdings" panose="05000000000000000000" pitchFamily="2" charset="2"/>
              <a:buNone/>
              <a:defRPr/>
            </a:pPr>
            <a:r>
              <a:rPr lang="en-GB" altLang="en-US" sz="2800" b="1" dirty="0"/>
              <a:t>Stereotype</a:t>
            </a:r>
          </a:p>
          <a:p>
            <a:pPr fontAlgn="auto">
              <a:lnSpc>
                <a:spcPct val="200000"/>
              </a:lnSpc>
              <a:spcAft>
                <a:spcPts val="0"/>
              </a:spcAft>
              <a:buFont typeface="Wingdings" panose="05000000000000000000" pitchFamily="2" charset="2"/>
              <a:buNone/>
              <a:defRPr/>
            </a:pPr>
            <a:r>
              <a:rPr lang="en-GB" altLang="en-US" sz="2800" dirty="0"/>
              <a:t>	A way of classifying people which is over-simplified, based on a narrow set of attributes and assumptions.</a:t>
            </a:r>
          </a:p>
          <a:p>
            <a:pPr fontAlgn="auto">
              <a:spcAft>
                <a:spcPts val="0"/>
              </a:spcAft>
              <a:buFont typeface="Arial" panose="020B0604020202020204" pitchFamily="34" charset="0"/>
              <a:buNone/>
              <a:defRPr/>
            </a:pPr>
            <a:endParaRPr lang="en-GB" altLang="en-US" sz="2400" b="1" dirty="0">
              <a:solidFill>
                <a:schemeClr val="accent4"/>
              </a:solidFill>
            </a:endParaRPr>
          </a:p>
        </p:txBody>
      </p:sp>
      <p:pic>
        <p:nvPicPr>
          <p:cNvPr id="4" name="Picture 3">
            <a:extLst>
              <a:ext uri="{FF2B5EF4-FFF2-40B4-BE49-F238E27FC236}">
                <a16:creationId xmlns:a16="http://schemas.microsoft.com/office/drawing/2014/main" id="{F02856A4-71A7-8B42-99E3-7248A2F09160}"/>
              </a:ext>
            </a:extLst>
          </p:cNvPr>
          <p:cNvPicPr>
            <a:picLocks noChangeAspect="1"/>
          </p:cNvPicPr>
          <p:nvPr/>
        </p:nvPicPr>
        <p:blipFill>
          <a:blip r:embed="rId3"/>
          <a:stretch>
            <a:fillRect/>
          </a:stretch>
        </p:blipFill>
        <p:spPr>
          <a:xfrm>
            <a:off x="5632318" y="1589785"/>
            <a:ext cx="3270634" cy="4655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5BDC-1387-6E4A-9870-69B1F55EFAA6}"/>
              </a:ext>
            </a:extLst>
          </p:cNvPr>
          <p:cNvSpPr>
            <a:spLocks noGrp="1"/>
          </p:cNvSpPr>
          <p:nvPr>
            <p:ph type="title"/>
          </p:nvPr>
        </p:nvSpPr>
        <p:spPr>
          <a:xfrm>
            <a:off x="296021" y="340100"/>
            <a:ext cx="7928999" cy="727838"/>
          </a:xfrm>
        </p:spPr>
        <p:txBody>
          <a:bodyPr>
            <a:normAutofit/>
          </a:bodyPr>
          <a:lstStyle/>
          <a:p>
            <a:r>
              <a:rPr lang="en-GB" dirty="0"/>
              <a:t>What were the stereotypes of the time?</a:t>
            </a:r>
          </a:p>
        </p:txBody>
      </p:sp>
      <p:sp>
        <p:nvSpPr>
          <p:cNvPr id="3" name="Content Placeholder 2">
            <a:extLst>
              <a:ext uri="{FF2B5EF4-FFF2-40B4-BE49-F238E27FC236}">
                <a16:creationId xmlns:a16="http://schemas.microsoft.com/office/drawing/2014/main" id="{9FD46DB6-D145-D749-90E7-54A7353F28C0}"/>
              </a:ext>
            </a:extLst>
          </p:cNvPr>
          <p:cNvSpPr>
            <a:spLocks noGrp="1"/>
          </p:cNvSpPr>
          <p:nvPr>
            <p:ph idx="1"/>
          </p:nvPr>
        </p:nvSpPr>
        <p:spPr>
          <a:xfrm>
            <a:off x="296021" y="1342417"/>
            <a:ext cx="8626753" cy="4955144"/>
          </a:xfrm>
        </p:spPr>
        <p:txBody>
          <a:bodyPr>
            <a:normAutofit/>
          </a:bodyPr>
          <a:lstStyle/>
          <a:p>
            <a:pPr>
              <a:lnSpc>
                <a:spcPct val="150000"/>
              </a:lnSpc>
            </a:pPr>
            <a:r>
              <a:rPr lang="en-GB" sz="2400" dirty="0"/>
              <a:t>Propaganda posters depict the ideal woman of American femininity and domesticity as a young, pretty, white, heterosexual, middle-class woman.      </a:t>
            </a:r>
          </a:p>
          <a:p>
            <a:pPr>
              <a:lnSpc>
                <a:spcPct val="150000"/>
              </a:lnSpc>
            </a:pPr>
            <a:endParaRPr lang="en-GB" sz="2400" dirty="0"/>
          </a:p>
          <a:p>
            <a:pPr>
              <a:lnSpc>
                <a:spcPct val="150000"/>
              </a:lnSpc>
            </a:pPr>
            <a:r>
              <a:rPr lang="en-GB" sz="2400" dirty="0"/>
              <a:t>This representation maintained traditional femininity and domesticity, suggesting that when men return home from the war they will be returning to a normal life where women raise children and tend to the house while men earn money. </a:t>
            </a:r>
            <a:r>
              <a:rPr lang="en-GB" dirty="0"/>
              <a:t>       </a:t>
            </a:r>
          </a:p>
        </p:txBody>
      </p:sp>
    </p:spTree>
    <p:extLst>
      <p:ext uri="{BB962C8B-B14F-4D97-AF65-F5344CB8AC3E}">
        <p14:creationId xmlns:p14="http://schemas.microsoft.com/office/powerpoint/2010/main" val="324396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Male &amp; Female stereotypes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7097573"/>
              </p:ext>
            </p:extLst>
          </p:nvPr>
        </p:nvGraphicFramePr>
        <p:xfrm>
          <a:off x="856058" y="1667669"/>
          <a:ext cx="7634288" cy="4246748"/>
        </p:xfrm>
        <a:graphic>
          <a:graphicData uri="http://schemas.openxmlformats.org/drawingml/2006/table">
            <a:tbl>
              <a:tblPr firstRow="1" bandRow="1">
                <a:tableStyleId>{5C22544A-7EE6-4342-B048-85BDC9FD1C3A}</a:tableStyleId>
              </a:tblPr>
              <a:tblGrid>
                <a:gridCol w="3817144">
                  <a:extLst>
                    <a:ext uri="{9D8B030D-6E8A-4147-A177-3AD203B41FA5}">
                      <a16:colId xmlns:a16="http://schemas.microsoft.com/office/drawing/2014/main" val="20000"/>
                    </a:ext>
                  </a:extLst>
                </a:gridCol>
                <a:gridCol w="3817144">
                  <a:extLst>
                    <a:ext uri="{9D8B030D-6E8A-4147-A177-3AD203B41FA5}">
                      <a16:colId xmlns:a16="http://schemas.microsoft.com/office/drawing/2014/main" val="20001"/>
                    </a:ext>
                  </a:extLst>
                </a:gridCol>
              </a:tblGrid>
              <a:tr h="471144">
                <a:tc>
                  <a:txBody>
                    <a:bodyPr/>
                    <a:lstStyle/>
                    <a:p>
                      <a:pPr algn="ctr"/>
                      <a:r>
                        <a:rPr lang="en-GB" sz="2400" dirty="0"/>
                        <a:t>Male</a:t>
                      </a:r>
                    </a:p>
                  </a:txBody>
                  <a:tcPr marL="97980" marR="97980"/>
                </a:tc>
                <a:tc>
                  <a:txBody>
                    <a:bodyPr/>
                    <a:lstStyle/>
                    <a:p>
                      <a:pPr algn="ctr"/>
                      <a:r>
                        <a:rPr lang="en-GB" sz="2400" dirty="0"/>
                        <a:t>Female </a:t>
                      </a:r>
                    </a:p>
                  </a:txBody>
                  <a:tcPr marL="97980" marR="97980"/>
                </a:tc>
                <a:extLst>
                  <a:ext uri="{0D108BD9-81ED-4DB2-BD59-A6C34878D82A}">
                    <a16:rowId xmlns:a16="http://schemas.microsoft.com/office/drawing/2014/main" val="10000"/>
                  </a:ext>
                </a:extLst>
              </a:tr>
              <a:tr h="377560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marL="97980" marR="97980"/>
                </a:tc>
                <a:tc>
                  <a:txBody>
                    <a:bodyPr/>
                    <a:lstStyle/>
                    <a:p>
                      <a:endParaRPr lang="en-GB" dirty="0"/>
                    </a:p>
                  </a:txBody>
                  <a:tcPr marL="97980" marR="97980"/>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74" r="3144"/>
          <a:stretch/>
        </p:blipFill>
        <p:spPr bwMode="auto">
          <a:xfrm>
            <a:off x="6489620" y="65189"/>
            <a:ext cx="1985986" cy="147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07" y="2196223"/>
            <a:ext cx="1800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88" y="4572478"/>
            <a:ext cx="1873097" cy="124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232" y="2148401"/>
            <a:ext cx="1712375" cy="24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996" y="4319832"/>
            <a:ext cx="2257611" cy="148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3834" y="2148402"/>
            <a:ext cx="2671772" cy="160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143" y="2121077"/>
            <a:ext cx="1542391" cy="23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224" y="3757378"/>
            <a:ext cx="3791382" cy="203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317703353"/>
              </p:ext>
            </p:extLst>
          </p:nvPr>
        </p:nvGraphicFramePr>
        <p:xfrm>
          <a:off x="934888" y="6085597"/>
          <a:ext cx="7600900" cy="451608"/>
        </p:xfrm>
        <a:graphic>
          <a:graphicData uri="http://schemas.openxmlformats.org/drawingml/2006/table">
            <a:tbl>
              <a:tblPr firstRow="1" bandRow="1">
                <a:tableStyleId>{21E4AEA4-8DFA-4A89-87EB-49C32662AFE0}</a:tableStyleId>
              </a:tblPr>
              <a:tblGrid>
                <a:gridCol w="7600900">
                  <a:extLst>
                    <a:ext uri="{9D8B030D-6E8A-4147-A177-3AD203B41FA5}">
                      <a16:colId xmlns:a16="http://schemas.microsoft.com/office/drawing/2014/main" val="20000"/>
                    </a:ext>
                  </a:extLst>
                </a:gridCol>
              </a:tblGrid>
              <a:tr h="451608">
                <a:tc>
                  <a:txBody>
                    <a:bodyPr/>
                    <a:lstStyle/>
                    <a:p>
                      <a:pPr algn="ctr"/>
                      <a:r>
                        <a:rPr lang="en-GB" sz="2000" baseline="0" dirty="0"/>
                        <a:t>Which gender stereotypes do we see in Casablanca? </a:t>
                      </a:r>
                      <a:endParaRPr lang="en-GB" sz="20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0399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ADD6"/>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Theme2" id="{CEFF8775-FF42-4512-A955-7C09FCC0C325}" vid="{7744348A-E9C9-4CC0-81C7-BF09A51ACA6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2087</TotalTime>
  <Words>750</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Tw Cen MT</vt:lpstr>
      <vt:lpstr>Wingdings</vt:lpstr>
      <vt:lpstr>Theme2</vt:lpstr>
      <vt:lpstr>Benchmark:  out on your desks for me to collect  if not, then printed on my desk in office (907) before 4:15 today </vt:lpstr>
      <vt:lpstr>PowerPoint Presentation</vt:lpstr>
      <vt:lpstr>Representation buzzwords</vt:lpstr>
      <vt:lpstr>Representation buzzwords</vt:lpstr>
      <vt:lpstr>Representation</vt:lpstr>
      <vt:lpstr>CATEGORISING </vt:lpstr>
      <vt:lpstr>STEREOTYPE definition</vt:lpstr>
      <vt:lpstr>What were the stereotypes of the time?</vt:lpstr>
      <vt:lpstr>Male &amp; Female stereotypes </vt:lpstr>
      <vt:lpstr>PowerPoint Presentation</vt:lpstr>
      <vt:lpstr>Representations of gender key scenes to consider</vt:lpstr>
      <vt:lpstr>AS Film Studies – example question</vt:lpstr>
      <vt:lpstr>Compare how gender is represented in ONE sequence from each of your chosen films. REFER TO ONE CHARACTER   FROM EACH FILM                                           [20] </vt:lpstr>
      <vt:lpstr>Example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Stephen Grantham</dc:creator>
  <dc:description>PresentationLoad.com</dc:description>
  <cp:lastModifiedBy>Gemma Stevens</cp:lastModifiedBy>
  <cp:revision>221</cp:revision>
  <cp:lastPrinted>2017-03-14T13:27:47Z</cp:lastPrinted>
  <dcterms:created xsi:type="dcterms:W3CDTF">2007-11-27T23:54:21Z</dcterms:created>
  <dcterms:modified xsi:type="dcterms:W3CDTF">2019-10-23T10:33:26Z</dcterms:modified>
</cp:coreProperties>
</file>