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287" r:id="rId2"/>
    <p:sldId id="284" r:id="rId3"/>
    <p:sldId id="306" r:id="rId4"/>
    <p:sldId id="288" r:id="rId5"/>
    <p:sldId id="290" r:id="rId6"/>
    <p:sldId id="291" r:id="rId7"/>
    <p:sldId id="307" r:id="rId8"/>
    <p:sldId id="308" r:id="rId9"/>
    <p:sldId id="309" r:id="rId10"/>
    <p:sldId id="310" r:id="rId11"/>
    <p:sldId id="292" r:id="rId12"/>
    <p:sldId id="311" r:id="rId13"/>
    <p:sldId id="293" r:id="rId14"/>
    <p:sldId id="294" r:id="rId15"/>
    <p:sldId id="305" r:id="rId16"/>
    <p:sldId id="295" r:id="rId17"/>
    <p:sldId id="319" r:id="rId18"/>
    <p:sldId id="296" r:id="rId19"/>
    <p:sldId id="297" r:id="rId20"/>
    <p:sldId id="312" r:id="rId21"/>
    <p:sldId id="318" r:id="rId22"/>
    <p:sldId id="317" r:id="rId23"/>
    <p:sldId id="320" r:id="rId24"/>
    <p:sldId id="299" r:id="rId25"/>
    <p:sldId id="313" r:id="rId26"/>
    <p:sldId id="321" r:id="rId27"/>
    <p:sldId id="300" r:id="rId28"/>
    <p:sldId id="316" r:id="rId29"/>
    <p:sldId id="301" r:id="rId30"/>
    <p:sldId id="30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00" autoAdjust="0"/>
  </p:normalViewPr>
  <p:slideViewPr>
    <p:cSldViewPr snapToGrid="0">
      <p:cViewPr varScale="1">
        <p:scale>
          <a:sx n="77" d="100"/>
          <a:sy n="77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online.godalming.ac.uk/course/view.php?id=27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FAF29-A64B-B74C-B02C-07F79837A7B9}" type="doc">
      <dgm:prSet loTypeId="urn:microsoft.com/office/officeart/2005/8/layout/radial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2C34FD-7609-9848-9E4D-671E261D1718}">
      <dgm:prSet phldrT="[Text]"/>
      <dgm:spPr/>
      <dgm:t>
        <a:bodyPr/>
        <a:lstStyle/>
        <a:p>
          <a:r>
            <a:rPr lang="en-US" b="1" dirty="0"/>
            <a:t>Mise-en-scene</a:t>
          </a:r>
        </a:p>
      </dgm:t>
    </dgm:pt>
    <dgm:pt modelId="{EC18C0D9-AA95-274B-BE0D-5408219C92D4}" type="parTrans" cxnId="{6857B91A-2794-9A48-9B27-4CA65CA156C5}">
      <dgm:prSet/>
      <dgm:spPr/>
      <dgm:t>
        <a:bodyPr/>
        <a:lstStyle/>
        <a:p>
          <a:endParaRPr lang="en-US"/>
        </a:p>
      </dgm:t>
    </dgm:pt>
    <dgm:pt modelId="{1D864265-2201-3545-A8B8-5ECFD8C137C8}" type="sibTrans" cxnId="{6857B91A-2794-9A48-9B27-4CA65CA156C5}">
      <dgm:prSet/>
      <dgm:spPr/>
      <dgm:t>
        <a:bodyPr/>
        <a:lstStyle/>
        <a:p>
          <a:endParaRPr lang="en-US"/>
        </a:p>
      </dgm:t>
    </dgm:pt>
    <dgm:pt modelId="{F887CF1F-AC5B-B546-84F0-2D699CB7A5D5}">
      <dgm:prSet phldrT="[Text]"/>
      <dgm:spPr/>
      <dgm:t>
        <a:bodyPr/>
        <a:lstStyle/>
        <a:p>
          <a:r>
            <a:rPr lang="en-US" b="1" dirty="0"/>
            <a:t>Setting/ Location</a:t>
          </a:r>
        </a:p>
      </dgm:t>
    </dgm:pt>
    <dgm:pt modelId="{E090D9B0-F44F-CD4B-86C9-87B8CDAFF9DD}" type="parTrans" cxnId="{F13E0594-1684-4D4F-8636-5A58A4F4A8B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42DA28E-1EED-9D4C-A2F2-A5AC33FA2533}" type="sibTrans" cxnId="{F13E0594-1684-4D4F-8636-5A58A4F4A8B0}">
      <dgm:prSet/>
      <dgm:spPr/>
      <dgm:t>
        <a:bodyPr/>
        <a:lstStyle/>
        <a:p>
          <a:endParaRPr lang="en-US"/>
        </a:p>
      </dgm:t>
    </dgm:pt>
    <dgm:pt modelId="{CE946913-1288-734B-9401-5C57F50EBEB9}">
      <dgm:prSet phldrT="[Text]"/>
      <dgm:spPr/>
      <dgm:t>
        <a:bodyPr/>
        <a:lstStyle/>
        <a:p>
          <a:r>
            <a:rPr lang="en-US" b="1" dirty="0" smtClean="0">
              <a:solidFill>
                <a:schemeClr val="accent1"/>
              </a:solidFill>
            </a:rPr>
            <a:t>Props/Iconography</a:t>
          </a:r>
          <a:endParaRPr lang="en-US" b="1" dirty="0">
            <a:solidFill>
              <a:schemeClr val="accent1"/>
            </a:solidFill>
          </a:endParaRPr>
        </a:p>
      </dgm:t>
    </dgm:pt>
    <dgm:pt modelId="{7E1223EF-4CDA-B04C-B50B-8436A753B595}" type="parTrans" cxnId="{07F11F92-F565-104B-B341-50BEDF2A455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812EAF6-3D0F-9F4B-8B1E-ACDD95A27B18}" type="sibTrans" cxnId="{07F11F92-F565-104B-B341-50BEDF2A4558}">
      <dgm:prSet/>
      <dgm:spPr/>
      <dgm:t>
        <a:bodyPr/>
        <a:lstStyle/>
        <a:p>
          <a:endParaRPr lang="en-US"/>
        </a:p>
      </dgm:t>
    </dgm:pt>
    <dgm:pt modelId="{91C1B538-90A1-8346-A4DD-846521826F34}">
      <dgm:prSet phldrT="[Text]"/>
      <dgm:spPr/>
      <dgm:t>
        <a:bodyPr/>
        <a:lstStyle/>
        <a:p>
          <a:r>
            <a:rPr lang="en-US" b="1" dirty="0"/>
            <a:t>Costume &amp; Make up</a:t>
          </a:r>
        </a:p>
      </dgm:t>
    </dgm:pt>
    <dgm:pt modelId="{20ADEBAB-AF8B-3B43-8616-E449F39464A4}" type="parTrans" cxnId="{424CBA59-2C02-CE47-AF4A-65DE06BA4EC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85B2E8A-9A76-F842-B0C7-F9BFA81D25DC}" type="sibTrans" cxnId="{424CBA59-2C02-CE47-AF4A-65DE06BA4EC9}">
      <dgm:prSet/>
      <dgm:spPr/>
      <dgm:t>
        <a:bodyPr/>
        <a:lstStyle/>
        <a:p>
          <a:endParaRPr lang="en-US"/>
        </a:p>
      </dgm:t>
    </dgm:pt>
    <dgm:pt modelId="{0988CEB8-2D7A-8049-8113-66A78D680D70}">
      <dgm:prSet phldrT="[Text]"/>
      <dgm:spPr/>
      <dgm:t>
        <a:bodyPr/>
        <a:lstStyle/>
        <a:p>
          <a:r>
            <a:rPr lang="en-US" b="1" dirty="0"/>
            <a:t>Lighting &amp; Colour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2B1E870-0837-7246-A9F1-540F6A200A55}" type="parTrans" cxnId="{3B7309AB-213E-6D46-8213-78DC4D52026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B3264D5-4A21-094F-A6DB-72105E2E7E3E}" type="sibTrans" cxnId="{3B7309AB-213E-6D46-8213-78DC4D52026A}">
      <dgm:prSet/>
      <dgm:spPr/>
      <dgm:t>
        <a:bodyPr/>
        <a:lstStyle/>
        <a:p>
          <a:endParaRPr lang="en-US"/>
        </a:p>
      </dgm:t>
    </dgm:pt>
    <dgm:pt modelId="{CC9F25A0-625E-B843-A8A2-E127DAC55AF1}">
      <dgm:prSet/>
      <dgm:spPr/>
      <dgm:t>
        <a:bodyPr/>
        <a:lstStyle/>
        <a:p>
          <a:r>
            <a:rPr lang="en-US" b="1" dirty="0" smtClean="0"/>
            <a:t>Facial expression/ Body </a:t>
          </a:r>
          <a:r>
            <a:rPr lang="en-US" b="1" dirty="0"/>
            <a:t>Language</a:t>
          </a:r>
        </a:p>
      </dgm:t>
    </dgm:pt>
    <dgm:pt modelId="{2813320E-8D77-C840-B701-E2C23FDA230A}" type="parTrans" cxnId="{763E8D4D-5C60-0143-B49E-7EAACAB1AF0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91EA16D-02E5-C64E-BF8E-D4E53731F5EF}" type="sibTrans" cxnId="{763E8D4D-5C60-0143-B49E-7EAACAB1AF01}">
      <dgm:prSet/>
      <dgm:spPr/>
      <dgm:t>
        <a:bodyPr/>
        <a:lstStyle/>
        <a:p>
          <a:endParaRPr lang="en-US"/>
        </a:p>
      </dgm:t>
    </dgm:pt>
    <dgm:pt modelId="{768077C5-EF4B-BC44-8254-64EBA6840EA6}" type="pres">
      <dgm:prSet presAssocID="{9E1FAF29-A64B-B74C-B02C-07F79837A7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ED118-33EC-5746-8B8A-03490A3462A1}" type="pres">
      <dgm:prSet presAssocID="{752C34FD-7609-9848-9E4D-671E261D1718}" presName="centerShape" presStyleLbl="node0" presStyleIdx="0" presStyleCnt="1"/>
      <dgm:spPr/>
      <dgm:t>
        <a:bodyPr/>
        <a:lstStyle/>
        <a:p>
          <a:endParaRPr lang="en-US"/>
        </a:p>
      </dgm:t>
    </dgm:pt>
    <dgm:pt modelId="{5F822DAE-6F3A-2342-BEC6-6F09B7CFC70E}" type="pres">
      <dgm:prSet presAssocID="{E090D9B0-F44F-CD4B-86C9-87B8CDAFF9DD}" presName="Name9" presStyleLbl="parChTrans1D2" presStyleIdx="0" presStyleCnt="5"/>
      <dgm:spPr/>
      <dgm:t>
        <a:bodyPr/>
        <a:lstStyle/>
        <a:p>
          <a:endParaRPr lang="en-US"/>
        </a:p>
      </dgm:t>
    </dgm:pt>
    <dgm:pt modelId="{90806825-3529-0546-849F-D18D0A7DB66D}" type="pres">
      <dgm:prSet presAssocID="{E090D9B0-F44F-CD4B-86C9-87B8CDAFF9D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B0D073E-C135-844C-AD5D-E6632C8FAED3}" type="pres">
      <dgm:prSet presAssocID="{F887CF1F-AC5B-B546-84F0-2D699CB7A5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750AE-27AB-8F41-92A5-A2E54C04E5EE}" type="pres">
      <dgm:prSet presAssocID="{7E1223EF-4CDA-B04C-B50B-8436A753B595}" presName="Name9" presStyleLbl="parChTrans1D2" presStyleIdx="1" presStyleCnt="5"/>
      <dgm:spPr/>
      <dgm:t>
        <a:bodyPr/>
        <a:lstStyle/>
        <a:p>
          <a:endParaRPr lang="en-US"/>
        </a:p>
      </dgm:t>
    </dgm:pt>
    <dgm:pt modelId="{3695A2BF-B1E4-D14E-BD0E-1BF947C55311}" type="pres">
      <dgm:prSet presAssocID="{7E1223EF-4CDA-B04C-B50B-8436A753B59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8DE441E-A1A8-3343-869C-6BBF7B6FF272}" type="pres">
      <dgm:prSet presAssocID="{CE946913-1288-734B-9401-5C57F50EBE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F60E6-84B4-9542-A82D-18E180B10F1C}" type="pres">
      <dgm:prSet presAssocID="{2813320E-8D77-C840-B701-E2C23FDA230A}" presName="Name9" presStyleLbl="parChTrans1D2" presStyleIdx="2" presStyleCnt="5"/>
      <dgm:spPr/>
      <dgm:t>
        <a:bodyPr/>
        <a:lstStyle/>
        <a:p>
          <a:endParaRPr lang="en-US"/>
        </a:p>
      </dgm:t>
    </dgm:pt>
    <dgm:pt modelId="{2934D7B2-F205-024A-B21B-F358C2F87457}" type="pres">
      <dgm:prSet presAssocID="{2813320E-8D77-C840-B701-E2C23FDA230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079033A-BE7A-B447-9062-1B593DB2A2A6}" type="pres">
      <dgm:prSet presAssocID="{CC9F25A0-625E-B843-A8A2-E127DAC55A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64AEA-8865-AF41-AB98-F79A1F39BEA7}" type="pres">
      <dgm:prSet presAssocID="{20ADEBAB-AF8B-3B43-8616-E449F39464A4}" presName="Name9" presStyleLbl="parChTrans1D2" presStyleIdx="3" presStyleCnt="5"/>
      <dgm:spPr/>
      <dgm:t>
        <a:bodyPr/>
        <a:lstStyle/>
        <a:p>
          <a:endParaRPr lang="en-US"/>
        </a:p>
      </dgm:t>
    </dgm:pt>
    <dgm:pt modelId="{73D62C73-B9C9-AB4A-BFE3-BFDF5384175D}" type="pres">
      <dgm:prSet presAssocID="{20ADEBAB-AF8B-3B43-8616-E449F39464A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5B31D76-FDC6-B64B-9572-236F5CDE41CD}" type="pres">
      <dgm:prSet presAssocID="{91C1B538-90A1-8346-A4DD-846521826F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505D6-49C3-6A4B-B785-0A9F78FF0CB4}" type="pres">
      <dgm:prSet presAssocID="{82B1E870-0837-7246-A9F1-540F6A200A55}" presName="Name9" presStyleLbl="parChTrans1D2" presStyleIdx="4" presStyleCnt="5"/>
      <dgm:spPr/>
      <dgm:t>
        <a:bodyPr/>
        <a:lstStyle/>
        <a:p>
          <a:endParaRPr lang="en-US"/>
        </a:p>
      </dgm:t>
    </dgm:pt>
    <dgm:pt modelId="{07E061D1-38BE-034C-99DA-15DD949347A3}" type="pres">
      <dgm:prSet presAssocID="{82B1E870-0837-7246-A9F1-540F6A200A5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9D7366B-FC19-7C43-AA67-A18047FCEA05}" type="pres">
      <dgm:prSet presAssocID="{0988CEB8-2D7A-8049-8113-66A78D680D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CBA59-2C02-CE47-AF4A-65DE06BA4EC9}" srcId="{752C34FD-7609-9848-9E4D-671E261D1718}" destId="{91C1B538-90A1-8346-A4DD-846521826F34}" srcOrd="3" destOrd="0" parTransId="{20ADEBAB-AF8B-3B43-8616-E449F39464A4}" sibTransId="{A85B2E8A-9A76-F842-B0C7-F9BFA81D25DC}"/>
    <dgm:cxn modelId="{6857B91A-2794-9A48-9B27-4CA65CA156C5}" srcId="{9E1FAF29-A64B-B74C-B02C-07F79837A7B9}" destId="{752C34FD-7609-9848-9E4D-671E261D1718}" srcOrd="0" destOrd="0" parTransId="{EC18C0D9-AA95-274B-BE0D-5408219C92D4}" sibTransId="{1D864265-2201-3545-A8B8-5ECFD8C137C8}"/>
    <dgm:cxn modelId="{459747A6-487D-9F48-8AD2-2633B1C72CCD}" type="presOf" srcId="{20ADEBAB-AF8B-3B43-8616-E449F39464A4}" destId="{73D62C73-B9C9-AB4A-BFE3-BFDF5384175D}" srcOrd="1" destOrd="0" presId="urn:microsoft.com/office/officeart/2005/8/layout/radial1"/>
    <dgm:cxn modelId="{F4339871-B082-B54D-B7C4-FCF859B8F66D}" type="presOf" srcId="{0988CEB8-2D7A-8049-8113-66A78D680D70}" destId="{79D7366B-FC19-7C43-AA67-A18047FCEA05}" srcOrd="0" destOrd="0" presId="urn:microsoft.com/office/officeart/2005/8/layout/radial1"/>
    <dgm:cxn modelId="{93997EA9-DA26-0044-AFBE-9FF641EDF867}" type="presOf" srcId="{E090D9B0-F44F-CD4B-86C9-87B8CDAFF9DD}" destId="{5F822DAE-6F3A-2342-BEC6-6F09B7CFC70E}" srcOrd="0" destOrd="0" presId="urn:microsoft.com/office/officeart/2005/8/layout/radial1"/>
    <dgm:cxn modelId="{B7157670-4334-1D44-90B8-03EE8BC1740B}" type="presOf" srcId="{752C34FD-7609-9848-9E4D-671E261D1718}" destId="{83FED118-33EC-5746-8B8A-03490A3462A1}" srcOrd="0" destOrd="0" presId="urn:microsoft.com/office/officeart/2005/8/layout/radial1"/>
    <dgm:cxn modelId="{763E8D4D-5C60-0143-B49E-7EAACAB1AF01}" srcId="{752C34FD-7609-9848-9E4D-671E261D1718}" destId="{CC9F25A0-625E-B843-A8A2-E127DAC55AF1}" srcOrd="2" destOrd="0" parTransId="{2813320E-8D77-C840-B701-E2C23FDA230A}" sibTransId="{991EA16D-02E5-C64E-BF8E-D4E53731F5EF}"/>
    <dgm:cxn modelId="{2EF835A6-0CAE-2B4F-8D08-3DADB781BD12}" type="presOf" srcId="{7E1223EF-4CDA-B04C-B50B-8436A753B595}" destId="{B4F750AE-27AB-8F41-92A5-A2E54C04E5EE}" srcOrd="0" destOrd="0" presId="urn:microsoft.com/office/officeart/2005/8/layout/radial1"/>
    <dgm:cxn modelId="{DA009745-05AD-BE4D-BA13-917DE861AC4F}" type="presOf" srcId="{CE946913-1288-734B-9401-5C57F50EBEB9}" destId="{88DE441E-A1A8-3343-869C-6BBF7B6FF272}" srcOrd="0" destOrd="0" presId="urn:microsoft.com/office/officeart/2005/8/layout/radial1"/>
    <dgm:cxn modelId="{692482F9-5169-3F4A-B40C-4A363BB327A2}" type="presOf" srcId="{F887CF1F-AC5B-B546-84F0-2D699CB7A5D5}" destId="{5B0D073E-C135-844C-AD5D-E6632C8FAED3}" srcOrd="0" destOrd="0" presId="urn:microsoft.com/office/officeart/2005/8/layout/radial1"/>
    <dgm:cxn modelId="{C87F25AC-7CA6-9C4F-93DF-AC0C238DF768}" type="presOf" srcId="{20ADEBAB-AF8B-3B43-8616-E449F39464A4}" destId="{3A164AEA-8865-AF41-AB98-F79A1F39BEA7}" srcOrd="0" destOrd="0" presId="urn:microsoft.com/office/officeart/2005/8/layout/radial1"/>
    <dgm:cxn modelId="{F13E0594-1684-4D4F-8636-5A58A4F4A8B0}" srcId="{752C34FD-7609-9848-9E4D-671E261D1718}" destId="{F887CF1F-AC5B-B546-84F0-2D699CB7A5D5}" srcOrd="0" destOrd="0" parTransId="{E090D9B0-F44F-CD4B-86C9-87B8CDAFF9DD}" sibTransId="{042DA28E-1EED-9D4C-A2F2-A5AC33FA2533}"/>
    <dgm:cxn modelId="{98B3D46A-3219-5443-8EB1-A9B43FAAE8ED}" type="presOf" srcId="{2813320E-8D77-C840-B701-E2C23FDA230A}" destId="{2934D7B2-F205-024A-B21B-F358C2F87457}" srcOrd="1" destOrd="0" presId="urn:microsoft.com/office/officeart/2005/8/layout/radial1"/>
    <dgm:cxn modelId="{B84E09B8-2CDC-B048-B92F-9B927175C8B2}" type="presOf" srcId="{82B1E870-0837-7246-A9F1-540F6A200A55}" destId="{779505D6-49C3-6A4B-B785-0A9F78FF0CB4}" srcOrd="0" destOrd="0" presId="urn:microsoft.com/office/officeart/2005/8/layout/radial1"/>
    <dgm:cxn modelId="{C5BB2E8D-42E6-F84F-841D-0D7CD07110C1}" type="presOf" srcId="{91C1B538-90A1-8346-A4DD-846521826F34}" destId="{F5B31D76-FDC6-B64B-9572-236F5CDE41CD}" srcOrd="0" destOrd="0" presId="urn:microsoft.com/office/officeart/2005/8/layout/radial1"/>
    <dgm:cxn modelId="{07F11F92-F565-104B-B341-50BEDF2A4558}" srcId="{752C34FD-7609-9848-9E4D-671E261D1718}" destId="{CE946913-1288-734B-9401-5C57F50EBEB9}" srcOrd="1" destOrd="0" parTransId="{7E1223EF-4CDA-B04C-B50B-8436A753B595}" sibTransId="{D812EAF6-3D0F-9F4B-8B1E-ACDD95A27B18}"/>
    <dgm:cxn modelId="{E1212789-FC0E-8A45-883E-4A882A2C97E2}" type="presOf" srcId="{9E1FAF29-A64B-B74C-B02C-07F79837A7B9}" destId="{768077C5-EF4B-BC44-8254-64EBA6840EA6}" srcOrd="0" destOrd="0" presId="urn:microsoft.com/office/officeart/2005/8/layout/radial1"/>
    <dgm:cxn modelId="{B82D38BA-AB80-BB42-9FFC-76DB8FAB62AA}" type="presOf" srcId="{2813320E-8D77-C840-B701-E2C23FDA230A}" destId="{D0BF60E6-84B4-9542-A82D-18E180B10F1C}" srcOrd="0" destOrd="0" presId="urn:microsoft.com/office/officeart/2005/8/layout/radial1"/>
    <dgm:cxn modelId="{40E7F871-54C4-EA44-AA0C-EADE22CA1107}" type="presOf" srcId="{CC9F25A0-625E-B843-A8A2-E127DAC55AF1}" destId="{0079033A-BE7A-B447-9062-1B593DB2A2A6}" srcOrd="0" destOrd="0" presId="urn:microsoft.com/office/officeart/2005/8/layout/radial1"/>
    <dgm:cxn modelId="{04BF2242-0A3D-3F49-9DB2-5C6ADC2F1988}" type="presOf" srcId="{E090D9B0-F44F-CD4B-86C9-87B8CDAFF9DD}" destId="{90806825-3529-0546-849F-D18D0A7DB66D}" srcOrd="1" destOrd="0" presId="urn:microsoft.com/office/officeart/2005/8/layout/radial1"/>
    <dgm:cxn modelId="{3B7309AB-213E-6D46-8213-78DC4D52026A}" srcId="{752C34FD-7609-9848-9E4D-671E261D1718}" destId="{0988CEB8-2D7A-8049-8113-66A78D680D70}" srcOrd="4" destOrd="0" parTransId="{82B1E870-0837-7246-A9F1-540F6A200A55}" sibTransId="{1B3264D5-4A21-094F-A6DB-72105E2E7E3E}"/>
    <dgm:cxn modelId="{B6625A74-C767-304B-99E7-07A5EEE6D35D}" type="presOf" srcId="{82B1E870-0837-7246-A9F1-540F6A200A55}" destId="{07E061D1-38BE-034C-99DA-15DD949347A3}" srcOrd="1" destOrd="0" presId="urn:microsoft.com/office/officeart/2005/8/layout/radial1"/>
    <dgm:cxn modelId="{799DB34D-D0E2-EE48-B2BB-D3470201ECD0}" type="presOf" srcId="{7E1223EF-4CDA-B04C-B50B-8436A753B595}" destId="{3695A2BF-B1E4-D14E-BD0E-1BF947C55311}" srcOrd="1" destOrd="0" presId="urn:microsoft.com/office/officeart/2005/8/layout/radial1"/>
    <dgm:cxn modelId="{2339FEC3-858A-EF42-A33C-965EB8EE1003}" type="presParOf" srcId="{768077C5-EF4B-BC44-8254-64EBA6840EA6}" destId="{83FED118-33EC-5746-8B8A-03490A3462A1}" srcOrd="0" destOrd="0" presId="urn:microsoft.com/office/officeart/2005/8/layout/radial1"/>
    <dgm:cxn modelId="{E0767979-2F2C-124F-BBBF-9B153AC09AF3}" type="presParOf" srcId="{768077C5-EF4B-BC44-8254-64EBA6840EA6}" destId="{5F822DAE-6F3A-2342-BEC6-6F09B7CFC70E}" srcOrd="1" destOrd="0" presId="urn:microsoft.com/office/officeart/2005/8/layout/radial1"/>
    <dgm:cxn modelId="{99371087-9BD6-2A43-A5D5-0ACC4BBDFC5B}" type="presParOf" srcId="{5F822DAE-6F3A-2342-BEC6-6F09B7CFC70E}" destId="{90806825-3529-0546-849F-D18D0A7DB66D}" srcOrd="0" destOrd="0" presId="urn:microsoft.com/office/officeart/2005/8/layout/radial1"/>
    <dgm:cxn modelId="{EDF78C64-A0B1-C442-9336-36805E34F387}" type="presParOf" srcId="{768077C5-EF4B-BC44-8254-64EBA6840EA6}" destId="{5B0D073E-C135-844C-AD5D-E6632C8FAED3}" srcOrd="2" destOrd="0" presId="urn:microsoft.com/office/officeart/2005/8/layout/radial1"/>
    <dgm:cxn modelId="{2B2A0D48-7534-9141-A372-59416DFBAC3D}" type="presParOf" srcId="{768077C5-EF4B-BC44-8254-64EBA6840EA6}" destId="{B4F750AE-27AB-8F41-92A5-A2E54C04E5EE}" srcOrd="3" destOrd="0" presId="urn:microsoft.com/office/officeart/2005/8/layout/radial1"/>
    <dgm:cxn modelId="{A5252878-17E9-F54C-89D2-C667C564101F}" type="presParOf" srcId="{B4F750AE-27AB-8F41-92A5-A2E54C04E5EE}" destId="{3695A2BF-B1E4-D14E-BD0E-1BF947C55311}" srcOrd="0" destOrd="0" presId="urn:microsoft.com/office/officeart/2005/8/layout/radial1"/>
    <dgm:cxn modelId="{9D9FE36B-08C5-B448-BA69-60DB0736D9D9}" type="presParOf" srcId="{768077C5-EF4B-BC44-8254-64EBA6840EA6}" destId="{88DE441E-A1A8-3343-869C-6BBF7B6FF272}" srcOrd="4" destOrd="0" presId="urn:microsoft.com/office/officeart/2005/8/layout/radial1"/>
    <dgm:cxn modelId="{59C42AE3-5099-8F46-88AC-3CEB67101244}" type="presParOf" srcId="{768077C5-EF4B-BC44-8254-64EBA6840EA6}" destId="{D0BF60E6-84B4-9542-A82D-18E180B10F1C}" srcOrd="5" destOrd="0" presId="urn:microsoft.com/office/officeart/2005/8/layout/radial1"/>
    <dgm:cxn modelId="{50ED4F12-B000-A24A-9B3F-CDDF5C976BAA}" type="presParOf" srcId="{D0BF60E6-84B4-9542-A82D-18E180B10F1C}" destId="{2934D7B2-F205-024A-B21B-F358C2F87457}" srcOrd="0" destOrd="0" presId="urn:microsoft.com/office/officeart/2005/8/layout/radial1"/>
    <dgm:cxn modelId="{8EB81E55-0323-2F48-8D3B-B498DF991056}" type="presParOf" srcId="{768077C5-EF4B-BC44-8254-64EBA6840EA6}" destId="{0079033A-BE7A-B447-9062-1B593DB2A2A6}" srcOrd="6" destOrd="0" presId="urn:microsoft.com/office/officeart/2005/8/layout/radial1"/>
    <dgm:cxn modelId="{95A1CB9B-DAE2-9C4C-986D-47CD41947525}" type="presParOf" srcId="{768077C5-EF4B-BC44-8254-64EBA6840EA6}" destId="{3A164AEA-8865-AF41-AB98-F79A1F39BEA7}" srcOrd="7" destOrd="0" presId="urn:microsoft.com/office/officeart/2005/8/layout/radial1"/>
    <dgm:cxn modelId="{888E017C-0E5E-C048-9A74-977C4F9BE5FD}" type="presParOf" srcId="{3A164AEA-8865-AF41-AB98-F79A1F39BEA7}" destId="{73D62C73-B9C9-AB4A-BFE3-BFDF5384175D}" srcOrd="0" destOrd="0" presId="urn:microsoft.com/office/officeart/2005/8/layout/radial1"/>
    <dgm:cxn modelId="{3D1885ED-C7EE-044A-96AF-039E73C21821}" type="presParOf" srcId="{768077C5-EF4B-BC44-8254-64EBA6840EA6}" destId="{F5B31D76-FDC6-B64B-9572-236F5CDE41CD}" srcOrd="8" destOrd="0" presId="urn:microsoft.com/office/officeart/2005/8/layout/radial1"/>
    <dgm:cxn modelId="{A40E51DB-48FB-784A-A596-0D87353D7772}" type="presParOf" srcId="{768077C5-EF4B-BC44-8254-64EBA6840EA6}" destId="{779505D6-49C3-6A4B-B785-0A9F78FF0CB4}" srcOrd="9" destOrd="0" presId="urn:microsoft.com/office/officeart/2005/8/layout/radial1"/>
    <dgm:cxn modelId="{8253308B-A310-914A-82C8-0FFB3CF88059}" type="presParOf" srcId="{779505D6-49C3-6A4B-B785-0A9F78FF0CB4}" destId="{07E061D1-38BE-034C-99DA-15DD949347A3}" srcOrd="0" destOrd="0" presId="urn:microsoft.com/office/officeart/2005/8/layout/radial1"/>
    <dgm:cxn modelId="{A922AB9D-7DD8-D04F-82C3-338F7F08F9AD}" type="presParOf" srcId="{768077C5-EF4B-BC44-8254-64EBA6840EA6}" destId="{79D7366B-FC19-7C43-AA67-A18047FCEA05}" srcOrd="10" destOrd="0" presId="urn:microsoft.com/office/officeart/2005/8/layout/radial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ED118-33EC-5746-8B8A-03490A3462A1}">
      <dsp:nvSpPr>
        <dsp:cNvPr id="0" name=""/>
        <dsp:cNvSpPr/>
      </dsp:nvSpPr>
      <dsp:spPr>
        <a:xfrm>
          <a:off x="3557538" y="2666698"/>
          <a:ext cx="2028922" cy="20289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/>
            <a:t>Mise-en-scene</a:t>
          </a:r>
        </a:p>
      </dsp:txBody>
      <dsp:txXfrm>
        <a:off x="3854667" y="2963827"/>
        <a:ext cx="1434664" cy="1434664"/>
      </dsp:txXfrm>
    </dsp:sp>
    <dsp:sp modelId="{5F822DAE-6F3A-2342-BEC6-6F09B7CFC70E}">
      <dsp:nvSpPr>
        <dsp:cNvPr id="0" name=""/>
        <dsp:cNvSpPr/>
      </dsp:nvSpPr>
      <dsp:spPr>
        <a:xfrm rot="16200000">
          <a:off x="4266135" y="2340864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6706" y="2345540"/>
        <a:ext cx="30586" cy="30586"/>
      </dsp:txXfrm>
    </dsp:sp>
    <dsp:sp modelId="{5B0D073E-C135-844C-AD5D-E6632C8FAED3}">
      <dsp:nvSpPr>
        <dsp:cNvPr id="0" name=""/>
        <dsp:cNvSpPr/>
      </dsp:nvSpPr>
      <dsp:spPr>
        <a:xfrm>
          <a:off x="3557538" y="26046"/>
          <a:ext cx="2028922" cy="20289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Setting/ Location</a:t>
          </a:r>
        </a:p>
      </dsp:txBody>
      <dsp:txXfrm>
        <a:off x="3854667" y="323175"/>
        <a:ext cx="1434664" cy="1434664"/>
      </dsp:txXfrm>
    </dsp:sp>
    <dsp:sp modelId="{B4F750AE-27AB-8F41-92A5-A2E54C04E5EE}">
      <dsp:nvSpPr>
        <dsp:cNvPr id="0" name=""/>
        <dsp:cNvSpPr/>
      </dsp:nvSpPr>
      <dsp:spPr>
        <a:xfrm rot="20520000">
          <a:off x="5521839" y="325318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12411" y="3257863"/>
        <a:ext cx="30586" cy="30586"/>
      </dsp:txXfrm>
    </dsp:sp>
    <dsp:sp modelId="{88DE441E-A1A8-3343-869C-6BBF7B6FF272}">
      <dsp:nvSpPr>
        <dsp:cNvPr id="0" name=""/>
        <dsp:cNvSpPr/>
      </dsp:nvSpPr>
      <dsp:spPr>
        <a:xfrm>
          <a:off x="6068947" y="1850692"/>
          <a:ext cx="2028922" cy="20289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1"/>
              </a:solidFill>
            </a:rPr>
            <a:t>Props/Iconography</a:t>
          </a:r>
          <a:endParaRPr lang="en-US" sz="1200" b="1" kern="1200" dirty="0">
            <a:solidFill>
              <a:schemeClr val="accent1"/>
            </a:solidFill>
          </a:endParaRPr>
        </a:p>
      </dsp:txBody>
      <dsp:txXfrm>
        <a:off x="6366076" y="2147821"/>
        <a:ext cx="1434664" cy="1434664"/>
      </dsp:txXfrm>
    </dsp:sp>
    <dsp:sp modelId="{D0BF60E6-84B4-9542-A82D-18E180B10F1C}">
      <dsp:nvSpPr>
        <dsp:cNvPr id="0" name=""/>
        <dsp:cNvSpPr/>
      </dsp:nvSpPr>
      <dsp:spPr>
        <a:xfrm rot="3240000">
          <a:off x="5042203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2774" y="4734032"/>
        <a:ext cx="30586" cy="30586"/>
      </dsp:txXfrm>
    </dsp:sp>
    <dsp:sp modelId="{0079033A-BE7A-B447-9062-1B593DB2A2A6}">
      <dsp:nvSpPr>
        <dsp:cNvPr id="0" name=""/>
        <dsp:cNvSpPr/>
      </dsp:nvSpPr>
      <dsp:spPr>
        <a:xfrm>
          <a:off x="5109674" y="4803030"/>
          <a:ext cx="2028922" cy="20289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Facial expression/ Body </a:t>
          </a:r>
          <a:r>
            <a:rPr lang="en-US" sz="1200" b="1" kern="1200" dirty="0"/>
            <a:t>Language</a:t>
          </a:r>
        </a:p>
      </dsp:txBody>
      <dsp:txXfrm>
        <a:off x="5406803" y="5100159"/>
        <a:ext cx="1434664" cy="1434664"/>
      </dsp:txXfrm>
    </dsp:sp>
    <dsp:sp modelId="{3A164AEA-8865-AF41-AB98-F79A1F39BEA7}">
      <dsp:nvSpPr>
        <dsp:cNvPr id="0" name=""/>
        <dsp:cNvSpPr/>
      </dsp:nvSpPr>
      <dsp:spPr>
        <a:xfrm rot="7560000">
          <a:off x="3490067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80638" y="4734032"/>
        <a:ext cx="30586" cy="30586"/>
      </dsp:txXfrm>
    </dsp:sp>
    <dsp:sp modelId="{F5B31D76-FDC6-B64B-9572-236F5CDE41CD}">
      <dsp:nvSpPr>
        <dsp:cNvPr id="0" name=""/>
        <dsp:cNvSpPr/>
      </dsp:nvSpPr>
      <dsp:spPr>
        <a:xfrm>
          <a:off x="2005402" y="4803030"/>
          <a:ext cx="2028922" cy="20289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Costume &amp; Make up</a:t>
          </a:r>
        </a:p>
      </dsp:txBody>
      <dsp:txXfrm>
        <a:off x="2302531" y="5100159"/>
        <a:ext cx="1434664" cy="1434664"/>
      </dsp:txXfrm>
    </dsp:sp>
    <dsp:sp modelId="{779505D6-49C3-6A4B-B785-0A9F78FF0CB4}">
      <dsp:nvSpPr>
        <dsp:cNvPr id="0" name=""/>
        <dsp:cNvSpPr/>
      </dsp:nvSpPr>
      <dsp:spPr>
        <a:xfrm rot="11880000">
          <a:off x="3010430" y="325318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01002" y="3257863"/>
        <a:ext cx="30586" cy="30586"/>
      </dsp:txXfrm>
    </dsp:sp>
    <dsp:sp modelId="{79D7366B-FC19-7C43-AA67-A18047FCEA05}">
      <dsp:nvSpPr>
        <dsp:cNvPr id="0" name=""/>
        <dsp:cNvSpPr/>
      </dsp:nvSpPr>
      <dsp:spPr>
        <a:xfrm>
          <a:off x="1046129" y="1850692"/>
          <a:ext cx="2028922" cy="202892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Lighting &amp; Colour</a:t>
          </a:r>
        </a:p>
      </dsp:txBody>
      <dsp:txXfrm>
        <a:off x="1343258" y="2147821"/>
        <a:ext cx="1434664" cy="143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6DB8A4-744E-4D27-937F-D18B759B645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D2DCC9-A3C2-4A03-AB22-0C47F8F53A5C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4D24E-6650-456F-B4BE-93CF3A73CA8F}" type="slidenum">
              <a:rPr lang="de-DE"/>
              <a:pPr/>
              <a:t>1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E800EA1-BB50-428E-B8FD-F07D5DB6C621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6B510-904E-48BB-B4CF-1F291BF35300}" type="slidenum">
              <a:rPr lang="de-DE"/>
              <a:pPr/>
              <a:t>2</a:t>
            </a:fld>
            <a:endParaRPr lang="de-DE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779838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4832350"/>
            <a:ext cx="75104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566738"/>
            <a:ext cx="2130425" cy="5235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566738"/>
            <a:ext cx="6242050" cy="5235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566738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1000">
                <a:cs typeface="Arial" charset="0"/>
              </a:rPr>
              <a:t>Page </a:t>
            </a:r>
            <a:r>
              <a:rPr lang="de-DE" sz="1000">
                <a:cs typeface="Arial" charset="0"/>
                <a:sym typeface="Wingdings" pitchFamily="2" charset="2"/>
              </a:rPr>
              <a:t></a:t>
            </a:r>
            <a:r>
              <a:rPr lang="de-DE" sz="1000">
                <a:cs typeface="Arial" charset="0"/>
              </a:rPr>
              <a:t> </a:t>
            </a:r>
            <a:fld id="{6553F6D8-543A-4333-B2A1-6DF450475980}" type="slidenum">
              <a:rPr lang="de-DE" sz="1000">
                <a:cs typeface="Arial" charset="0"/>
              </a:rPr>
              <a:pPr/>
              <a:t>‹#›</a:t>
            </a:fld>
            <a:endParaRPr lang="de-DE" sz="10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88392" y="2965142"/>
            <a:ext cx="8156113" cy="470516"/>
          </a:xfrm>
        </p:spPr>
        <p:txBody>
          <a:bodyPr/>
          <a:lstStyle/>
          <a:p>
            <a:r>
              <a:rPr lang="en-US" sz="6000" noProof="1" smtClean="0"/>
              <a:t>Mise en Scene</a:t>
            </a:r>
            <a:endParaRPr lang="en-US" sz="6000" noProof="1"/>
          </a:p>
        </p:txBody>
      </p:sp>
      <p:sp>
        <p:nvSpPr>
          <p:cNvPr id="116755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579515" y="3349779"/>
            <a:ext cx="7510463" cy="800100"/>
          </a:xfrm>
        </p:spPr>
        <p:txBody>
          <a:bodyPr/>
          <a:lstStyle/>
          <a:p>
            <a:r>
              <a:rPr lang="en-US" noProof="1" smtClean="0"/>
              <a:t>Sometimes written Mise-en-Scène</a:t>
            </a:r>
            <a:endParaRPr lang="en-US" noProof="1"/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75" y="352509"/>
            <a:ext cx="7511473" cy="1312480"/>
          </a:xfrm>
        </p:spPr>
        <p:txBody>
          <a:bodyPr>
            <a:normAutofit/>
          </a:bodyPr>
          <a:lstStyle/>
          <a:p>
            <a:r>
              <a:rPr lang="en-GB" b="1" dirty="0"/>
              <a:t>Settings/Location </a:t>
            </a:r>
            <a:r>
              <a:rPr lang="en-GB" dirty="0"/>
              <a:t/>
            </a:r>
            <a:br>
              <a:rPr lang="en-GB" dirty="0"/>
            </a:br>
            <a:r>
              <a:rPr lang="en-GB" b="0" i="1" dirty="0"/>
              <a:t>For Edward Scissorhands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F1279-B6B9-9043-B0F4-756B679E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5" y="1209165"/>
            <a:ext cx="8484433" cy="48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Decor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000" dirty="0" smtClean="0"/>
              <a:t>The way a set/location is decorated can also add meaning to an event, and can mirror a character’s psychological state. </a:t>
            </a: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95275" y="363662"/>
            <a:ext cx="8520112" cy="97996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Decor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i="1" dirty="0"/>
              <a:t>Good Will Hunting </a:t>
            </a:r>
            <a:r>
              <a:rPr lang="en-US" sz="2400" b="0" dirty="0"/>
              <a:t>(Gus Van Sant, 1998)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16380" r="16030" b="18319"/>
          <a:stretch/>
        </p:blipFill>
        <p:spPr bwMode="auto">
          <a:xfrm>
            <a:off x="-252249" y="1198177"/>
            <a:ext cx="9661767" cy="521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Lighting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sz="4000" dirty="0" smtClean="0"/>
              <a:t>Lighting is essential in conveying </a:t>
            </a:r>
            <a:r>
              <a:rPr lang="en-GB" sz="4000" b="1" dirty="0" smtClean="0"/>
              <a:t>mood</a:t>
            </a:r>
            <a:r>
              <a:rPr lang="en-GB" sz="4000" dirty="0" smtClean="0"/>
              <a:t> and </a:t>
            </a:r>
            <a:r>
              <a:rPr lang="en-GB" sz="4000" b="1" dirty="0" smtClean="0"/>
              <a:t>atmosphere</a:t>
            </a:r>
            <a:r>
              <a:rPr lang="en-GB" sz="4000" dirty="0" smtClean="0"/>
              <a:t>.</a:t>
            </a:r>
          </a:p>
          <a:p>
            <a:pPr>
              <a:buNone/>
              <a:defRPr/>
            </a:pPr>
            <a:endParaRPr lang="en-GB" sz="4000" dirty="0" smtClean="0"/>
          </a:p>
          <a:p>
            <a:pPr>
              <a:buNone/>
              <a:defRPr/>
            </a:pPr>
            <a:r>
              <a:rPr lang="en-GB" sz="4000" dirty="0" smtClean="0"/>
              <a:t>There are a variety of lighting styles used in cinematography: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Lighting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198485"/>
            <a:ext cx="8524875" cy="5131294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GB" sz="2200" b="1" dirty="0" smtClean="0"/>
              <a:t>Key light- </a:t>
            </a:r>
            <a:r>
              <a:rPr lang="en-GB" sz="2200" dirty="0" smtClean="0"/>
              <a:t>Usually brightest light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b="1" dirty="0" smtClean="0"/>
              <a:t>Back light- </a:t>
            </a:r>
            <a:r>
              <a:rPr lang="en-GB" sz="2200" dirty="0" smtClean="0"/>
              <a:t>Lit behind characters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b="1" dirty="0" smtClean="0"/>
              <a:t>Filler Light- </a:t>
            </a:r>
            <a:r>
              <a:rPr lang="en-GB" sz="2200" dirty="0" smtClean="0"/>
              <a:t>Helps to soften harsh shadows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b="1" dirty="0" smtClean="0"/>
              <a:t>Naturalist </a:t>
            </a:r>
            <a:r>
              <a:rPr lang="en-GB" sz="2200" b="1" dirty="0" smtClean="0"/>
              <a:t>lighting- </a:t>
            </a:r>
            <a:r>
              <a:rPr lang="en-GB" sz="2200" dirty="0" smtClean="0"/>
              <a:t>Location shooting using natural sunlight.</a:t>
            </a:r>
            <a:endParaRPr lang="en-GB" sz="2200" b="1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400" u="sng" dirty="0" smtClean="0"/>
              <a:t>Lighting from different angles can produces a range of effects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b="1" dirty="0" err="1" smtClean="0"/>
              <a:t>Underlighting</a:t>
            </a:r>
            <a:r>
              <a:rPr lang="en-GB" sz="2200" b="1" dirty="0" smtClean="0"/>
              <a:t>, </a:t>
            </a:r>
            <a:r>
              <a:rPr lang="en-GB" sz="2200" b="1" dirty="0" err="1" smtClean="0"/>
              <a:t>Toplighting</a:t>
            </a:r>
            <a:r>
              <a:rPr lang="en-GB" sz="2200" b="1" dirty="0" smtClean="0"/>
              <a:t> &amp; Backlighting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i="1" u="sng" dirty="0" smtClean="0"/>
              <a:t>.</a:t>
            </a:r>
            <a:endParaRPr lang="en-US" sz="2200" i="1" u="sng" dirty="0" smtClean="0"/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.flickr.com/3085/2385165340_34541072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129" y="1037183"/>
            <a:ext cx="9539785" cy="63534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838" y="532258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Lighting </a:t>
            </a:r>
            <a:r>
              <a:rPr lang="en-GB" sz="2400" dirty="0" smtClean="0">
                <a:solidFill>
                  <a:schemeClr val="bg1"/>
                </a:solidFill>
              </a:rPr>
              <a:t>Film Noir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Props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69506"/>
            <a:ext cx="8524875" cy="4749553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GB" sz="3200" dirty="0" smtClean="0"/>
              <a:t>Objects included in a scene are essential in the generation of meaning, historical period and character.</a:t>
            </a:r>
          </a:p>
          <a:p>
            <a:pPr>
              <a:lnSpc>
                <a:spcPct val="90000"/>
              </a:lnSpc>
              <a:buNone/>
              <a:defRPr/>
            </a:pPr>
            <a:endParaRPr lang="en-GB" sz="32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GB" sz="3200" dirty="0" smtClean="0"/>
              <a:t>If a prop is regularly used or shown, it can become a symbolic motif. </a:t>
            </a:r>
            <a:endParaRPr lang="en-US" sz="3200" dirty="0" smtClean="0"/>
          </a:p>
          <a:p>
            <a:pPr>
              <a:lnSpc>
                <a:spcPct val="90000"/>
              </a:lnSpc>
              <a:buNone/>
              <a:defRPr/>
            </a:pPr>
            <a:endParaRPr lang="en-GB" sz="32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GB" sz="3200" dirty="0" smtClean="0"/>
              <a:t>One way to identify the genre of a film is through props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300038" y="436563"/>
            <a:ext cx="8520112" cy="6477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Props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"/>
          <a:stretch>
            <a:fillRect/>
          </a:stretch>
        </p:blipFill>
        <p:spPr>
          <a:xfrm>
            <a:off x="-236538" y="1058863"/>
            <a:ext cx="4968876" cy="2149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2350"/>
            <a:ext cx="28495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87350"/>
            <a:ext cx="23574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670050"/>
            <a:ext cx="3725863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/>
          <a:stretch>
            <a:fillRect/>
          </a:stretch>
        </p:blipFill>
        <p:spPr bwMode="auto">
          <a:xfrm>
            <a:off x="5513388" y="4554538"/>
            <a:ext cx="39719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3409950"/>
            <a:ext cx="39179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aytonbailey.com/popgun11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725" y="1887573"/>
            <a:ext cx="5705475" cy="3714750"/>
          </a:xfrm>
          <a:prstGeom prst="rect">
            <a:avLst/>
          </a:prstGeom>
          <a:noFill/>
        </p:spPr>
      </p:pic>
      <p:pic>
        <p:nvPicPr>
          <p:cNvPr id="3076" name="Picture 4" descr="http://www.nzhistory.net.nz/files/images/tho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191" y="1855433"/>
            <a:ext cx="5956632" cy="3693111"/>
          </a:xfrm>
          <a:prstGeom prst="rect">
            <a:avLst/>
          </a:prstGeom>
          <a:noFill/>
        </p:spPr>
      </p:pic>
      <p:pic>
        <p:nvPicPr>
          <p:cNvPr id="3078" name="Picture 6" descr="http://www.americaremembers.com/Products/HCRE/HCRE_cowb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8554" y="1837853"/>
            <a:ext cx="6083929" cy="37300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2863" y="497151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Props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171" y="5752718"/>
            <a:ext cx="718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What type of films do these guns belong to?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57860"/>
            <a:ext cx="8520112" cy="647700"/>
          </a:xfrm>
        </p:spPr>
        <p:txBody>
          <a:bodyPr/>
          <a:lstStyle/>
          <a:p>
            <a:r>
              <a:rPr lang="en-GB" sz="3200" dirty="0" smtClean="0"/>
              <a:t>Costume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sz="3600" dirty="0" smtClean="0"/>
              <a:t>Costumes are important in the creation of characters’ status, psyche, and historical time (setting).</a:t>
            </a:r>
          </a:p>
          <a:p>
            <a:pPr>
              <a:buNone/>
              <a:defRPr/>
            </a:pPr>
            <a:endParaRPr lang="en-GB" sz="3600" dirty="0" smtClean="0"/>
          </a:p>
          <a:p>
            <a:pPr>
              <a:buNone/>
              <a:defRPr/>
            </a:pPr>
            <a:r>
              <a:rPr lang="en-GB" sz="3600" dirty="0" smtClean="0"/>
              <a:t>A change in costume can signal a change in fortune, a change of heart or perhaps a political stance.</a:t>
            </a: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1" smtClean="0"/>
              <a:t>Mise en Scene</a:t>
            </a:r>
            <a:endParaRPr lang="en-US" sz="3200" noProof="1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5275" y="1083076"/>
            <a:ext cx="8524875" cy="5308846"/>
          </a:xfrm>
        </p:spPr>
        <p:txBody>
          <a:bodyPr/>
          <a:lstStyle/>
          <a:p>
            <a:pPr>
              <a:buNone/>
            </a:pPr>
            <a:r>
              <a:rPr lang="de-DE" sz="2400" noProof="1" smtClean="0"/>
              <a:t>Mise en Scene</a:t>
            </a:r>
          </a:p>
          <a:p>
            <a:pPr>
              <a:buNone/>
            </a:pPr>
            <a:r>
              <a:rPr lang="de-DE" sz="2400" noProof="1" smtClean="0"/>
              <a:t>(pronounced </a:t>
            </a:r>
            <a:r>
              <a:rPr lang="de-DE" sz="2400" b="1" noProof="1" smtClean="0"/>
              <a:t>meez ahn sen</a:t>
            </a:r>
            <a:r>
              <a:rPr lang="de-DE" sz="2400" noProof="1" smtClean="0"/>
              <a:t>)</a:t>
            </a:r>
          </a:p>
          <a:p>
            <a:pPr>
              <a:buNone/>
            </a:pPr>
            <a:endParaRPr lang="de-DE" sz="2400" noProof="1" smtClean="0"/>
          </a:p>
          <a:p>
            <a:pPr>
              <a:buNone/>
              <a:defRPr/>
            </a:pPr>
            <a:r>
              <a:rPr lang="en-GB" sz="2400" dirty="0" smtClean="0"/>
              <a:t>‘Mise en Scene’ is a French term that originates from the theatre.</a:t>
            </a:r>
          </a:p>
          <a:p>
            <a:pPr>
              <a:buNone/>
              <a:defRPr/>
            </a:pPr>
            <a:endParaRPr lang="en-GB" sz="2400" dirty="0" smtClean="0"/>
          </a:p>
          <a:p>
            <a:pPr>
              <a:buNone/>
              <a:defRPr/>
            </a:pPr>
            <a:r>
              <a:rPr lang="en-GB" sz="2400" dirty="0" smtClean="0"/>
              <a:t>It literally means everything that is ‘put into the scene’, ‘or the staging of a scene’.</a:t>
            </a:r>
          </a:p>
          <a:p>
            <a:pPr>
              <a:buNone/>
              <a:defRPr/>
            </a:pPr>
            <a:endParaRPr lang="en-GB" sz="2400" dirty="0" smtClean="0"/>
          </a:p>
          <a:p>
            <a:pPr>
              <a:buNone/>
              <a:defRPr/>
            </a:pPr>
            <a:r>
              <a:rPr lang="en-GB" sz="2400" b="1" dirty="0" smtClean="0"/>
              <a:t>Think about </a:t>
            </a:r>
            <a:r>
              <a:rPr lang="en-GB" sz="2400" b="1" u="sng" dirty="0" smtClean="0"/>
              <a:t>all</a:t>
            </a:r>
            <a:r>
              <a:rPr lang="en-GB" sz="2400" b="1" dirty="0" smtClean="0"/>
              <a:t> the elements that have been placed in front of the camera.</a:t>
            </a:r>
          </a:p>
          <a:p>
            <a:pPr>
              <a:buNone/>
            </a:pPr>
            <a:endParaRPr lang="de-DE" sz="2400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00038" y="519113"/>
            <a:ext cx="8520112" cy="647700"/>
          </a:xfrm>
        </p:spPr>
        <p:txBody>
          <a:bodyPr>
            <a:normAutofit/>
          </a:bodyPr>
          <a:lstStyle/>
          <a:p>
            <a:r>
              <a:rPr lang="en-US" sz="2800" dirty="0"/>
              <a:t>Costume </a:t>
            </a:r>
            <a:r>
              <a:rPr lang="en-US" sz="2800" b="0" i="1" dirty="0"/>
              <a:t>School of Rock </a:t>
            </a:r>
            <a:r>
              <a:rPr lang="en-US" sz="2800" b="0" dirty="0"/>
              <a:t>(Richard </a:t>
            </a:r>
            <a:r>
              <a:rPr lang="en-US" sz="2800" b="0" dirty="0" err="1"/>
              <a:t>Linklater</a:t>
            </a:r>
            <a:r>
              <a:rPr lang="en-US" sz="2800" b="0" dirty="0"/>
              <a:t>, 2002</a:t>
            </a:r>
            <a:r>
              <a:rPr lang="en-US" sz="28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88" y="2836862"/>
            <a:ext cx="4572000" cy="2489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08" y="1371599"/>
            <a:ext cx="6967396" cy="4944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9" y="1334194"/>
            <a:ext cx="7955034" cy="52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Intertextuality…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8" y="1674083"/>
            <a:ext cx="2508519" cy="24622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29" y="4371584"/>
            <a:ext cx="4071255" cy="3053441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4634" y="4237149"/>
            <a:ext cx="2289673" cy="34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4" y="1025087"/>
            <a:ext cx="3603580" cy="37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26" y="309796"/>
            <a:ext cx="7511473" cy="780787"/>
          </a:xfrm>
        </p:spPr>
        <p:txBody>
          <a:bodyPr/>
          <a:lstStyle/>
          <a:p>
            <a:r>
              <a:rPr lang="en-GB" sz="2000" i="1" dirty="0"/>
              <a:t>12 </a:t>
            </a:r>
            <a:r>
              <a:rPr lang="en-GB" sz="2000" i="1" dirty="0" smtClean="0"/>
              <a:t>Years </a:t>
            </a:r>
            <a:r>
              <a:rPr lang="en-GB" sz="2000" i="1" dirty="0"/>
              <a:t>a Slave </a:t>
            </a:r>
            <a:r>
              <a:rPr lang="en-GB" sz="2000" dirty="0"/>
              <a:t>(2013)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04" y="901700"/>
            <a:ext cx="7137780" cy="474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A8C568E-E48D-BE4A-AF2D-6F4133561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" y="5846380"/>
            <a:ext cx="8378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+mn-lt"/>
              </a:rPr>
              <a:t>What can we say about: </a:t>
            </a:r>
            <a:r>
              <a:rPr lang="en-GB" b="1" dirty="0">
                <a:latin typeface="+mn-lt"/>
              </a:rPr>
              <a:t>Setting/Location</a:t>
            </a:r>
            <a:r>
              <a:rPr lang="en-GB" dirty="0">
                <a:latin typeface="+mn-lt"/>
              </a:rPr>
              <a:t>, </a:t>
            </a:r>
            <a:r>
              <a:rPr lang="en-GB" b="1" dirty="0">
                <a:latin typeface="+mn-lt"/>
              </a:rPr>
              <a:t>Lighting &amp; Colour, Costume &amp;</a:t>
            </a:r>
            <a:r>
              <a:rPr lang="en-GB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Make-Up, Body Language, Props</a:t>
            </a:r>
            <a:r>
              <a:rPr lang="en-GB" dirty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9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300038" y="635000"/>
            <a:ext cx="8520112" cy="647700"/>
          </a:xfrm>
        </p:spPr>
        <p:txBody>
          <a:bodyPr/>
          <a:lstStyle/>
          <a:p>
            <a:r>
              <a:rPr lang="en-GB" altLang="en-US" sz="2400" smtClean="0"/>
              <a:t>Costume </a:t>
            </a:r>
            <a:r>
              <a:rPr lang="en-GB" altLang="en-US" sz="2400" b="0" i="1" smtClean="0"/>
              <a:t>The Devil Wears Prada </a:t>
            </a:r>
            <a:r>
              <a:rPr lang="en-GB" altLang="en-US" sz="2400" b="0" smtClean="0"/>
              <a:t>(David Frankel, 2006)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284288"/>
            <a:ext cx="41687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757488"/>
            <a:ext cx="388143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8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Make-up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200" dirty="0" smtClean="0"/>
              <a:t>Make-up is an essential tool for all actors, but can also be used to generate particular meanings. Prosthetics can vastly change the appearance of an actor.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00038" y="449775"/>
            <a:ext cx="8520112" cy="6477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Make Up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"/>
          <a:stretch/>
        </p:blipFill>
        <p:spPr>
          <a:xfrm>
            <a:off x="297785" y="1256788"/>
            <a:ext cx="4274216" cy="254051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"/>
          <a:stretch/>
        </p:blipFill>
        <p:spPr>
          <a:xfrm>
            <a:off x="4571998" y="1256788"/>
            <a:ext cx="4029403" cy="2540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26"/>
          <a:stretch/>
        </p:blipFill>
        <p:spPr>
          <a:xfrm>
            <a:off x="2052087" y="3797302"/>
            <a:ext cx="2508007" cy="3060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EEF90-77BA-BD4D-88FF-C05837018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/>
          <a:stretch/>
        </p:blipFill>
        <p:spPr>
          <a:xfrm>
            <a:off x="4560094" y="3797302"/>
            <a:ext cx="2713935" cy="30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>
          <a:xfrm>
            <a:off x="300038" y="415925"/>
            <a:ext cx="8520112" cy="647700"/>
          </a:xfrm>
        </p:spPr>
        <p:txBody>
          <a:bodyPr/>
          <a:lstStyle/>
          <a:p>
            <a:r>
              <a:rPr lang="en-GB" altLang="en-US" sz="4400" smtClean="0"/>
              <a:t>Make Up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55600" y="1441450"/>
            <a:ext cx="8515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400"/>
              <a:t>Like most elements of filmmaking, </a:t>
            </a:r>
            <a:r>
              <a:rPr lang="en-GB" altLang="en-US" sz="2400" u="sng"/>
              <a:t>what is not there</a:t>
            </a:r>
            <a:r>
              <a:rPr lang="en-GB" altLang="en-US" sz="2400"/>
              <a:t>, is sometimes of equal importance. The decision to use minimal / to no make up is a brave decision, which can </a:t>
            </a:r>
            <a:r>
              <a:rPr lang="en-GB" altLang="en-US" sz="2400">
                <a:solidFill>
                  <a:schemeClr val="bg2"/>
                </a:solidFill>
              </a:rPr>
              <a:t>add a sense of realism to a character or performance</a:t>
            </a:r>
            <a:r>
              <a:rPr lang="en-GB" altLang="en-US" sz="2400"/>
              <a:t>.</a:t>
            </a:r>
            <a:endParaRPr lang="en-US" altLang="en-US" sz="240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t="1637" r="10277"/>
          <a:stretch>
            <a:fillRect/>
          </a:stretch>
        </p:blipFill>
        <p:spPr bwMode="auto">
          <a:xfrm>
            <a:off x="2906713" y="3343275"/>
            <a:ext cx="33210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4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4885092"/>
          </a:xfrm>
        </p:spPr>
        <p:txBody>
          <a:bodyPr/>
          <a:lstStyle/>
          <a:p>
            <a:pPr>
              <a:buNone/>
              <a:defRPr/>
            </a:pPr>
            <a:r>
              <a:rPr lang="en-GB" sz="2800" dirty="0" smtClean="0"/>
              <a:t>Performance (body language and movement) can transmit information about attitudes and feelings.</a:t>
            </a:r>
          </a:p>
          <a:p>
            <a:pPr>
              <a:buNone/>
              <a:defRPr/>
            </a:pPr>
            <a:endParaRPr lang="en-GB" sz="2800" dirty="0" smtClean="0"/>
          </a:p>
          <a:p>
            <a:pPr>
              <a:buNone/>
              <a:defRPr/>
            </a:pPr>
            <a:r>
              <a:rPr lang="en-GB" sz="2800" dirty="0" smtClean="0"/>
              <a:t>The way an actor walks, talks, sits, or stands can be symptomatic of his or her state of mind</a:t>
            </a:r>
            <a:r>
              <a:rPr lang="en-GB" sz="2800" dirty="0" smtClean="0"/>
              <a:t>.</a:t>
            </a:r>
            <a:r>
              <a:rPr lang="en-GB" altLang="en-US" sz="2800" dirty="0">
                <a:solidFill>
                  <a:schemeClr val="bg2"/>
                </a:solidFill>
              </a:rPr>
              <a:t> A good performance can add additional meaning to the audience.</a:t>
            </a:r>
            <a:endParaRPr lang="en-US" altLang="en-US" sz="2800" dirty="0">
              <a:solidFill>
                <a:schemeClr val="bg2"/>
              </a:solidFill>
            </a:endParaRPr>
          </a:p>
          <a:p>
            <a:pPr>
              <a:buNone/>
              <a:defRPr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78" y="480550"/>
            <a:ext cx="7511473" cy="780787"/>
          </a:xfrm>
        </p:spPr>
        <p:txBody>
          <a:bodyPr/>
          <a:lstStyle/>
          <a:p>
            <a:r>
              <a:rPr lang="en-GB" sz="2800" i="1" dirty="0" smtClean="0"/>
              <a:t>Moulin Rouge</a:t>
            </a:r>
            <a:endParaRPr lang="en-GB" sz="28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8C568E-E48D-BE4A-AF2D-6F4133561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" y="5846380"/>
            <a:ext cx="8378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+mn-lt"/>
              </a:rPr>
              <a:t>What can we say about: </a:t>
            </a:r>
            <a:r>
              <a:rPr lang="en-GB" b="1" dirty="0">
                <a:latin typeface="+mn-lt"/>
              </a:rPr>
              <a:t>Setting/Location</a:t>
            </a:r>
            <a:r>
              <a:rPr lang="en-GB" dirty="0">
                <a:latin typeface="+mn-lt"/>
              </a:rPr>
              <a:t>, </a:t>
            </a:r>
            <a:r>
              <a:rPr lang="en-GB" b="1" dirty="0">
                <a:latin typeface="+mn-lt"/>
              </a:rPr>
              <a:t>Lighting &amp; Colour, Costume &amp;</a:t>
            </a:r>
            <a:r>
              <a:rPr lang="en-GB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Make-Up, Body Language, Props</a:t>
            </a:r>
            <a:r>
              <a:rPr lang="en-GB" dirty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 b="12350"/>
          <a:stretch/>
        </p:blipFill>
        <p:spPr>
          <a:xfrm>
            <a:off x="0" y="1406769"/>
            <a:ext cx="9144000" cy="39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02" y="593372"/>
            <a:ext cx="8520112" cy="647700"/>
          </a:xfrm>
        </p:spPr>
        <p:txBody>
          <a:bodyPr/>
          <a:lstStyle/>
          <a:p>
            <a:r>
              <a:rPr lang="en-GB" b="0" i="1" dirty="0" smtClean="0"/>
              <a:t>Secrets </a:t>
            </a:r>
            <a:r>
              <a:rPr lang="en-GB" b="0" i="1" dirty="0" smtClean="0"/>
              <a:t>&amp; </a:t>
            </a:r>
            <a:r>
              <a:rPr lang="en-GB" b="0" i="1" dirty="0" smtClean="0"/>
              <a:t>Lies</a:t>
            </a:r>
            <a:r>
              <a:rPr lang="en-GB" b="0" dirty="0" smtClean="0"/>
              <a:t>, </a:t>
            </a:r>
            <a:r>
              <a:rPr lang="en-GB" b="0" dirty="0" smtClean="0"/>
              <a:t>(Mike Leigh, 1996)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</p:txBody>
      </p:sp>
      <p:pic>
        <p:nvPicPr>
          <p:cNvPr id="4" name="Picture 5" descr="Secrets and Lie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678" y="1026681"/>
            <a:ext cx="9454719" cy="530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29247" y="5975836"/>
            <a:ext cx="837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What can we say about: </a:t>
            </a:r>
            <a:r>
              <a:rPr lang="en-GB" b="1" dirty="0" smtClean="0"/>
              <a:t>Setting/Decor</a:t>
            </a:r>
            <a:r>
              <a:rPr lang="en-GB" dirty="0" smtClean="0"/>
              <a:t>, </a:t>
            </a:r>
            <a:r>
              <a:rPr lang="en-GB" b="1" dirty="0" smtClean="0"/>
              <a:t>Lighting</a:t>
            </a:r>
            <a:r>
              <a:rPr lang="en-GB" dirty="0" smtClean="0"/>
              <a:t>, </a:t>
            </a:r>
            <a:r>
              <a:rPr lang="en-GB" b="1" dirty="0" smtClean="0"/>
              <a:t>Props</a:t>
            </a:r>
            <a:r>
              <a:rPr lang="en-GB" dirty="0" smtClean="0"/>
              <a:t>, </a:t>
            </a:r>
            <a:r>
              <a:rPr lang="en-GB" b="1" dirty="0" smtClean="0"/>
              <a:t>Costume</a:t>
            </a:r>
            <a:r>
              <a:rPr lang="en-GB" dirty="0" smtClean="0"/>
              <a:t>, </a:t>
            </a:r>
            <a:r>
              <a:rPr lang="en-GB" b="1" dirty="0" smtClean="0"/>
              <a:t>Make-Up</a:t>
            </a:r>
            <a:r>
              <a:rPr lang="en-GB" dirty="0" smtClean="0"/>
              <a:t> and </a:t>
            </a:r>
            <a:r>
              <a:rPr lang="en-GB" b="1" dirty="0" smtClean="0"/>
              <a:t>Performance</a:t>
            </a:r>
            <a:r>
              <a:rPr lang="en-GB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B39FC2-056F-7E41-80D8-B7358F441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9233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063256"/>
            <a:ext cx="8524875" cy="5613991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As a reminder jot down in your </a:t>
            </a:r>
            <a:r>
              <a:rPr lang="en-GB" sz="2800" b="1" dirty="0" smtClean="0"/>
              <a:t>key terms </a:t>
            </a:r>
            <a:r>
              <a:rPr lang="en-GB" sz="2800" dirty="0" smtClean="0"/>
              <a:t>section in the back of your exercise books:</a:t>
            </a:r>
          </a:p>
          <a:p>
            <a:pPr>
              <a:buNone/>
            </a:pPr>
            <a:r>
              <a:rPr lang="en-GB" sz="3600" dirty="0" smtClean="0"/>
              <a:t>Mise en Scene </a:t>
            </a:r>
            <a:r>
              <a:rPr lang="en-GB" sz="2800" dirty="0" smtClean="0"/>
              <a:t>(pronounced </a:t>
            </a:r>
            <a:r>
              <a:rPr lang="en-GB" sz="2800" b="1" dirty="0" err="1" smtClean="0"/>
              <a:t>meez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ahn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sen</a:t>
            </a:r>
            <a:r>
              <a:rPr lang="en-GB" sz="2800" dirty="0" smtClean="0"/>
              <a:t>)</a:t>
            </a:r>
          </a:p>
          <a:p>
            <a:pPr algn="ctr">
              <a:defRPr/>
            </a:pPr>
            <a:r>
              <a:rPr lang="en-GB" sz="2800" dirty="0" smtClean="0"/>
              <a:t>Setting/location/Décor</a:t>
            </a:r>
          </a:p>
          <a:p>
            <a:pPr algn="ctr">
              <a:defRPr/>
            </a:pPr>
            <a:r>
              <a:rPr lang="en-GB" sz="2800" dirty="0" smtClean="0"/>
              <a:t>Lighting</a:t>
            </a:r>
          </a:p>
          <a:p>
            <a:pPr algn="ctr">
              <a:defRPr/>
            </a:pPr>
            <a:r>
              <a:rPr lang="en-GB" sz="2800" dirty="0" smtClean="0"/>
              <a:t>Props</a:t>
            </a:r>
          </a:p>
          <a:p>
            <a:pPr algn="ctr">
              <a:defRPr/>
            </a:pPr>
            <a:r>
              <a:rPr lang="en-GB" sz="2800" dirty="0" smtClean="0"/>
              <a:t>Costume</a:t>
            </a:r>
          </a:p>
          <a:p>
            <a:pPr algn="ctr">
              <a:defRPr/>
            </a:pPr>
            <a:r>
              <a:rPr lang="en-GB" sz="2800" dirty="0" smtClean="0"/>
              <a:t>Make-up</a:t>
            </a:r>
          </a:p>
          <a:p>
            <a:pPr algn="ctr">
              <a:defRPr/>
            </a:pPr>
            <a:r>
              <a:rPr lang="en-GB" sz="2800" dirty="0" smtClean="0"/>
              <a:t>Performance (body language, movement)</a:t>
            </a:r>
            <a:endParaRPr lang="en-US" sz="2800" dirty="0" smtClean="0"/>
          </a:p>
          <a:p>
            <a:pPr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1" smtClean="0"/>
              <a:t>Mise en Scene</a:t>
            </a:r>
            <a:endParaRPr lang="en-US" sz="3200" dirty="0"/>
          </a:p>
        </p:txBody>
      </p:sp>
      <p:pic>
        <p:nvPicPr>
          <p:cNvPr id="4" name="Picture 5" descr="Secrets and Li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1044029"/>
            <a:ext cx="95059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537" y="2991774"/>
            <a:ext cx="77893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Think about all the planning that has gone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into the arrangement of this still image?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Settings/Location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1085449"/>
          </a:xfrm>
        </p:spPr>
        <p:txBody>
          <a:bodyPr/>
          <a:lstStyle/>
          <a:p>
            <a:pPr>
              <a:buNone/>
            </a:pPr>
            <a:r>
              <a:rPr lang="en-GB" sz="4000" dirty="0" smtClean="0"/>
              <a:t>Settings within a film can evoke many responses. </a:t>
            </a:r>
          </a:p>
          <a:p>
            <a:pPr>
              <a:buNone/>
            </a:pPr>
            <a:r>
              <a:rPr lang="en-GB" sz="4000" dirty="0" smtClean="0">
                <a:solidFill>
                  <a:srgbClr val="0070C0"/>
                </a:solidFill>
              </a:rPr>
              <a:t>They can mirror the emotions of a character, establish place and time, and offer information about themes within a film</a:t>
            </a:r>
            <a:r>
              <a:rPr lang="en-GB" sz="4000" dirty="0" smtClean="0"/>
              <a:t>.</a:t>
            </a: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Settings/Location ‘</a:t>
            </a:r>
            <a:r>
              <a:rPr lang="en-GB" b="0" dirty="0" smtClean="0"/>
              <a:t>The Graduate’ (Mike Nichols, 1967)</a:t>
            </a:r>
            <a:endParaRPr lang="en-US" b="0" dirty="0"/>
          </a:p>
        </p:txBody>
      </p:sp>
      <p:pic>
        <p:nvPicPr>
          <p:cNvPr id="4" name="Content Placeholder 3" descr="Graduat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86218" y="1050878"/>
            <a:ext cx="10735329" cy="5213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16" y="595467"/>
            <a:ext cx="7511473" cy="1312480"/>
          </a:xfrm>
        </p:spPr>
        <p:txBody>
          <a:bodyPr/>
          <a:lstStyle/>
          <a:p>
            <a:r>
              <a:rPr lang="en-GB" sz="2800" i="1" dirty="0">
                <a:solidFill>
                  <a:schemeClr val="tx1"/>
                </a:solidFill>
              </a:rPr>
              <a:t>A Clockwork Orange – </a:t>
            </a:r>
            <a:r>
              <a:rPr lang="en-GB" sz="2800" dirty="0">
                <a:solidFill>
                  <a:schemeClr val="tx1"/>
                </a:solidFill>
              </a:rPr>
              <a:t>Dir. Stanley Kubrick (1971)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254"/>
            <a:ext cx="8927909" cy="535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7DFA6E-9681-7741-A8DD-FE1559532970}"/>
              </a:ext>
            </a:extLst>
          </p:cNvPr>
          <p:cNvSpPr txBox="1"/>
          <p:nvPr/>
        </p:nvSpPr>
        <p:spPr>
          <a:xfrm>
            <a:off x="119920" y="1651154"/>
            <a:ext cx="2272551" cy="11695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Location/Setting</a:t>
            </a:r>
          </a:p>
          <a:p>
            <a:r>
              <a:rPr lang="en-GB" sz="1400" b="1" dirty="0"/>
              <a:t>Lighting &amp; Colour</a:t>
            </a:r>
          </a:p>
          <a:p>
            <a:r>
              <a:rPr lang="en-GB" sz="1400" b="1" dirty="0"/>
              <a:t>Costume &amp; Make-up</a:t>
            </a:r>
          </a:p>
          <a:p>
            <a:r>
              <a:rPr lang="en-GB" sz="1400" b="1" dirty="0"/>
              <a:t>Body Language</a:t>
            </a:r>
          </a:p>
          <a:p>
            <a:r>
              <a:rPr lang="en-GB" sz="1400" b="1" dirty="0"/>
              <a:t>Props</a:t>
            </a:r>
          </a:p>
        </p:txBody>
      </p:sp>
    </p:spTree>
    <p:extLst>
      <p:ext uri="{BB962C8B-B14F-4D97-AF65-F5344CB8AC3E}">
        <p14:creationId xmlns:p14="http://schemas.microsoft.com/office/powerpoint/2010/main" val="22340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00038" y="411163"/>
            <a:ext cx="8520112" cy="64770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Settings/Location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0037" y="1236439"/>
            <a:ext cx="8349287" cy="48645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400" dirty="0"/>
              <a:t>The </a:t>
            </a:r>
            <a:r>
              <a:rPr lang="en-GB" sz="2400" dirty="0">
                <a:solidFill>
                  <a:schemeClr val="tx2"/>
                </a:solidFill>
              </a:rPr>
              <a:t>setting</a:t>
            </a:r>
            <a:r>
              <a:rPr lang="en-GB" sz="2400" dirty="0"/>
              <a:t> of a scene is crucial to our understanding of time and place. We can locate ourselves in a certain place, town, country, planet or even galaxy.</a:t>
            </a:r>
          </a:p>
          <a:p>
            <a:pPr>
              <a:buFont typeface="Wingdings" pitchFamily="2" charset="2"/>
              <a:buNone/>
            </a:pPr>
            <a:endParaRPr lang="en-GB" sz="2400" dirty="0"/>
          </a:p>
          <a:p>
            <a:pPr>
              <a:buClr>
                <a:schemeClr val="tx1"/>
              </a:buClr>
            </a:pPr>
            <a:r>
              <a:rPr lang="en-GB" sz="2400" dirty="0"/>
              <a:t>Present day or historic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solidFill>
                  <a:srgbClr val="0070C0"/>
                </a:solidFill>
              </a:rPr>
              <a:t>Urban or rural</a:t>
            </a:r>
          </a:p>
          <a:p>
            <a:pPr>
              <a:buClr>
                <a:schemeClr val="tx1"/>
              </a:buClr>
            </a:pPr>
            <a:r>
              <a:rPr lang="en-GB" sz="2400" dirty="0"/>
              <a:t>Isolation or claustrophobic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solidFill>
                  <a:srgbClr val="0070C0"/>
                </a:solidFill>
              </a:rPr>
              <a:t>Wealth or poverty (or class)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95275" y="381946"/>
            <a:ext cx="7511473" cy="1312480"/>
          </a:xfrm>
        </p:spPr>
        <p:txBody>
          <a:bodyPr>
            <a:normAutofit/>
          </a:bodyPr>
          <a:lstStyle/>
          <a:p>
            <a:r>
              <a:rPr lang="en-GB" b="1" dirty="0"/>
              <a:t>Settings/Location </a:t>
            </a:r>
            <a:r>
              <a:rPr lang="en-GB" dirty="0"/>
              <a:t/>
            </a:r>
            <a:br>
              <a:rPr lang="en-GB" dirty="0"/>
            </a:br>
            <a:r>
              <a:rPr lang="en-GB" b="0" i="1" dirty="0"/>
              <a:t>Once Upon a Time in America </a:t>
            </a:r>
            <a:r>
              <a:rPr lang="en-GB" b="0" dirty="0"/>
              <a:t>(Sergio Leone 1984)</a:t>
            </a:r>
            <a:endParaRPr lang="en-US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89075"/>
            <a:ext cx="8933204" cy="501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5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840318-template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F0840318-template</Template>
  <TotalTime>487</TotalTime>
  <Words>687</Words>
  <Application>Microsoft Office PowerPoint</Application>
  <PresentationFormat>On-screen Show (4:3)</PresentationFormat>
  <Paragraphs>103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Wingdings</vt:lpstr>
      <vt:lpstr>F0840318-template</vt:lpstr>
      <vt:lpstr>Mise en Scene</vt:lpstr>
      <vt:lpstr>Mise en Scene</vt:lpstr>
      <vt:lpstr>PowerPoint Presentation</vt:lpstr>
      <vt:lpstr>Mise en Scene</vt:lpstr>
      <vt:lpstr>Settings/Location</vt:lpstr>
      <vt:lpstr>Settings/Location ‘The Graduate’ (Mike Nichols, 1967)</vt:lpstr>
      <vt:lpstr>A Clockwork Orange – Dir. Stanley Kubrick (1971)</vt:lpstr>
      <vt:lpstr>Settings/Location</vt:lpstr>
      <vt:lpstr>Settings/Location  Once Upon a Time in America (Sergio Leone 1984)</vt:lpstr>
      <vt:lpstr>Settings/Location  For Edward Scissorhands</vt:lpstr>
      <vt:lpstr>Decor</vt:lpstr>
      <vt:lpstr>Decor Good Will Hunting (Gus Van Sant, 1998)</vt:lpstr>
      <vt:lpstr>Lighting</vt:lpstr>
      <vt:lpstr>Lighting</vt:lpstr>
      <vt:lpstr>PowerPoint Presentation</vt:lpstr>
      <vt:lpstr>Props</vt:lpstr>
      <vt:lpstr>Props</vt:lpstr>
      <vt:lpstr>PowerPoint Presentation</vt:lpstr>
      <vt:lpstr>Costume</vt:lpstr>
      <vt:lpstr>Costume School of Rock (Richard Linklater, 2002)</vt:lpstr>
      <vt:lpstr>Intertextuality…</vt:lpstr>
      <vt:lpstr>12 Years a Slave (2013)</vt:lpstr>
      <vt:lpstr>Costume The Devil Wears Prada (David Frankel, 2006)</vt:lpstr>
      <vt:lpstr>Make-up</vt:lpstr>
      <vt:lpstr>Make Up</vt:lpstr>
      <vt:lpstr>Make Up</vt:lpstr>
      <vt:lpstr>Performance</vt:lpstr>
      <vt:lpstr>Moulin Rouge</vt:lpstr>
      <vt:lpstr>Secrets &amp; Lies, (Mike Leigh, 1996) 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Scene</dc:title>
  <dc:creator>Stephen Grantham</dc:creator>
  <dc:description>PresentationLoad.com</dc:description>
  <cp:lastModifiedBy>Tina Donnelly</cp:lastModifiedBy>
  <cp:revision>25</cp:revision>
  <dcterms:created xsi:type="dcterms:W3CDTF">2009-08-26T13:21:57Z</dcterms:created>
  <dcterms:modified xsi:type="dcterms:W3CDTF">2019-10-23T10:16:08Z</dcterms:modified>
</cp:coreProperties>
</file>