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Nouns &amp; Determiners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Possessive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Possessive</a:t>
            </a:r>
            <a:r>
              <a:rPr lang="en-GB" dirty="0"/>
              <a:t> – determiner which shows who the noun belongs to e.g. </a:t>
            </a:r>
            <a:r>
              <a:rPr lang="en-GB" i="1" dirty="0"/>
              <a:t>my/our/your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698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Quantity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Quantity</a:t>
            </a:r>
            <a:r>
              <a:rPr lang="en-GB" b="1" dirty="0"/>
              <a:t> </a:t>
            </a:r>
            <a:r>
              <a:rPr lang="en-GB" dirty="0"/>
              <a:t>– determines the number of the noun e.g. </a:t>
            </a:r>
            <a:r>
              <a:rPr lang="en-GB" i="1" dirty="0"/>
              <a:t>several, many</a:t>
            </a:r>
            <a:endParaRPr lang="en-GB" b="1" i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59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Concrete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noun that refers to </a:t>
            </a:r>
            <a:r>
              <a:rPr lang="en-GB" b="1" dirty="0"/>
              <a:t>objects</a:t>
            </a:r>
            <a:r>
              <a:rPr lang="en-GB" dirty="0"/>
              <a:t> that have physical existence. Divided into:</a:t>
            </a:r>
          </a:p>
          <a:p>
            <a:pPr lvl="1"/>
            <a:r>
              <a:rPr lang="en-GB" b="1" u="sng" dirty="0"/>
              <a:t>Count</a:t>
            </a:r>
            <a:r>
              <a:rPr lang="en-GB" dirty="0"/>
              <a:t> – concrete nouns that have a plural form e.g. </a:t>
            </a:r>
            <a:r>
              <a:rPr lang="en-GB" i="1" dirty="0"/>
              <a:t>chair(s)</a:t>
            </a:r>
          </a:p>
          <a:p>
            <a:pPr lvl="1"/>
            <a:r>
              <a:rPr lang="en-GB" b="1" u="sng" dirty="0"/>
              <a:t>Mass</a:t>
            </a:r>
            <a:r>
              <a:rPr lang="en-GB" dirty="0"/>
              <a:t> – concrete nouns that refer to a collection/group e.g. </a:t>
            </a:r>
            <a:r>
              <a:rPr lang="en-GB" i="1" dirty="0"/>
              <a:t>furniture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5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noun that refers to </a:t>
            </a:r>
            <a:r>
              <a:rPr lang="en-GB" b="1" dirty="0"/>
              <a:t>states, feelings and concepts </a:t>
            </a:r>
            <a:r>
              <a:rPr lang="en-GB" dirty="0"/>
              <a:t>that have no physical existence e.g. </a:t>
            </a:r>
            <a:r>
              <a:rPr lang="en-GB" i="1" dirty="0"/>
              <a:t>pain, happiness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8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Proper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noun that refers to names of </a:t>
            </a:r>
            <a:r>
              <a:rPr lang="en-GB" b="1" dirty="0"/>
              <a:t>people, places, days of the week, etc. </a:t>
            </a:r>
            <a:r>
              <a:rPr lang="en-GB" dirty="0"/>
              <a:t>(always capitalised) e.g. </a:t>
            </a:r>
            <a:r>
              <a:rPr lang="en-GB" i="1" dirty="0"/>
              <a:t>Susan, London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5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Collective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noun that refers to a single </a:t>
            </a:r>
            <a:r>
              <a:rPr lang="en-GB" b="1" dirty="0"/>
              <a:t>group</a:t>
            </a:r>
            <a:r>
              <a:rPr lang="en-GB" dirty="0"/>
              <a:t> composed of multiple numbers e.g. </a:t>
            </a:r>
            <a:r>
              <a:rPr lang="en-GB" i="1" dirty="0"/>
              <a:t>a </a:t>
            </a:r>
            <a:r>
              <a:rPr lang="en-GB" b="1" i="1" dirty="0"/>
              <a:t>class </a:t>
            </a:r>
            <a:r>
              <a:rPr lang="en-GB" i="1" dirty="0"/>
              <a:t>of students</a:t>
            </a:r>
            <a:endParaRPr lang="en-GB" b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3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Collective Noun Task: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Find out the collective nouns for the following group of people, animals and items:</a:t>
            </a:r>
          </a:p>
          <a:p>
            <a:pPr marL="457200" indent="-457200">
              <a:buAutoNum type="alphaLcParenR"/>
            </a:pPr>
            <a:r>
              <a:rPr lang="en-GB" dirty="0"/>
              <a:t>Ferrets</a:t>
            </a:r>
          </a:p>
          <a:p>
            <a:pPr marL="457200" indent="-457200">
              <a:buAutoNum type="alphaLcParenR"/>
            </a:pPr>
            <a:r>
              <a:rPr lang="en-GB" dirty="0"/>
              <a:t>Hyenas</a:t>
            </a:r>
          </a:p>
          <a:p>
            <a:pPr marL="457200" indent="-457200">
              <a:buAutoNum type="alphaLcParenR"/>
            </a:pPr>
            <a:r>
              <a:rPr lang="en-GB" dirty="0"/>
              <a:t>Cutlery </a:t>
            </a:r>
          </a:p>
          <a:p>
            <a:pPr marL="457200" indent="-457200">
              <a:buAutoNum type="alphaLcParenR"/>
            </a:pPr>
            <a:r>
              <a:rPr lang="en-GB" dirty="0"/>
              <a:t>Camels</a:t>
            </a:r>
          </a:p>
          <a:p>
            <a:pPr marL="457200" indent="-457200">
              <a:buAutoNum type="alphaLcParenR"/>
            </a:pPr>
            <a:r>
              <a:rPr lang="en-GB" dirty="0"/>
              <a:t>Hummingbirds</a:t>
            </a:r>
          </a:p>
          <a:p>
            <a:pPr marL="457200" indent="-457200">
              <a:buAutoNum type="alphaLcParenR"/>
            </a:pPr>
            <a:r>
              <a:rPr lang="en-GB" dirty="0"/>
              <a:t>Cockroaches</a:t>
            </a:r>
          </a:p>
          <a:p>
            <a:pPr marL="457200" indent="-457200">
              <a:buAutoNum type="alphaLcParenR"/>
            </a:pPr>
            <a:r>
              <a:rPr lang="en-GB" dirty="0" err="1"/>
              <a:t>Flamingoes</a:t>
            </a:r>
            <a:endParaRPr lang="en-GB" dirty="0"/>
          </a:p>
          <a:p>
            <a:pPr marL="457200" indent="-457200">
              <a:buAutoNum type="alphaLcParenR"/>
            </a:pPr>
            <a:r>
              <a:rPr lang="en-GB" dirty="0"/>
              <a:t>Magicians </a:t>
            </a:r>
          </a:p>
          <a:p>
            <a:pPr marL="457200" indent="-457200">
              <a:buAutoNum type="alphaLcParenR"/>
            </a:pPr>
            <a:r>
              <a:rPr lang="en-GB" dirty="0"/>
              <a:t>Owls</a:t>
            </a:r>
          </a:p>
          <a:p>
            <a:pPr marL="457200" indent="-457200">
              <a:buAutoNum type="alphaLcParenR"/>
            </a:pPr>
            <a:r>
              <a:rPr lang="en-GB" dirty="0"/>
              <a:t>Pandas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25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Label the following different types of nouns: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There was a large tree in the garden.</a:t>
            </a:r>
          </a:p>
          <a:p>
            <a:r>
              <a:rPr lang="en-GB" dirty="0"/>
              <a:t>2. Love is in the air but the magic happens in the kitchen.</a:t>
            </a:r>
          </a:p>
          <a:p>
            <a:r>
              <a:rPr lang="en-GB" dirty="0"/>
              <a:t>3. My favourite city in the UK is London but it’s not a patch on New York. </a:t>
            </a:r>
          </a:p>
          <a:p>
            <a:r>
              <a:rPr lang="en-GB" dirty="0"/>
              <a:t>4. A class of students supported the teachers protesting for better pay. </a:t>
            </a:r>
          </a:p>
          <a:p>
            <a:r>
              <a:rPr lang="en-GB" dirty="0"/>
              <a:t>5. Fewer cars with diesel engines were produced in the first week of this year.</a:t>
            </a:r>
          </a:p>
          <a:p>
            <a:r>
              <a:rPr lang="en-GB" dirty="0"/>
              <a:t>6. Less sugar is important for a healthy diet.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77902" y="5728642"/>
            <a:ext cx="562624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Why is it useful to analyse the different types of nouns that you identified above in texts?</a:t>
            </a:r>
          </a:p>
        </p:txBody>
      </p:sp>
    </p:spTree>
    <p:extLst>
      <p:ext uri="{BB962C8B-B14F-4D97-AF65-F5344CB8AC3E}">
        <p14:creationId xmlns:p14="http://schemas.microsoft.com/office/powerpoint/2010/main" val="5517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Determiners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0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Article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Article</a:t>
            </a:r>
            <a:r>
              <a:rPr lang="en-GB" dirty="0"/>
              <a:t> – a determiner that denotes a singular form:</a:t>
            </a:r>
          </a:p>
          <a:p>
            <a:pPr lvl="1"/>
            <a:r>
              <a:rPr lang="en-GB" b="1" u="sng" dirty="0"/>
              <a:t>Definite article</a:t>
            </a:r>
            <a:r>
              <a:rPr lang="en-GB" dirty="0"/>
              <a:t> – the (specific)</a:t>
            </a:r>
          </a:p>
          <a:p>
            <a:pPr lvl="1"/>
            <a:r>
              <a:rPr lang="en-GB" b="1" u="sng" dirty="0"/>
              <a:t>Indefinite article</a:t>
            </a:r>
            <a:r>
              <a:rPr lang="en-GB" dirty="0"/>
              <a:t> – a/an (general)</a:t>
            </a:r>
            <a:endParaRPr lang="en-GB" b="1" u="sng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98740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32</TotalTime>
  <Words>334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 Light</vt:lpstr>
      <vt:lpstr>Rockwell</vt:lpstr>
      <vt:lpstr>Wingdings</vt:lpstr>
      <vt:lpstr>Atlas</vt:lpstr>
      <vt:lpstr>Lexis: Introduction to Word Class</vt:lpstr>
      <vt:lpstr>1. Concrete</vt:lpstr>
      <vt:lpstr>2. Abstract</vt:lpstr>
      <vt:lpstr>3. Proper</vt:lpstr>
      <vt:lpstr>4. Collective</vt:lpstr>
      <vt:lpstr>Collective Noun Task:</vt:lpstr>
      <vt:lpstr>Label the following different types of nouns:</vt:lpstr>
      <vt:lpstr>Lexis: Introduction to Word Class</vt:lpstr>
      <vt:lpstr>1. Article</vt:lpstr>
      <vt:lpstr>2. Possessive</vt:lpstr>
      <vt:lpstr>3. Quantity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8</cp:revision>
  <dcterms:created xsi:type="dcterms:W3CDTF">2019-01-11T14:27:42Z</dcterms:created>
  <dcterms:modified xsi:type="dcterms:W3CDTF">2019-10-02T16:18:58Z</dcterms:modified>
</cp:coreProperties>
</file>