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2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Adjectives</a:t>
            </a:r>
          </a:p>
        </p:txBody>
      </p:sp>
    </p:spTree>
    <p:extLst>
      <p:ext uri="{BB962C8B-B14F-4D97-AF65-F5344CB8AC3E}">
        <p14:creationId xmlns:p14="http://schemas.microsoft.com/office/powerpoint/2010/main" val="4129724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Gradable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adjectives have </a:t>
            </a:r>
            <a:r>
              <a:rPr lang="en-GB" b="1" dirty="0"/>
              <a:t>3 forms </a:t>
            </a:r>
            <a:r>
              <a:rPr lang="en-GB" dirty="0"/>
              <a:t>which can be graded upwards with the suffixes ‘-</a:t>
            </a:r>
            <a:r>
              <a:rPr lang="en-GB" b="1" dirty="0" err="1"/>
              <a:t>er</a:t>
            </a:r>
            <a:r>
              <a:rPr lang="en-GB" dirty="0"/>
              <a:t>’ and ‘-</a:t>
            </a:r>
            <a:r>
              <a:rPr lang="en-GB" b="1" dirty="0" err="1"/>
              <a:t>est</a:t>
            </a:r>
            <a:r>
              <a:rPr lang="en-GB" dirty="0"/>
              <a:t>’ or by adding ‘</a:t>
            </a:r>
            <a:r>
              <a:rPr lang="en-GB" b="1" dirty="0"/>
              <a:t>more</a:t>
            </a:r>
            <a:r>
              <a:rPr lang="en-GB" dirty="0"/>
              <a:t>’ or ‘</a:t>
            </a:r>
            <a:r>
              <a:rPr lang="en-GB" b="1" dirty="0"/>
              <a:t>most</a:t>
            </a:r>
            <a:r>
              <a:rPr lang="en-GB" dirty="0"/>
              <a:t>’ before the adjective:</a:t>
            </a:r>
          </a:p>
          <a:p>
            <a:pPr lvl="1"/>
            <a:r>
              <a:rPr lang="en-GB" b="1" u="sng" dirty="0"/>
              <a:t>Absolute</a:t>
            </a:r>
            <a:r>
              <a:rPr lang="en-GB" dirty="0"/>
              <a:t> – the base form of an adjective e.g. </a:t>
            </a:r>
            <a:r>
              <a:rPr lang="en-GB" i="1" dirty="0"/>
              <a:t>big, interesting</a:t>
            </a:r>
            <a:endParaRPr lang="en-GB" b="1" u="sng" dirty="0"/>
          </a:p>
          <a:p>
            <a:pPr lvl="1"/>
            <a:r>
              <a:rPr lang="en-GB" b="1" u="sng" dirty="0"/>
              <a:t>Comparative</a:t>
            </a:r>
            <a:r>
              <a:rPr lang="en-GB" b="1" dirty="0"/>
              <a:t> </a:t>
            </a:r>
            <a:r>
              <a:rPr lang="en-GB" dirty="0"/>
              <a:t>– the form of an adjective that designates comparison between two things e.g. </a:t>
            </a:r>
            <a:r>
              <a:rPr lang="en-GB" i="1" dirty="0"/>
              <a:t>bigg</a:t>
            </a:r>
            <a:r>
              <a:rPr lang="en-GB" b="1" i="1" dirty="0"/>
              <a:t>er</a:t>
            </a:r>
            <a:r>
              <a:rPr lang="en-GB" i="1" dirty="0"/>
              <a:t>, </a:t>
            </a:r>
            <a:r>
              <a:rPr lang="en-GB" b="1" i="1" dirty="0"/>
              <a:t>more </a:t>
            </a:r>
            <a:r>
              <a:rPr lang="en-GB" i="1" dirty="0"/>
              <a:t>interesting</a:t>
            </a:r>
            <a:endParaRPr lang="en-GB" b="1" i="1" dirty="0"/>
          </a:p>
          <a:p>
            <a:pPr lvl="1"/>
            <a:r>
              <a:rPr lang="en-GB" b="1" u="sng" dirty="0"/>
              <a:t>Superlative</a:t>
            </a:r>
            <a:r>
              <a:rPr lang="en-GB" b="1" dirty="0"/>
              <a:t> </a:t>
            </a:r>
            <a:r>
              <a:rPr lang="en-GB" dirty="0"/>
              <a:t>– expresses the highest level of the quality represented by an adjective e.g. </a:t>
            </a:r>
            <a:r>
              <a:rPr lang="en-GB" i="1" dirty="0"/>
              <a:t>bigg</a:t>
            </a:r>
            <a:r>
              <a:rPr lang="en-GB" b="1" i="1" dirty="0"/>
              <a:t>est</a:t>
            </a:r>
            <a:r>
              <a:rPr lang="en-GB" i="1" dirty="0"/>
              <a:t>, </a:t>
            </a:r>
            <a:r>
              <a:rPr lang="en-GB" b="1" i="1" dirty="0"/>
              <a:t>most </a:t>
            </a:r>
            <a:r>
              <a:rPr lang="en-GB" i="1" dirty="0"/>
              <a:t>interesting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49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Gradable Adjective </a:t>
            </a:r>
            <a:r>
              <a:rPr lang="en-GB" dirty="0"/>
              <a:t>Task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666439"/>
              </p:ext>
            </p:extLst>
          </p:nvPr>
        </p:nvGraphicFramePr>
        <p:xfrm>
          <a:off x="5124800" y="1085667"/>
          <a:ext cx="521208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Base</a:t>
                      </a:r>
                      <a:r>
                        <a:rPr lang="en-GB" b="1" baseline="0" dirty="0"/>
                        <a:t> Adjective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Comparative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Superlative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lucky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far (distance)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popular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driest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least (time)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far (time)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20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Non-gradable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some adjectives that are </a:t>
            </a:r>
            <a:r>
              <a:rPr lang="en-GB" b="1" dirty="0"/>
              <a:t>binary </a:t>
            </a:r>
            <a:r>
              <a:rPr lang="en-GB" dirty="0"/>
              <a:t>and therefore not gradable e.g. </a:t>
            </a:r>
            <a:r>
              <a:rPr lang="en-GB" b="1" i="1" dirty="0"/>
              <a:t>dead. </a:t>
            </a:r>
            <a:r>
              <a:rPr lang="en-GB" dirty="0"/>
              <a:t>You can’t be </a:t>
            </a:r>
            <a:r>
              <a:rPr lang="en-GB" b="1" i="1" dirty="0"/>
              <a:t>more </a:t>
            </a:r>
            <a:r>
              <a:rPr lang="en-GB" dirty="0"/>
              <a:t>dead or </a:t>
            </a:r>
            <a:r>
              <a:rPr lang="en-GB" b="1" i="1" dirty="0"/>
              <a:t>most </a:t>
            </a:r>
            <a:r>
              <a:rPr lang="en-GB" dirty="0"/>
              <a:t>dead</a:t>
            </a:r>
            <a:r>
              <a:rPr lang="en-GB" i="1" dirty="0"/>
              <a:t> – </a:t>
            </a:r>
            <a:r>
              <a:rPr lang="en-GB" dirty="0"/>
              <a:t>you are just dead or alive.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188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Label the following different types of </a:t>
            </a:r>
            <a:r>
              <a:rPr lang="en-GB" b="1" dirty="0" smtClean="0"/>
              <a:t>adjectives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There was a big tree in the </a:t>
            </a:r>
            <a:r>
              <a:rPr lang="en-GB" dirty="0" smtClean="0"/>
              <a:t>garden; underneath it, she was dead.</a:t>
            </a:r>
            <a:endParaRPr lang="en-GB" dirty="0"/>
          </a:p>
          <a:p>
            <a:r>
              <a:rPr lang="en-GB" dirty="0"/>
              <a:t>2. My neighbour’s living room was grander than mine.</a:t>
            </a:r>
          </a:p>
          <a:p>
            <a:r>
              <a:rPr lang="en-GB" dirty="0"/>
              <a:t>3. My best friend </a:t>
            </a:r>
            <a:r>
              <a:rPr lang="en-GB" dirty="0" smtClean="0"/>
              <a:t>who’s pregnant had </a:t>
            </a:r>
            <a:r>
              <a:rPr lang="en-GB" dirty="0"/>
              <a:t>her tonsils </a:t>
            </a:r>
            <a:r>
              <a:rPr lang="en-GB" dirty="0" smtClean="0"/>
              <a:t>out.</a:t>
            </a:r>
            <a:endParaRPr lang="en-GB" dirty="0"/>
          </a:p>
          <a:p>
            <a:r>
              <a:rPr lang="en-GB" dirty="0"/>
              <a:t>4. </a:t>
            </a:r>
            <a:r>
              <a:rPr lang="en-GB" dirty="0" smtClean="0"/>
              <a:t>Is Domino’s open after 10 o’clock? </a:t>
            </a:r>
            <a:endParaRPr lang="en-GB" dirty="0"/>
          </a:p>
          <a:p>
            <a:r>
              <a:rPr lang="en-GB" dirty="0"/>
              <a:t>5. I was served by the most delightful sales assistant today.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77902" y="5728642"/>
            <a:ext cx="562624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Why is it useful to analyse the different types of adjectives that you identified above in texts?</a:t>
            </a:r>
          </a:p>
        </p:txBody>
      </p:sp>
    </p:spTree>
    <p:extLst>
      <p:ext uri="{BB962C8B-B14F-4D97-AF65-F5344CB8AC3E}">
        <p14:creationId xmlns:p14="http://schemas.microsoft.com/office/powerpoint/2010/main" val="55170821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23</TotalTime>
  <Words>245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Lexis: Introduction to Word Class</vt:lpstr>
      <vt:lpstr>1. Gradable</vt:lpstr>
      <vt:lpstr>Gradable Adjective Task</vt:lpstr>
      <vt:lpstr>2. Non-gradable</vt:lpstr>
      <vt:lpstr>Label the following different types of adjectives: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Lexis: Word Class</dc:title>
  <dc:creator>Adam Duce</dc:creator>
  <cp:lastModifiedBy>Adam Duce</cp:lastModifiedBy>
  <cp:revision>11</cp:revision>
  <dcterms:created xsi:type="dcterms:W3CDTF">2019-01-11T14:27:42Z</dcterms:created>
  <dcterms:modified xsi:type="dcterms:W3CDTF">2019-10-02T16:18:39Z</dcterms:modified>
</cp:coreProperties>
</file>