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5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Lexis: Introduction to Word Class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Verbs</a:t>
            </a:r>
          </a:p>
        </p:txBody>
      </p:sp>
    </p:spTree>
    <p:extLst>
      <p:ext uri="{BB962C8B-B14F-4D97-AF65-F5344CB8AC3E}">
        <p14:creationId xmlns:p14="http://schemas.microsoft.com/office/powerpoint/2010/main" val="4129724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13C17-B86D-497F-A08E-99AE60DE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9. 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DAB5B-5EB1-4A70-B191-338790F2F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process that describes </a:t>
            </a:r>
            <a:r>
              <a:rPr lang="en-GB" b="1" dirty="0"/>
              <a:t>perception, thought or speech </a:t>
            </a:r>
            <a:r>
              <a:rPr lang="en-GB" dirty="0"/>
              <a:t>e.g. </a:t>
            </a:r>
            <a:r>
              <a:rPr lang="en-GB" i="1" dirty="0"/>
              <a:t>think, believe, speak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647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B3BE8-5D7C-45D5-80AD-AB3B99717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10. Relational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3ED74-9023-42A6-B13D-6E543A67B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process that describes </a:t>
            </a:r>
            <a:r>
              <a:rPr lang="en-GB" b="1" dirty="0"/>
              <a:t>states of being or are used to identify</a:t>
            </a:r>
            <a:r>
              <a:rPr lang="en-GB" dirty="0"/>
              <a:t> e.g. </a:t>
            </a:r>
            <a:r>
              <a:rPr lang="en-GB" i="1" dirty="0"/>
              <a:t>be, appear, seem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8896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CBBF-F738-484C-AD7C-8723CDE61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 Transitive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4C8C0-2972-4247-AF61-088125D2C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process that has an object (most verbs) e.g. </a:t>
            </a:r>
          </a:p>
          <a:p>
            <a:pPr marL="0" indent="0">
              <a:buNone/>
            </a:pPr>
            <a:r>
              <a:rPr lang="en-GB" i="1" dirty="0"/>
              <a:t>	He </a:t>
            </a:r>
            <a:r>
              <a:rPr lang="en-GB" b="1" i="1" dirty="0"/>
              <a:t>kicked</a:t>
            </a:r>
            <a:r>
              <a:rPr lang="en-GB" i="1" dirty="0"/>
              <a:t> </a:t>
            </a:r>
            <a:r>
              <a:rPr lang="en-GB" i="1" u="sng" dirty="0"/>
              <a:t>the ball</a:t>
            </a:r>
            <a:r>
              <a:rPr lang="en-GB" i="1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030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F0BA4-471F-423F-907D-6E4C9F5B2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12. Intransitive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0C457-360E-40A2-9D24-644AA0A78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process that has </a:t>
            </a:r>
            <a:r>
              <a:rPr lang="en-GB" b="1" dirty="0"/>
              <a:t>no object </a:t>
            </a:r>
            <a:r>
              <a:rPr lang="en-GB" dirty="0"/>
              <a:t>e.g. </a:t>
            </a:r>
            <a:r>
              <a:rPr lang="en-GB" i="1" dirty="0"/>
              <a:t>I </a:t>
            </a:r>
            <a:r>
              <a:rPr lang="en-GB" b="1" i="1" dirty="0"/>
              <a:t>yawned</a:t>
            </a:r>
            <a:r>
              <a:rPr lang="en-GB" i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327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6E32-6B43-4D09-845D-2DCAA194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13. Finite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333C5-E007-4FBA-AB4E-98FD379F7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that has been inflected and therefore has a </a:t>
            </a:r>
            <a:r>
              <a:rPr lang="en-GB" b="1" dirty="0"/>
              <a:t>subject </a:t>
            </a:r>
            <a:r>
              <a:rPr lang="en-GB" dirty="0"/>
              <a:t>before it (most verbs) e.g. </a:t>
            </a:r>
          </a:p>
          <a:p>
            <a:pPr marL="0" indent="0">
              <a:buNone/>
            </a:pPr>
            <a:r>
              <a:rPr lang="en-GB" i="1" dirty="0"/>
              <a:t>	He </a:t>
            </a:r>
            <a:r>
              <a:rPr lang="en-GB" b="1" i="1" dirty="0"/>
              <a:t>was </a:t>
            </a:r>
            <a:r>
              <a:rPr lang="en-GB" i="1" dirty="0"/>
              <a:t>going to the shop.</a:t>
            </a:r>
          </a:p>
          <a:p>
            <a:pPr marL="0" indent="0">
              <a:buNone/>
            </a:pPr>
            <a:r>
              <a:rPr lang="en-GB" b="1" i="1" dirty="0"/>
              <a:t>	</a:t>
            </a:r>
            <a:r>
              <a:rPr lang="en-GB" i="1" dirty="0"/>
              <a:t>They </a:t>
            </a:r>
            <a:r>
              <a:rPr lang="en-GB" b="1" i="1" dirty="0"/>
              <a:t>were </a:t>
            </a:r>
            <a:r>
              <a:rPr lang="en-GB" i="1" dirty="0"/>
              <a:t>going to the shop.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489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603B8-7853-4928-BC55-55A06C92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14. Non-Finite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4DE96-3498-43F2-8B3C-2B4BFD4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that has not been inflected and therefore </a:t>
            </a:r>
            <a:r>
              <a:rPr lang="en-GB" b="1" dirty="0"/>
              <a:t>doesn’t have an object. </a:t>
            </a:r>
            <a:r>
              <a:rPr lang="en-GB" dirty="0"/>
              <a:t>These verbs will either be in the </a:t>
            </a:r>
            <a:r>
              <a:rPr lang="en-GB" b="1" dirty="0"/>
              <a:t>infinitive form</a:t>
            </a:r>
            <a:r>
              <a:rPr lang="en-GB" dirty="0"/>
              <a:t> e.g. </a:t>
            </a:r>
            <a:r>
              <a:rPr lang="en-GB" i="1" dirty="0"/>
              <a:t>to play </a:t>
            </a:r>
            <a:r>
              <a:rPr lang="en-GB" dirty="0"/>
              <a:t>or the </a:t>
            </a:r>
            <a:r>
              <a:rPr lang="en-GB" b="1" dirty="0"/>
              <a:t>present participle form </a:t>
            </a:r>
            <a:r>
              <a:rPr lang="en-GB" dirty="0"/>
              <a:t>e.g. </a:t>
            </a:r>
            <a:r>
              <a:rPr lang="en-GB" i="1" dirty="0"/>
              <a:t>watching</a:t>
            </a:r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en-GB" b="1" i="1" dirty="0"/>
              <a:t>To make </a:t>
            </a:r>
            <a:r>
              <a:rPr lang="en-GB" i="1" dirty="0"/>
              <a:t>spaghetti bolognaise, you need to first 	ensure…</a:t>
            </a:r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en-GB" b="1" i="1" dirty="0"/>
              <a:t>Watching </a:t>
            </a:r>
            <a:r>
              <a:rPr lang="en-GB" i="1" dirty="0"/>
              <a:t>the game from the far end of the 	stadium, Ian couldn’t see the match.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86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Label the following different types of </a:t>
            </a:r>
            <a:r>
              <a:rPr lang="en-GB" b="1" dirty="0"/>
              <a:t>verbs</a:t>
            </a:r>
            <a:r>
              <a:rPr lang="en-GB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/>
              <a:t>1. I am going to see him on Friday.</a:t>
            </a:r>
          </a:p>
          <a:p>
            <a:pPr marL="0" lvl="0" indent="0">
              <a:buNone/>
            </a:pPr>
            <a:r>
              <a:rPr lang="en-GB" dirty="0"/>
              <a:t>2. She is nice. I would like to see her again soon.</a:t>
            </a:r>
          </a:p>
          <a:p>
            <a:pPr marL="0" lvl="0" indent="0">
              <a:buNone/>
            </a:pPr>
            <a:r>
              <a:rPr lang="en-GB" dirty="0"/>
              <a:t>3. I swam faster than her but she played tennis better than me.</a:t>
            </a:r>
          </a:p>
          <a:p>
            <a:pPr marL="0" lvl="0" indent="0">
              <a:buNone/>
            </a:pPr>
            <a:r>
              <a:rPr lang="en-GB" dirty="0"/>
              <a:t>4. I dropped the vase and believe it to be broken.</a:t>
            </a:r>
          </a:p>
          <a:p>
            <a:pPr marL="0" lvl="0" indent="0">
              <a:buNone/>
            </a:pPr>
            <a:r>
              <a:rPr lang="en-GB" dirty="0"/>
              <a:t>5. I think you need to reconsider your position.</a:t>
            </a:r>
          </a:p>
          <a:p>
            <a:pPr marL="0" lvl="0" indent="0">
              <a:buNone/>
            </a:pPr>
            <a:r>
              <a:rPr lang="en-GB" dirty="0"/>
              <a:t>6. You appear to be misinterpreting what I’m saying.</a:t>
            </a:r>
          </a:p>
          <a:p>
            <a:pPr marL="0" lvl="0" indent="0">
              <a:buNone/>
            </a:pPr>
            <a:r>
              <a:rPr lang="en-GB" dirty="0"/>
              <a:t>7. I came, I saw, I conquered.</a:t>
            </a:r>
          </a:p>
          <a:p>
            <a:pPr marL="0" lvl="0" indent="0">
              <a:buNone/>
            </a:pPr>
            <a:r>
              <a:rPr lang="en-GB" dirty="0"/>
              <a:t>8. To begin with, you need to be true to yourself.</a:t>
            </a:r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118447" y="5728642"/>
            <a:ext cx="562624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Why is it useful to analyse the different types of verbs that you identified above in texts?</a:t>
            </a:r>
          </a:p>
        </p:txBody>
      </p:sp>
    </p:spTree>
    <p:extLst>
      <p:ext uri="{BB962C8B-B14F-4D97-AF65-F5344CB8AC3E}">
        <p14:creationId xmlns:p14="http://schemas.microsoft.com/office/powerpoint/2010/main" val="55170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Primary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</a:t>
            </a:r>
            <a:r>
              <a:rPr lang="en-GB" b="1" dirty="0"/>
              <a:t>three </a:t>
            </a:r>
            <a:r>
              <a:rPr lang="en-GB" dirty="0"/>
              <a:t>primary verbs which are required in order to assist main verbs or to show tense/state of being:</a:t>
            </a:r>
          </a:p>
          <a:p>
            <a:pPr lvl="1"/>
            <a:r>
              <a:rPr lang="en-GB" b="1" dirty="0"/>
              <a:t>be</a:t>
            </a:r>
            <a:r>
              <a:rPr lang="en-GB" dirty="0"/>
              <a:t> (am, are, is, was, were)</a:t>
            </a:r>
          </a:p>
          <a:p>
            <a:pPr lvl="1"/>
            <a:r>
              <a:rPr lang="en-GB" b="1" dirty="0"/>
              <a:t>have</a:t>
            </a:r>
            <a:r>
              <a:rPr lang="en-GB" dirty="0"/>
              <a:t> (have/had)</a:t>
            </a:r>
          </a:p>
          <a:p>
            <a:pPr lvl="1"/>
            <a:r>
              <a:rPr lang="en-GB" b="1" dirty="0"/>
              <a:t>do</a:t>
            </a:r>
            <a:r>
              <a:rPr lang="en-GB" dirty="0"/>
              <a:t> (do, does, did)</a:t>
            </a:r>
          </a:p>
        </p:txBody>
      </p:sp>
    </p:spTree>
    <p:extLst>
      <p:ext uri="{BB962C8B-B14F-4D97-AF65-F5344CB8AC3E}">
        <p14:creationId xmlns:p14="http://schemas.microsoft.com/office/powerpoint/2010/main" val="2043895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Auxiliary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/>
              <a:t>Auxiliary verbs</a:t>
            </a:r>
            <a:r>
              <a:rPr lang="en-GB" dirty="0"/>
              <a:t> assists the main verb:</a:t>
            </a:r>
          </a:p>
          <a:p>
            <a:pPr lvl="1"/>
            <a:r>
              <a:rPr lang="en-GB" b="1" u="sng" dirty="0"/>
              <a:t>Modal auxiliary</a:t>
            </a:r>
            <a:r>
              <a:rPr lang="en-GB" dirty="0"/>
              <a:t> – expresses degrees of possibility, probability, necessity or obligation e.g. </a:t>
            </a:r>
            <a:r>
              <a:rPr lang="en-GB" i="1" dirty="0"/>
              <a:t>can/might/will</a:t>
            </a:r>
            <a:endParaRPr lang="en-GB" b="1" i="1" u="sng" dirty="0"/>
          </a:p>
          <a:p>
            <a:pPr lvl="1"/>
            <a:r>
              <a:rPr lang="en-GB" b="1" u="sng" dirty="0"/>
              <a:t>Primary auxiliary</a:t>
            </a:r>
            <a:r>
              <a:rPr lang="en-GB" dirty="0"/>
              <a:t> – denotes change of tense e.g. </a:t>
            </a:r>
            <a:r>
              <a:rPr lang="en-GB" i="1" dirty="0"/>
              <a:t>had</a:t>
            </a:r>
            <a:endParaRPr lang="en-GB" b="1" u="sng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5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 Copular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that takes a complement (usually a form of the verb ‘to be’ used with an adjective for description) e.g. </a:t>
            </a:r>
            <a:r>
              <a:rPr lang="en-GB" i="1" dirty="0"/>
              <a:t>Our insects </a:t>
            </a:r>
            <a:r>
              <a:rPr lang="en-GB" b="1" i="1" dirty="0"/>
              <a:t>are</a:t>
            </a:r>
            <a:r>
              <a:rPr lang="en-GB" i="1" dirty="0"/>
              <a:t> important</a:t>
            </a:r>
            <a:endParaRPr lang="en-GB" b="1" i="1" u="sng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08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 Regular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verbs that takes a regular ‘-ed’ </a:t>
            </a:r>
            <a:r>
              <a:rPr lang="en-GB" b="1" dirty="0"/>
              <a:t>inflection </a:t>
            </a:r>
            <a:r>
              <a:rPr lang="en-GB" dirty="0"/>
              <a:t>(</a:t>
            </a:r>
            <a:r>
              <a:rPr lang="en-GB" b="1" dirty="0"/>
              <a:t>past participle</a:t>
            </a:r>
            <a:r>
              <a:rPr lang="en-GB" dirty="0"/>
              <a:t>)</a:t>
            </a:r>
            <a:r>
              <a:rPr lang="en-GB" b="1" dirty="0"/>
              <a:t> </a:t>
            </a:r>
            <a:r>
              <a:rPr lang="en-GB" dirty="0"/>
              <a:t>when changing from present to past tense e.g. </a:t>
            </a:r>
            <a:r>
              <a:rPr lang="en-GB" i="1" dirty="0"/>
              <a:t>walk &gt; walk</a:t>
            </a:r>
            <a:r>
              <a:rPr lang="en-GB" i="1" u="sng" dirty="0"/>
              <a:t>ed</a:t>
            </a:r>
            <a:r>
              <a:rPr lang="en-GB" dirty="0"/>
              <a:t>. In some instances, verbs have double the final consonant of the base form e.g. </a:t>
            </a:r>
            <a:r>
              <a:rPr lang="en-GB" i="1" dirty="0"/>
              <a:t>commit &gt; commit</a:t>
            </a:r>
            <a:r>
              <a:rPr lang="en-GB" i="1" u="sng" dirty="0"/>
              <a:t>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75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 Irregular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that takes an irregular form when changing from present to past tense e.g. </a:t>
            </a:r>
            <a:r>
              <a:rPr lang="en-GB" i="1" dirty="0"/>
              <a:t>swim &gt; sw</a:t>
            </a:r>
            <a:r>
              <a:rPr lang="en-GB" i="1" u="sng" dirty="0"/>
              <a:t>am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104053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 Dynamic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process where there is a </a:t>
            </a:r>
            <a:r>
              <a:rPr lang="en-GB" b="1" dirty="0"/>
              <a:t>change in state </a:t>
            </a:r>
            <a:r>
              <a:rPr lang="en-GB" dirty="0"/>
              <a:t>over time e.g. </a:t>
            </a:r>
            <a:r>
              <a:rPr lang="en-GB" i="1" dirty="0"/>
              <a:t>paint, remove, eat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484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 Stative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process where the </a:t>
            </a:r>
            <a:r>
              <a:rPr lang="en-GB" b="1" dirty="0"/>
              <a:t>situation remains constant </a:t>
            </a:r>
            <a:r>
              <a:rPr lang="en-GB" dirty="0"/>
              <a:t>e.g. </a:t>
            </a:r>
            <a:r>
              <a:rPr lang="en-GB" i="1" dirty="0"/>
              <a:t>love, hold, believe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855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verb process that </a:t>
            </a:r>
            <a:r>
              <a:rPr lang="en-GB" b="1" dirty="0"/>
              <a:t>describes actions </a:t>
            </a:r>
            <a:r>
              <a:rPr lang="en-GB" dirty="0"/>
              <a:t>or events e.g. </a:t>
            </a:r>
            <a:r>
              <a:rPr lang="en-GB" i="1" dirty="0"/>
              <a:t>hit, run, play</a:t>
            </a:r>
          </a:p>
        </p:txBody>
      </p:sp>
    </p:spTree>
    <p:extLst>
      <p:ext uri="{BB962C8B-B14F-4D97-AF65-F5344CB8AC3E}">
        <p14:creationId xmlns:p14="http://schemas.microsoft.com/office/powerpoint/2010/main" val="102068861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252</TotalTime>
  <Words>554</Words>
  <Application>Microsoft Office PowerPoint</Application>
  <PresentationFormat>Widescreen</PresentationFormat>
  <Paragraphs>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 Light</vt:lpstr>
      <vt:lpstr>Rockwell</vt:lpstr>
      <vt:lpstr>Wingdings</vt:lpstr>
      <vt:lpstr>Atlas</vt:lpstr>
      <vt:lpstr>Lexis: Introduction to Word Class</vt:lpstr>
      <vt:lpstr>1. Primary</vt:lpstr>
      <vt:lpstr>2. Auxiliary</vt:lpstr>
      <vt:lpstr>3. Copular</vt:lpstr>
      <vt:lpstr>4. Regular</vt:lpstr>
      <vt:lpstr>5. Irregular</vt:lpstr>
      <vt:lpstr>6. Dynamic</vt:lpstr>
      <vt:lpstr>7. Stative</vt:lpstr>
      <vt:lpstr>8. Material</vt:lpstr>
      <vt:lpstr>9. Mental</vt:lpstr>
      <vt:lpstr>10. Relational</vt:lpstr>
      <vt:lpstr>11. Transitive</vt:lpstr>
      <vt:lpstr>12. Intransitive</vt:lpstr>
      <vt:lpstr>13. Finite</vt:lpstr>
      <vt:lpstr>14. Non-Finite</vt:lpstr>
      <vt:lpstr>Label the following different types of verbs: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Lexis: Word Class</dc:title>
  <dc:creator>Adam Duce</dc:creator>
  <cp:lastModifiedBy>New</cp:lastModifiedBy>
  <cp:revision>22</cp:revision>
  <dcterms:created xsi:type="dcterms:W3CDTF">2019-01-11T14:27:42Z</dcterms:created>
  <dcterms:modified xsi:type="dcterms:W3CDTF">2019-10-09T21:29:20Z</dcterms:modified>
</cp:coreProperties>
</file>