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60" r:id="rId6"/>
    <p:sldId id="262" r:id="rId7"/>
    <p:sldId id="264" r:id="rId8"/>
    <p:sldId id="265" r:id="rId9"/>
    <p:sldId id="267" r:id="rId10"/>
    <p:sldId id="268" r:id="rId11"/>
    <p:sldId id="269" r:id="rId12"/>
    <p:sldId id="271" r:id="rId13"/>
    <p:sldId id="272" r:id="rId14"/>
    <p:sldId id="273" r:id="rId15"/>
    <p:sldId id="275" r:id="rId16"/>
    <p:sldId id="276" r:id="rId17"/>
    <p:sldId id="277" r:id="rId18"/>
    <p:sldId id="27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+Explore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Teaching English as a foreign language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864"/>
          <a:stretch/>
        </p:blipFill>
        <p:spPr>
          <a:xfrm>
            <a:off x="4985732" y="3438612"/>
            <a:ext cx="3701069" cy="22851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46909" y="4073235"/>
            <a:ext cx="292608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PRAGMATICS, PROSODICS &amp; PHONOLOGY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48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Consonants: </a:t>
            </a:r>
            <a:r>
              <a:rPr lang="en-GB" dirty="0" smtClean="0"/>
              <a:t>Fricatives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04356" y="1894213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600" i="1" dirty="0">
                <a:solidFill>
                  <a:srgbClr val="00B0F0"/>
                </a:solidFill>
              </a:rPr>
              <a:t>	</a:t>
            </a:r>
            <a:r>
              <a:rPr lang="en-GB" sz="3600" i="1" dirty="0"/>
              <a:t>Created when the airflow is only partially blocked and air moves through the mouth in a steady stream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/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/>
              <a:t>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/v/ </a:t>
            </a:r>
            <a:r>
              <a:rPr lang="en-GB" sz="3200" dirty="0"/>
              <a:t>- </a:t>
            </a:r>
            <a:r>
              <a:rPr lang="en-GB" sz="3200" b="1" dirty="0"/>
              <a:t>v</a:t>
            </a:r>
            <a:r>
              <a:rPr lang="en-GB" sz="3200" dirty="0"/>
              <a:t>ein, gi</a:t>
            </a:r>
            <a:r>
              <a:rPr lang="en-GB" sz="3200" b="1" dirty="0"/>
              <a:t>ve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b="1" dirty="0"/>
              <a:t>/</a:t>
            </a:r>
            <a:r>
              <a:rPr lang="en-GB" sz="3100" b="1" dirty="0"/>
              <a:t>ð/ </a:t>
            </a:r>
            <a:r>
              <a:rPr lang="en-GB" sz="3100" dirty="0"/>
              <a:t>- </a:t>
            </a:r>
            <a:r>
              <a:rPr lang="en-GB" sz="3100" b="1" dirty="0"/>
              <a:t>th</a:t>
            </a:r>
            <a:r>
              <a:rPr lang="en-GB" sz="3100" dirty="0"/>
              <a:t>is, smoo</a:t>
            </a:r>
            <a:r>
              <a:rPr lang="en-GB" sz="3100" b="1" dirty="0"/>
              <a:t>th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/z/ </a:t>
            </a:r>
            <a:r>
              <a:rPr lang="en-GB" sz="3200" dirty="0"/>
              <a:t>- </a:t>
            </a:r>
            <a:r>
              <a:rPr lang="en-GB" sz="3200" b="1" dirty="0"/>
              <a:t>z</a:t>
            </a:r>
            <a:r>
              <a:rPr lang="en-GB" sz="3200" dirty="0"/>
              <a:t>ero, ho</a:t>
            </a:r>
            <a:r>
              <a:rPr lang="en-GB" sz="3200" b="1" dirty="0"/>
              <a:t>se</a:t>
            </a:r>
            <a:r>
              <a:rPr lang="en-GB" sz="3200" dirty="0"/>
              <a:t>, row</a:t>
            </a:r>
            <a:r>
              <a:rPr lang="en-GB" sz="3200" b="1" dirty="0"/>
              <a:t>s</a:t>
            </a:r>
            <a:endParaRPr lang="en-GB" sz="3200" dirty="0"/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/ʒ/ </a:t>
            </a:r>
            <a:r>
              <a:rPr lang="en-GB" sz="3200" dirty="0"/>
              <a:t>- lei</a:t>
            </a:r>
            <a:r>
              <a:rPr lang="en-GB" sz="3200" b="1" dirty="0"/>
              <a:t>su</a:t>
            </a:r>
            <a:r>
              <a:rPr lang="en-GB" sz="3200" dirty="0"/>
              <a:t>re, bei</a:t>
            </a:r>
            <a:r>
              <a:rPr lang="en-GB" sz="3200" b="1" dirty="0"/>
              <a:t>ge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/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/>
              <a:t>Unvoiced: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/f/</a:t>
            </a:r>
            <a:r>
              <a:rPr lang="en-GB" sz="3200" dirty="0"/>
              <a:t> - </a:t>
            </a:r>
            <a:r>
              <a:rPr lang="en-GB" sz="3200" b="1" dirty="0"/>
              <a:t>f</a:t>
            </a:r>
            <a:r>
              <a:rPr lang="en-GB" sz="3200" dirty="0"/>
              <a:t>it, cou</a:t>
            </a:r>
            <a:r>
              <a:rPr lang="en-GB" sz="3200" b="1" dirty="0"/>
              <a:t>gh</a:t>
            </a:r>
            <a:r>
              <a:rPr lang="en-GB" sz="3200" dirty="0"/>
              <a:t>, </a:t>
            </a:r>
            <a:r>
              <a:rPr lang="en-GB" sz="3200" b="1" dirty="0"/>
              <a:t>ph</a:t>
            </a:r>
            <a:r>
              <a:rPr lang="en-GB" sz="3200" dirty="0"/>
              <a:t>one, bee</a:t>
            </a:r>
            <a:r>
              <a:rPr lang="en-GB" sz="3200" b="1" dirty="0"/>
              <a:t>f</a:t>
            </a:r>
            <a:endParaRPr lang="en-GB" sz="32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3200" b="1" dirty="0"/>
              <a:t>/</a:t>
            </a:r>
            <a:r>
              <a:rPr lang="el-GR" sz="3100" b="1" dirty="0"/>
              <a:t>θ</a:t>
            </a:r>
            <a:r>
              <a:rPr lang="en-GB" sz="3100" b="1" dirty="0"/>
              <a:t>/ </a:t>
            </a:r>
            <a:r>
              <a:rPr lang="en-GB" sz="3100" dirty="0"/>
              <a:t>- </a:t>
            </a:r>
            <a:r>
              <a:rPr lang="en-GB" sz="3100" b="1" dirty="0"/>
              <a:t>th</a:t>
            </a:r>
            <a:r>
              <a:rPr lang="en-GB" sz="3100" dirty="0"/>
              <a:t>imble, four</a:t>
            </a:r>
            <a:r>
              <a:rPr lang="en-GB" sz="3100" b="1" dirty="0"/>
              <a:t>th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/s/ </a:t>
            </a:r>
            <a:r>
              <a:rPr lang="en-GB" sz="3200" dirty="0"/>
              <a:t>- </a:t>
            </a:r>
            <a:r>
              <a:rPr lang="en-GB" sz="3200" b="1" dirty="0"/>
              <a:t>s</a:t>
            </a:r>
            <a:r>
              <a:rPr lang="en-GB" sz="3200" dirty="0"/>
              <a:t>au</a:t>
            </a:r>
            <a:r>
              <a:rPr lang="en-GB" sz="3200" b="1" dirty="0"/>
              <a:t>ce</a:t>
            </a:r>
            <a:r>
              <a:rPr lang="en-GB" sz="3200" dirty="0"/>
              <a:t>, hi</a:t>
            </a:r>
            <a:r>
              <a:rPr lang="en-GB" sz="3200" b="1" dirty="0"/>
              <a:t>ss</a:t>
            </a:r>
            <a:r>
              <a:rPr lang="en-GB" sz="3200" dirty="0"/>
              <a:t>, </a:t>
            </a:r>
            <a:r>
              <a:rPr lang="en-GB" sz="3200" b="1" dirty="0"/>
              <a:t>c</a:t>
            </a:r>
            <a:r>
              <a:rPr lang="en-GB" sz="3200" dirty="0"/>
              <a:t>inema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/ʃ/ </a:t>
            </a:r>
            <a:r>
              <a:rPr lang="en-GB" sz="3200" dirty="0"/>
              <a:t>- </a:t>
            </a:r>
            <a:r>
              <a:rPr lang="en-GB" sz="3200" b="1" dirty="0"/>
              <a:t>sh</a:t>
            </a:r>
            <a:r>
              <a:rPr lang="en-GB" sz="3200" dirty="0"/>
              <a:t>op, lo</a:t>
            </a:r>
            <a:r>
              <a:rPr lang="en-GB" sz="3200" b="1" dirty="0"/>
              <a:t>ti</a:t>
            </a:r>
            <a:r>
              <a:rPr lang="en-GB" sz="3200" dirty="0"/>
              <a:t>on, ma</a:t>
            </a:r>
            <a:r>
              <a:rPr lang="en-GB" sz="3200" b="1" dirty="0"/>
              <a:t>sh</a:t>
            </a:r>
            <a:r>
              <a:rPr lang="en-GB" sz="3200" dirty="0"/>
              <a:t>, </a:t>
            </a:r>
            <a:r>
              <a:rPr lang="en-GB" sz="3200" b="1" dirty="0"/>
              <a:t>su</a:t>
            </a:r>
            <a:r>
              <a:rPr lang="en-GB" sz="3200" dirty="0"/>
              <a:t>gar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/h/ </a:t>
            </a:r>
            <a:r>
              <a:rPr lang="en-GB" sz="3200" dirty="0"/>
              <a:t>- </a:t>
            </a:r>
            <a:r>
              <a:rPr lang="en-GB" sz="3200" b="1" dirty="0"/>
              <a:t>h</a:t>
            </a:r>
            <a:r>
              <a:rPr lang="en-GB" sz="3200" dirty="0"/>
              <a:t>air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65160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Consonants: </a:t>
            </a:r>
            <a:r>
              <a:rPr lang="en-GB" dirty="0" smtClean="0"/>
              <a:t>Affricatives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33600" y="1752600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600" i="1" dirty="0"/>
              <a:t>	</a:t>
            </a:r>
            <a:r>
              <a:rPr lang="en-GB" sz="2800" i="1" dirty="0"/>
              <a:t>Created by putting plosives and fricatives together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/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/>
              <a:t>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/ʤ/ </a:t>
            </a:r>
            <a:r>
              <a:rPr lang="en-GB" sz="3200" dirty="0"/>
              <a:t>- </a:t>
            </a:r>
            <a:r>
              <a:rPr lang="en-GB" sz="3200" b="1" dirty="0"/>
              <a:t>g</a:t>
            </a:r>
            <a:r>
              <a:rPr lang="en-GB" sz="3200" dirty="0"/>
              <a:t>erm, </a:t>
            </a:r>
            <a:r>
              <a:rPr lang="en-GB" sz="3200" b="1" dirty="0"/>
              <a:t>j</a:t>
            </a:r>
            <a:r>
              <a:rPr lang="en-GB" sz="3200" dirty="0"/>
              <a:t>et, </a:t>
            </a:r>
            <a:r>
              <a:rPr lang="en-GB" sz="3200" b="1" dirty="0"/>
              <a:t>j</a:t>
            </a:r>
            <a:r>
              <a:rPr lang="en-GB" sz="3200" dirty="0"/>
              <a:t>u</a:t>
            </a:r>
            <a:r>
              <a:rPr lang="en-GB" sz="3200" b="1" dirty="0"/>
              <a:t>dge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/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/>
              <a:t>Unvoiced: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/ʧ/ </a:t>
            </a:r>
            <a:r>
              <a:rPr lang="en-GB" sz="3200" dirty="0"/>
              <a:t>- </a:t>
            </a:r>
            <a:r>
              <a:rPr lang="en-GB" sz="3200" b="1" dirty="0"/>
              <a:t>ch</a:t>
            </a:r>
            <a:r>
              <a:rPr lang="en-GB" sz="3200" dirty="0"/>
              <a:t>ampion, fea</a:t>
            </a:r>
            <a:r>
              <a:rPr lang="en-GB" sz="3200" b="1" dirty="0"/>
              <a:t>tu</a:t>
            </a:r>
            <a:r>
              <a:rPr lang="en-GB" sz="3200" dirty="0"/>
              <a:t>re, ca</a:t>
            </a:r>
            <a:r>
              <a:rPr lang="en-GB" sz="3200" b="1" dirty="0"/>
              <a:t>tch</a:t>
            </a:r>
          </a:p>
        </p:txBody>
      </p:sp>
    </p:spTree>
    <p:extLst>
      <p:ext uri="{BB962C8B-B14F-4D97-AF65-F5344CB8AC3E}">
        <p14:creationId xmlns:p14="http://schemas.microsoft.com/office/powerpoint/2010/main" val="288255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Consonants: </a:t>
            </a:r>
            <a:r>
              <a:rPr lang="en-GB" dirty="0" smtClean="0"/>
              <a:t>Approximants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72343" y="1760764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2800" i="1" dirty="0"/>
              <a:t>Created by a continuous, relatively unrestricted airflow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/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/>
              <a:t>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/w/</a:t>
            </a:r>
            <a:r>
              <a:rPr lang="en-GB" sz="3200" dirty="0"/>
              <a:t> - </a:t>
            </a:r>
            <a:r>
              <a:rPr lang="en-GB" sz="3200" b="1" dirty="0"/>
              <a:t>w</a:t>
            </a:r>
            <a:r>
              <a:rPr lang="en-GB" sz="3200" dirty="0"/>
              <a:t>all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/r/ </a:t>
            </a:r>
            <a:r>
              <a:rPr lang="en-GB" sz="3200" dirty="0"/>
              <a:t>- </a:t>
            </a:r>
            <a:r>
              <a:rPr lang="en-GB" sz="3200" b="1" dirty="0"/>
              <a:t>r</a:t>
            </a:r>
            <a:r>
              <a:rPr lang="en-GB" sz="3200" dirty="0"/>
              <a:t>eady, co</a:t>
            </a:r>
            <a:r>
              <a:rPr lang="en-GB" sz="3200" b="1" dirty="0"/>
              <a:t>rr</a:t>
            </a:r>
            <a:r>
              <a:rPr lang="en-GB" sz="3200" dirty="0"/>
              <a:t>upt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/j/ </a:t>
            </a:r>
            <a:r>
              <a:rPr lang="en-GB" sz="3200" dirty="0"/>
              <a:t>- </a:t>
            </a:r>
            <a:r>
              <a:rPr lang="en-GB" sz="3200" b="1" dirty="0"/>
              <a:t>y</a:t>
            </a:r>
            <a:r>
              <a:rPr lang="en-GB" sz="3200" dirty="0"/>
              <a:t>awn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31599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Consonants: </a:t>
            </a:r>
            <a:r>
              <a:rPr lang="en-GB" dirty="0" smtClean="0"/>
              <a:t>Nasals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33600" y="1752600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2800" i="1" dirty="0">
                <a:solidFill>
                  <a:srgbClr val="00B0F0"/>
                </a:solidFill>
              </a:rPr>
              <a:t>	</a:t>
            </a:r>
            <a:r>
              <a:rPr lang="en-GB" sz="2800" i="1" dirty="0"/>
              <a:t>Created by air moving through the nose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/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/>
              <a:t>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/m/ </a:t>
            </a:r>
            <a:r>
              <a:rPr lang="en-GB" sz="3200" dirty="0"/>
              <a:t>- </a:t>
            </a:r>
            <a:r>
              <a:rPr lang="en-GB" sz="3200" b="1" dirty="0"/>
              <a:t>m</a:t>
            </a:r>
            <a:r>
              <a:rPr lang="en-GB" sz="3200" dirty="0"/>
              <a:t>ould, nu</a:t>
            </a:r>
            <a:r>
              <a:rPr lang="en-GB" sz="3200" b="1" dirty="0"/>
              <a:t>mb</a:t>
            </a:r>
            <a:r>
              <a:rPr lang="en-GB" sz="3200" dirty="0"/>
              <a:t>, ja</a:t>
            </a:r>
            <a:r>
              <a:rPr lang="en-GB" sz="3200" b="1" dirty="0"/>
              <a:t>m</a:t>
            </a:r>
            <a:endParaRPr lang="en-GB" sz="3200" dirty="0"/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/n/ </a:t>
            </a:r>
            <a:r>
              <a:rPr lang="en-GB" sz="3200" dirty="0"/>
              <a:t>- </a:t>
            </a:r>
            <a:r>
              <a:rPr lang="en-GB" sz="3200" b="1" dirty="0"/>
              <a:t>n</a:t>
            </a:r>
            <a:r>
              <a:rPr lang="en-GB" sz="3200" dirty="0"/>
              <a:t>ight, loa</a:t>
            </a:r>
            <a:r>
              <a:rPr lang="en-GB" sz="3200" b="1" dirty="0"/>
              <a:t>n</a:t>
            </a:r>
            <a:endParaRPr lang="en-GB" sz="3200" dirty="0"/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/ŋ/ </a:t>
            </a:r>
            <a:r>
              <a:rPr lang="en-GB" sz="3200" dirty="0"/>
              <a:t>- si</a:t>
            </a:r>
            <a:r>
              <a:rPr lang="en-GB" sz="3200" b="1" dirty="0"/>
              <a:t>ng</a:t>
            </a:r>
            <a:r>
              <a:rPr lang="en-GB" sz="3200" dirty="0"/>
              <a:t>er, cli</a:t>
            </a:r>
            <a:r>
              <a:rPr lang="en-GB" sz="3200" b="1" dirty="0"/>
              <a:t>ng</a:t>
            </a:r>
          </a:p>
        </p:txBody>
      </p:sp>
    </p:spTree>
    <p:extLst>
      <p:ext uri="{BB962C8B-B14F-4D97-AF65-F5344CB8AC3E}">
        <p14:creationId xmlns:p14="http://schemas.microsoft.com/office/powerpoint/2010/main" val="76427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Consonants: </a:t>
            </a:r>
            <a:r>
              <a:rPr lang="en-GB" dirty="0" smtClean="0"/>
              <a:t>Laterals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64178" y="2157264"/>
            <a:ext cx="8210872" cy="470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2800" i="1" dirty="0"/>
              <a:t>Created by placing the tongue on the ridge of the teeth and then air moving down the side of your mouth</a:t>
            </a:r>
          </a:p>
          <a:p>
            <a:pPr marL="342900" indent="-342900" defTabSz="914400">
              <a:spcBef>
                <a:spcPct val="20000"/>
              </a:spcBef>
              <a:defRPr/>
            </a:pPr>
            <a:endParaRPr lang="en-GB" sz="3200" b="1" dirty="0"/>
          </a:p>
          <a:p>
            <a:pPr marL="342900" indent="-342900" defTabSz="914400">
              <a:spcBef>
                <a:spcPct val="20000"/>
              </a:spcBef>
              <a:defRPr/>
            </a:pPr>
            <a:r>
              <a:rPr lang="en-GB" sz="3200" b="1" dirty="0"/>
              <a:t>Voiced:</a:t>
            </a:r>
          </a:p>
          <a:p>
            <a:pPr marL="342900" indent="-342900" defTabSz="9144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3200" b="1" dirty="0"/>
              <a:t>/l/ </a:t>
            </a:r>
            <a:r>
              <a:rPr lang="en-GB" sz="3200" dirty="0"/>
              <a:t>- </a:t>
            </a:r>
            <a:r>
              <a:rPr lang="en-GB" sz="3200" b="1" dirty="0"/>
              <a:t>l</a:t>
            </a:r>
            <a:r>
              <a:rPr lang="en-GB" sz="3200" dirty="0"/>
              <a:t>augh, be</a:t>
            </a:r>
            <a:r>
              <a:rPr lang="en-GB" sz="3200" b="1" dirty="0"/>
              <a:t>l</a:t>
            </a:r>
            <a:r>
              <a:rPr lang="en-GB" sz="3200" dirty="0"/>
              <a:t>ow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51922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Regional Consonants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Cockney:</a:t>
            </a:r>
          </a:p>
          <a:p>
            <a:r>
              <a:rPr lang="en-GB" b="1" dirty="0" smtClean="0"/>
              <a:t>/ɫ/ </a:t>
            </a:r>
            <a:r>
              <a:rPr lang="en-GB" dirty="0" smtClean="0"/>
              <a:t>- mi</a:t>
            </a:r>
            <a:r>
              <a:rPr lang="en-GB" b="1" dirty="0" smtClean="0"/>
              <a:t>l</a:t>
            </a:r>
            <a:r>
              <a:rPr lang="en-GB" dirty="0" smtClean="0"/>
              <a:t>k, te</a:t>
            </a:r>
            <a:r>
              <a:rPr lang="en-GB" b="1" dirty="0" smtClean="0"/>
              <a:t>ll</a:t>
            </a:r>
            <a:endParaRPr lang="en-GB" dirty="0" smtClean="0"/>
          </a:p>
          <a:p>
            <a:r>
              <a:rPr lang="en-GB" b="1" dirty="0" smtClean="0"/>
              <a:t>/ʔ/ </a:t>
            </a:r>
            <a:r>
              <a:rPr lang="en-GB" dirty="0" smtClean="0"/>
              <a:t>- bu</a:t>
            </a:r>
            <a:r>
              <a:rPr lang="en-GB" b="1" dirty="0" smtClean="0"/>
              <a:t>tt</a:t>
            </a:r>
            <a:r>
              <a:rPr lang="en-GB" dirty="0" smtClean="0"/>
              <a:t>er, bo</a:t>
            </a:r>
            <a:r>
              <a:rPr lang="en-GB" b="1" dirty="0" smtClean="0"/>
              <a:t>tt</a:t>
            </a:r>
            <a:r>
              <a:rPr lang="en-GB" dirty="0" smtClean="0"/>
              <a:t>le </a:t>
            </a:r>
          </a:p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 smtClean="0"/>
              <a:t>Scottish:</a:t>
            </a:r>
          </a:p>
          <a:p>
            <a:r>
              <a:rPr lang="en-GB" b="1" dirty="0" smtClean="0"/>
              <a:t>/ʍ/ </a:t>
            </a:r>
            <a:r>
              <a:rPr lang="en-GB" dirty="0" smtClean="0"/>
              <a:t>- </a:t>
            </a:r>
            <a:r>
              <a:rPr lang="en-GB" b="1" dirty="0" smtClean="0"/>
              <a:t>wh</a:t>
            </a:r>
            <a:r>
              <a:rPr lang="en-GB" dirty="0" smtClean="0"/>
              <a:t>ich</a:t>
            </a:r>
          </a:p>
          <a:p>
            <a:r>
              <a:rPr lang="en-GB" b="1" dirty="0" smtClean="0"/>
              <a:t>/x/ </a:t>
            </a:r>
            <a:r>
              <a:rPr lang="en-GB" dirty="0" smtClean="0"/>
              <a:t>- lo</a:t>
            </a:r>
            <a:r>
              <a:rPr lang="en-GB" b="1" dirty="0" smtClean="0"/>
              <a:t>ch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3485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Long Vowels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i="1" dirty="0" smtClean="0"/>
              <a:t>	Vowels are sounds made without closure or audible friction</a:t>
            </a:r>
          </a:p>
          <a:p>
            <a:endParaRPr lang="en-GB" b="1" dirty="0"/>
          </a:p>
          <a:p>
            <a:r>
              <a:rPr lang="en-GB" b="1" dirty="0" smtClean="0"/>
              <a:t>/ɑ:/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i</a:t>
            </a:r>
            <a:r>
              <a:rPr lang="en-GB" b="1" dirty="0" smtClean="0"/>
              <a:t>:/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/ɜ:/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/ɔ:/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/u:/ </a:t>
            </a:r>
            <a:r>
              <a:rPr lang="en-GB" dirty="0" smtClean="0"/>
              <a:t>-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73431" y="3416797"/>
            <a:ext cx="1303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b</a:t>
            </a:r>
            <a:r>
              <a:rPr lang="en-GB" sz="2000" b="1" dirty="0"/>
              <a:t>ar</a:t>
            </a:r>
            <a:r>
              <a:rPr lang="en-GB" sz="2000" dirty="0"/>
              <a:t>, f</a:t>
            </a:r>
            <a:r>
              <a:rPr lang="en-GB" sz="2000" b="1" dirty="0"/>
              <a:t>a</a:t>
            </a:r>
            <a:r>
              <a:rPr lang="en-GB" sz="2000" dirty="0"/>
              <a:t>ther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52592" y="3821280"/>
            <a:ext cx="13452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f</a:t>
            </a:r>
            <a:r>
              <a:rPr lang="en-GB" sz="2000" b="1" dirty="0"/>
              <a:t>ee</a:t>
            </a:r>
            <a:r>
              <a:rPr lang="en-GB" sz="2000" dirty="0"/>
              <a:t>t, sp</a:t>
            </a:r>
            <a:r>
              <a:rPr lang="en-GB" sz="2000" b="1" dirty="0"/>
              <a:t>ea</a:t>
            </a:r>
            <a:r>
              <a:rPr lang="en-GB" sz="2000" dirty="0"/>
              <a:t>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2592" y="4241371"/>
            <a:ext cx="1382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h</a:t>
            </a:r>
            <a:r>
              <a:rPr lang="en-GB" sz="2000" b="1" dirty="0"/>
              <a:t>ear</a:t>
            </a:r>
            <a:r>
              <a:rPr lang="en-GB" sz="2000" dirty="0"/>
              <a:t>d, b</a:t>
            </a:r>
            <a:r>
              <a:rPr lang="en-GB" sz="2000" b="1" dirty="0"/>
              <a:t>ir</a:t>
            </a:r>
            <a:r>
              <a:rPr lang="en-GB" sz="2000" dirty="0"/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82120" y="4645854"/>
            <a:ext cx="2705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t</a:t>
            </a:r>
            <a:r>
              <a:rPr lang="en-GB" sz="2000" b="1" dirty="0"/>
              <a:t>au</a:t>
            </a:r>
            <a:r>
              <a:rPr lang="en-GB" sz="2000" dirty="0"/>
              <a:t>ght, p</a:t>
            </a:r>
            <a:r>
              <a:rPr lang="en-GB" sz="2000" b="1" dirty="0"/>
              <a:t>or</a:t>
            </a:r>
            <a:r>
              <a:rPr lang="en-GB" sz="2000" dirty="0"/>
              <a:t>t, s</a:t>
            </a:r>
            <a:r>
              <a:rPr lang="en-GB" sz="2000" b="1" dirty="0"/>
              <a:t>aw</a:t>
            </a:r>
            <a:r>
              <a:rPr lang="en-GB" sz="2000" dirty="0"/>
              <a:t>, m</a:t>
            </a:r>
            <a:r>
              <a:rPr lang="en-GB" sz="2000" b="1" dirty="0"/>
              <a:t>oor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482120" y="5037218"/>
            <a:ext cx="30453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m</a:t>
            </a:r>
            <a:r>
              <a:rPr lang="en-GB" sz="2000" b="1" dirty="0"/>
              <a:t>oo</a:t>
            </a:r>
            <a:r>
              <a:rPr lang="en-GB" sz="2000" dirty="0"/>
              <a:t>n, tr</a:t>
            </a:r>
            <a:r>
              <a:rPr lang="en-GB" sz="2000" b="1" dirty="0"/>
              <a:t>ue</a:t>
            </a:r>
            <a:r>
              <a:rPr lang="en-GB" sz="2000" dirty="0"/>
              <a:t>, thr</a:t>
            </a:r>
            <a:r>
              <a:rPr lang="en-GB" sz="2000" b="1" dirty="0"/>
              <a:t>ough</a:t>
            </a:r>
            <a:r>
              <a:rPr lang="en-GB" sz="2000" dirty="0"/>
              <a:t>, gr</a:t>
            </a:r>
            <a:r>
              <a:rPr lang="en-GB" sz="2000" b="1" dirty="0"/>
              <a:t>ew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87798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Short Vowels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/</a:t>
            </a:r>
            <a:r>
              <a:rPr lang="en-GB" sz="24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smtClean="0">
                <a:cs typeface="Times New Roman" pitchFamily="18" charset="0"/>
              </a:rPr>
              <a:t>/ </a:t>
            </a:r>
            <a:r>
              <a:rPr lang="en-GB" dirty="0" smtClean="0"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/ɛ/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</a:t>
            </a:r>
            <a:r>
              <a:rPr lang="en-GB" b="1" dirty="0" smtClean="0"/>
              <a:t>ə/ </a:t>
            </a:r>
            <a:r>
              <a:rPr lang="en-GB" dirty="0" smtClean="0"/>
              <a:t>(schwa) – 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</a:t>
            </a:r>
            <a:r>
              <a:rPr lang="en-GB" b="1" dirty="0" err="1" smtClean="0">
                <a:latin typeface="+mj-lt"/>
                <a:cs typeface="Times New Roman" pitchFamily="18" charset="0"/>
              </a:rPr>
              <a:t>i</a:t>
            </a:r>
            <a:r>
              <a:rPr lang="en-GB" b="1" dirty="0" smtClean="0">
                <a:latin typeface="+mj-lt"/>
                <a:cs typeface="Times New Roman" pitchFamily="18" charset="0"/>
              </a:rPr>
              <a:t>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/ʌ/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/ʊ/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</a:t>
            </a:r>
            <a:r>
              <a:rPr lang="en-GB" b="1" dirty="0" smtClean="0"/>
              <a:t>æ/ </a:t>
            </a:r>
            <a:r>
              <a:rPr lang="en-GB" dirty="0" smtClean="0"/>
              <a:t>-</a:t>
            </a:r>
          </a:p>
          <a:p>
            <a:r>
              <a:rPr lang="en-GB" b="1" dirty="0" smtClean="0">
                <a:latin typeface="+mj-lt"/>
                <a:cs typeface="Times New Roman" pitchFamily="18" charset="0"/>
              </a:rPr>
              <a:t>/ɒ/ </a:t>
            </a:r>
            <a:r>
              <a:rPr lang="en-GB" dirty="0" smtClean="0">
                <a:latin typeface="+mj-lt"/>
                <a:cs typeface="Times New Roman" pitchFamily="18" charset="0"/>
              </a:rPr>
              <a:t>-</a:t>
            </a:r>
            <a:endParaRPr lang="en-GB" b="1" dirty="0">
              <a:latin typeface="+mj-lt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6540" y="2422849"/>
            <a:ext cx="7457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cs typeface="Times New Roman" pitchFamily="18" charset="0"/>
              </a:rPr>
              <a:t>qu</a:t>
            </a:r>
            <a:r>
              <a:rPr lang="en-GB" sz="2000" b="1" dirty="0">
                <a:cs typeface="Times New Roman" pitchFamily="18" charset="0"/>
              </a:rPr>
              <a:t>i</a:t>
            </a:r>
            <a:r>
              <a:rPr lang="en-GB" sz="2000" dirty="0">
                <a:cs typeface="Times New Roman" pitchFamily="18" charset="0"/>
              </a:rPr>
              <a:t>ck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362787" y="2861084"/>
            <a:ext cx="1858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cs typeface="Times New Roman" pitchFamily="18" charset="0"/>
              </a:rPr>
              <a:t>fr</a:t>
            </a:r>
            <a:r>
              <a:rPr lang="en-GB" sz="2000" b="1" dirty="0">
                <a:cs typeface="Times New Roman" pitchFamily="18" charset="0"/>
              </a:rPr>
              <a:t>ie</a:t>
            </a:r>
            <a:r>
              <a:rPr lang="en-GB" sz="2000" dirty="0">
                <a:cs typeface="Times New Roman" pitchFamily="18" charset="0"/>
              </a:rPr>
              <a:t>nd, s</a:t>
            </a:r>
            <a:r>
              <a:rPr lang="en-GB" sz="2000" b="1" dirty="0">
                <a:cs typeface="Times New Roman" pitchFamily="18" charset="0"/>
              </a:rPr>
              <a:t>ai</a:t>
            </a:r>
            <a:r>
              <a:rPr lang="en-GB" sz="2000" dirty="0">
                <a:cs typeface="Times New Roman" pitchFamily="18" charset="0"/>
              </a:rPr>
              <a:t>d, b</a:t>
            </a:r>
            <a:r>
              <a:rPr lang="en-GB" sz="2000" b="1" dirty="0">
                <a:cs typeface="Times New Roman" pitchFamily="18" charset="0"/>
              </a:rPr>
              <a:t>e</a:t>
            </a:r>
            <a:r>
              <a:rPr lang="en-GB" sz="2000" dirty="0">
                <a:cs typeface="Times New Roman" pitchFamily="18" charset="0"/>
              </a:rPr>
              <a:t>d</a:t>
            </a:r>
            <a:endParaRPr lang="en-GB" sz="2000" dirty="0"/>
          </a:p>
        </p:txBody>
      </p:sp>
      <p:sp>
        <p:nvSpPr>
          <p:cNvPr id="6" name="Rectangle 5"/>
          <p:cNvSpPr/>
          <p:nvPr/>
        </p:nvSpPr>
        <p:spPr>
          <a:xfrm>
            <a:off x="2249129" y="3268331"/>
            <a:ext cx="15540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wat</a:t>
            </a:r>
            <a:r>
              <a:rPr lang="en-GB" sz="2000" b="1" dirty="0"/>
              <a:t>er</a:t>
            </a:r>
            <a:r>
              <a:rPr lang="en-GB" sz="2000" dirty="0"/>
              <a:t>, </a:t>
            </a:r>
            <a:r>
              <a:rPr lang="en-GB" sz="2000" b="1" dirty="0"/>
              <a:t>a</a:t>
            </a:r>
            <a:r>
              <a:rPr lang="en-GB" sz="2000" dirty="0"/>
              <a:t>bove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23138" y="3652175"/>
            <a:ext cx="744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cs typeface="Times New Roman" pitchFamily="18" charset="0"/>
              </a:rPr>
              <a:t>part</a:t>
            </a:r>
            <a:r>
              <a:rPr lang="en-GB" sz="2000" b="1" dirty="0">
                <a:cs typeface="Times New Roman" pitchFamily="18" charset="0"/>
              </a:rPr>
              <a:t>y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355959" y="4090410"/>
            <a:ext cx="1542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cs typeface="Times New Roman" pitchFamily="18" charset="0"/>
              </a:rPr>
              <a:t>dr</a:t>
            </a:r>
            <a:r>
              <a:rPr lang="en-GB" sz="2000" b="1" dirty="0">
                <a:cs typeface="Times New Roman" pitchFamily="18" charset="0"/>
              </a:rPr>
              <a:t>u</a:t>
            </a:r>
            <a:r>
              <a:rPr lang="en-GB" sz="2000" dirty="0">
                <a:cs typeface="Times New Roman" pitchFamily="18" charset="0"/>
              </a:rPr>
              <a:t>nk, t</a:t>
            </a:r>
            <a:r>
              <a:rPr lang="en-GB" sz="2000" b="1" dirty="0">
                <a:cs typeface="Times New Roman" pitchFamily="18" charset="0"/>
              </a:rPr>
              <a:t>ou</a:t>
            </a:r>
            <a:r>
              <a:rPr lang="en-GB" sz="2000" dirty="0">
                <a:cs typeface="Times New Roman" pitchFamily="18" charset="0"/>
              </a:rPr>
              <a:t>gh</a:t>
            </a:r>
            <a:endParaRPr lang="en-GB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391635" y="4472262"/>
            <a:ext cx="973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cs typeface="Times New Roman" pitchFamily="18" charset="0"/>
              </a:rPr>
              <a:t>f</a:t>
            </a:r>
            <a:r>
              <a:rPr lang="en-GB" sz="2000" b="1" dirty="0">
                <a:cs typeface="Times New Roman" pitchFamily="18" charset="0"/>
              </a:rPr>
              <a:t>u</a:t>
            </a:r>
            <a:r>
              <a:rPr lang="en-GB" sz="2000" dirty="0">
                <a:cs typeface="Times New Roman" pitchFamily="18" charset="0"/>
              </a:rPr>
              <a:t>ll, p</a:t>
            </a:r>
            <a:r>
              <a:rPr lang="en-GB" sz="2000" b="1" dirty="0">
                <a:cs typeface="Times New Roman" pitchFamily="18" charset="0"/>
              </a:rPr>
              <a:t>u</a:t>
            </a:r>
            <a:r>
              <a:rPr lang="en-GB" sz="2000" dirty="0">
                <a:cs typeface="Times New Roman" pitchFamily="18" charset="0"/>
              </a:rPr>
              <a:t>t</a:t>
            </a:r>
            <a:endParaRPr lang="en-GB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418998" y="4879812"/>
            <a:ext cx="633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sp</a:t>
            </a:r>
            <a:r>
              <a:rPr lang="en-GB" sz="2000" b="1" dirty="0"/>
              <a:t>a</a:t>
            </a:r>
            <a:r>
              <a:rPr lang="en-GB" sz="2000" dirty="0"/>
              <a:t>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18998" y="5304697"/>
            <a:ext cx="1297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cs typeface="Times New Roman" pitchFamily="18" charset="0"/>
              </a:rPr>
              <a:t>w</a:t>
            </a:r>
            <a:r>
              <a:rPr lang="en-GB" sz="2000" b="1" dirty="0">
                <a:cs typeface="Times New Roman" pitchFamily="18" charset="0"/>
              </a:rPr>
              <a:t>a</a:t>
            </a:r>
            <a:r>
              <a:rPr lang="en-GB" sz="2000" dirty="0">
                <a:cs typeface="Times New Roman" pitchFamily="18" charset="0"/>
              </a:rPr>
              <a:t>tch, h</a:t>
            </a:r>
            <a:r>
              <a:rPr lang="en-GB" sz="2000" b="1" dirty="0">
                <a:cs typeface="Times New Roman" pitchFamily="18" charset="0"/>
              </a:rPr>
              <a:t>o</a:t>
            </a:r>
            <a:r>
              <a:rPr lang="en-GB" sz="2000" dirty="0">
                <a:cs typeface="Times New Roman" pitchFamily="18" charset="0"/>
              </a:rPr>
              <a:t>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7902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Diphthongs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46414" y="1893530"/>
            <a:ext cx="8363272" cy="45651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i="1" dirty="0" smtClean="0"/>
              <a:t>	A vowel in which there is a perceptible change in quality during a syllable</a:t>
            </a:r>
          </a:p>
          <a:p>
            <a:pPr>
              <a:buNone/>
            </a:pPr>
            <a:endParaRPr lang="en-GB" i="1" dirty="0"/>
          </a:p>
          <a:p>
            <a:r>
              <a:rPr lang="en-GB" b="1" dirty="0" smtClean="0"/>
              <a:t>/</a:t>
            </a:r>
            <a:r>
              <a:rPr lang="en-GB" b="1" dirty="0" err="1" smtClean="0"/>
              <a:t>e</a:t>
            </a:r>
            <a:r>
              <a:rPr lang="en-GB" sz="24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a</a:t>
            </a:r>
            <a:r>
              <a:rPr lang="en-GB" sz="24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əʊ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sz="24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err="1" smtClean="0"/>
              <a:t>ə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>
                <a:cs typeface="Times New Roman" pitchFamily="18" charset="0"/>
              </a:rPr>
              <a:t>ɛ</a:t>
            </a:r>
            <a:r>
              <a:rPr lang="en-GB" b="1" dirty="0" err="1" smtClean="0"/>
              <a:t>ə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  <a:endParaRPr lang="en-GB" b="1" dirty="0" smtClean="0"/>
          </a:p>
          <a:p>
            <a:r>
              <a:rPr lang="en-GB" b="1" dirty="0" smtClean="0"/>
              <a:t>/</a:t>
            </a:r>
            <a:r>
              <a:rPr lang="en-GB" b="1" dirty="0" err="1" smtClean="0"/>
              <a:t>aʊ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ɔ</a:t>
            </a:r>
            <a:r>
              <a:rPr lang="en-GB" sz="26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</a:p>
          <a:p>
            <a:r>
              <a:rPr lang="en-GB" b="1" dirty="0" smtClean="0"/>
              <a:t>/</a:t>
            </a:r>
            <a:r>
              <a:rPr lang="en-GB" b="1" dirty="0" err="1" smtClean="0"/>
              <a:t>ʊə</a:t>
            </a:r>
            <a:r>
              <a:rPr lang="en-GB" b="1" dirty="0" smtClean="0"/>
              <a:t>/ </a:t>
            </a:r>
            <a:r>
              <a:rPr lang="en-GB" dirty="0" smtClean="0"/>
              <a:t>-</a:t>
            </a:r>
            <a:endParaRPr lang="en-GB" sz="35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31064" y="2802004"/>
            <a:ext cx="25621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pr</a:t>
            </a:r>
            <a:r>
              <a:rPr lang="en-GB" sz="2000" b="1" dirty="0"/>
              <a:t>ay</a:t>
            </a:r>
            <a:r>
              <a:rPr lang="en-GB" sz="2000" dirty="0"/>
              <a:t>, sl</a:t>
            </a:r>
            <a:r>
              <a:rPr lang="en-GB" sz="2000" b="1" dirty="0"/>
              <a:t>eigh</a:t>
            </a:r>
            <a:r>
              <a:rPr lang="en-GB" sz="2000" dirty="0"/>
              <a:t>, gr</a:t>
            </a:r>
            <a:r>
              <a:rPr lang="en-GB" sz="2000" b="1" dirty="0"/>
              <a:t>ey</a:t>
            </a:r>
            <a:r>
              <a:rPr lang="en-GB" sz="2000" dirty="0"/>
              <a:t>, f</a:t>
            </a:r>
            <a:r>
              <a:rPr lang="en-GB" sz="2000" b="1" dirty="0"/>
              <a:t>a</a:t>
            </a:r>
            <a:r>
              <a:rPr lang="en-GB" sz="2000" dirty="0"/>
              <a:t>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51294" y="3348225"/>
            <a:ext cx="18213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fr</a:t>
            </a:r>
            <a:r>
              <a:rPr lang="en-GB" sz="2000" b="1" dirty="0"/>
              <a:t>y</a:t>
            </a:r>
            <a:r>
              <a:rPr lang="en-GB" sz="2000" dirty="0"/>
              <a:t>, h</a:t>
            </a:r>
            <a:r>
              <a:rPr lang="en-GB" sz="2000" b="1" dirty="0"/>
              <a:t>igh</a:t>
            </a:r>
            <a:r>
              <a:rPr lang="en-GB" sz="2000" dirty="0"/>
              <a:t>, sp</a:t>
            </a:r>
            <a:r>
              <a:rPr lang="en-GB" sz="2000" b="1" dirty="0"/>
              <a:t>i</a:t>
            </a:r>
            <a:r>
              <a:rPr lang="en-GB" sz="2000" dirty="0"/>
              <a:t>der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51294" y="3775972"/>
            <a:ext cx="1498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g</a:t>
            </a:r>
            <a:r>
              <a:rPr lang="en-GB" sz="2000" b="1" dirty="0"/>
              <a:t>o</a:t>
            </a:r>
            <a:r>
              <a:rPr lang="en-GB" sz="2000" dirty="0"/>
              <a:t>, b</a:t>
            </a:r>
            <a:r>
              <a:rPr lang="en-GB" sz="2000" b="1" dirty="0"/>
              <a:t>ow</a:t>
            </a:r>
            <a:r>
              <a:rPr lang="en-GB" sz="2000" dirty="0"/>
              <a:t>, t</a:t>
            </a:r>
            <a:r>
              <a:rPr lang="en-GB" sz="2000" b="1" dirty="0"/>
              <a:t>oe</a:t>
            </a: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2151294" y="4270870"/>
            <a:ext cx="18870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h</a:t>
            </a:r>
            <a:r>
              <a:rPr lang="en-GB" sz="2000" b="1" dirty="0"/>
              <a:t>ear</a:t>
            </a:r>
            <a:r>
              <a:rPr lang="en-GB" sz="2000" dirty="0"/>
              <a:t>, p</a:t>
            </a:r>
            <a:r>
              <a:rPr lang="en-GB" sz="2000" b="1" dirty="0"/>
              <a:t>ier</a:t>
            </a:r>
            <a:r>
              <a:rPr lang="en-GB" sz="2000" dirty="0"/>
              <a:t>, b</a:t>
            </a:r>
            <a:r>
              <a:rPr lang="en-GB" sz="2000" b="1" dirty="0"/>
              <a:t>eer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104989" y="4670980"/>
            <a:ext cx="2654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c</a:t>
            </a:r>
            <a:r>
              <a:rPr lang="en-GB" sz="2000" b="1" dirty="0"/>
              <a:t>are</a:t>
            </a:r>
            <a:r>
              <a:rPr lang="en-GB" sz="2000" dirty="0"/>
              <a:t>, b</a:t>
            </a:r>
            <a:r>
              <a:rPr lang="en-GB" sz="2000" b="1" dirty="0"/>
              <a:t>ear</a:t>
            </a:r>
            <a:r>
              <a:rPr lang="en-GB" sz="2000" dirty="0"/>
              <a:t>, fl</a:t>
            </a:r>
            <a:r>
              <a:rPr lang="en-GB" sz="2000" b="1" dirty="0"/>
              <a:t>air</a:t>
            </a:r>
            <a:r>
              <a:rPr lang="en-GB" sz="2000" dirty="0"/>
              <a:t>, wh</a:t>
            </a:r>
            <a:r>
              <a:rPr lang="en-GB" sz="2000" b="1" dirty="0"/>
              <a:t>ere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151294" y="5071090"/>
            <a:ext cx="1459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c</a:t>
            </a:r>
            <a:r>
              <a:rPr lang="en-GB" sz="2000" b="1" dirty="0"/>
              <a:t>ow</a:t>
            </a:r>
            <a:r>
              <a:rPr lang="en-GB" sz="2000" dirty="0"/>
              <a:t>, b</a:t>
            </a:r>
            <a:r>
              <a:rPr lang="en-GB" sz="2000" b="1" dirty="0"/>
              <a:t>ough</a:t>
            </a:r>
            <a:endParaRPr lang="en-GB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151294" y="5605447"/>
            <a:ext cx="12608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b</a:t>
            </a:r>
            <a:r>
              <a:rPr lang="en-GB" sz="2000" b="1" dirty="0"/>
              <a:t>oy</a:t>
            </a:r>
            <a:r>
              <a:rPr lang="en-GB" sz="2000" dirty="0"/>
              <a:t>, n</a:t>
            </a:r>
            <a:r>
              <a:rPr lang="en-GB" sz="2000" b="1" dirty="0"/>
              <a:t>oi</a:t>
            </a:r>
            <a:r>
              <a:rPr lang="en-GB" sz="2000" dirty="0"/>
              <a:t>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51294" y="6045058"/>
            <a:ext cx="1335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t</a:t>
            </a:r>
            <a:r>
              <a:rPr lang="en-GB" sz="2000" b="1" dirty="0"/>
              <a:t>our</a:t>
            </a:r>
            <a:r>
              <a:rPr lang="en-GB" sz="2000" dirty="0"/>
              <a:t>, p</a:t>
            </a:r>
            <a:r>
              <a:rPr lang="en-GB" sz="2000" b="1" dirty="0"/>
              <a:t>oor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5981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What is pragmatics?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Implied meaning</a:t>
            </a:r>
          </a:p>
          <a:p>
            <a:r>
              <a:rPr lang="en-GB" b="1" u="sng" dirty="0" smtClean="0"/>
              <a:t>Pragmatic Acts:</a:t>
            </a:r>
          </a:p>
          <a:p>
            <a:pPr lvl="1"/>
            <a:r>
              <a:rPr lang="en-GB" b="1" dirty="0" err="1"/>
              <a:t>Locutionary</a:t>
            </a:r>
            <a:r>
              <a:rPr lang="en-GB" b="1" dirty="0"/>
              <a:t> act: </a:t>
            </a:r>
            <a:r>
              <a:rPr lang="en-GB" dirty="0"/>
              <a:t>the act of saying something e.g. ‘There’s a fly in my soup.’</a:t>
            </a:r>
          </a:p>
          <a:p>
            <a:pPr lvl="1"/>
            <a:r>
              <a:rPr lang="en-GB" b="1" dirty="0"/>
              <a:t>Illocutionary act: </a:t>
            </a:r>
            <a:r>
              <a:rPr lang="en-GB" dirty="0"/>
              <a:t>what is implied or meant beyond that statement e.g. ‘Please get me another soup and apologise.’</a:t>
            </a:r>
          </a:p>
          <a:p>
            <a:pPr lvl="1"/>
            <a:r>
              <a:rPr lang="en-GB" b="1" dirty="0" err="1"/>
              <a:t>Perlocutionary</a:t>
            </a:r>
            <a:r>
              <a:rPr lang="en-GB" b="1" dirty="0"/>
              <a:t> act: </a:t>
            </a:r>
            <a:r>
              <a:rPr lang="en-GB" dirty="0"/>
              <a:t>an effect is brought on by the </a:t>
            </a:r>
            <a:r>
              <a:rPr lang="en-GB" dirty="0" err="1"/>
              <a:t>locutionary</a:t>
            </a:r>
            <a:r>
              <a:rPr lang="en-GB" dirty="0"/>
              <a:t> act e.g. The waiter removes the soup. </a:t>
            </a:r>
            <a:endParaRPr lang="en-GB" b="1" dirty="0"/>
          </a:p>
          <a:p>
            <a:pPr lvl="1"/>
            <a:endParaRPr lang="en-GB" b="1" u="sng" dirty="0" smtClean="0"/>
          </a:p>
          <a:p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18491" y="4837169"/>
            <a:ext cx="9183188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Write down 4 additional contexts as a group using the following structure:</a:t>
            </a:r>
          </a:p>
          <a:p>
            <a:r>
              <a:rPr lang="en-GB" b="1" dirty="0" smtClean="0"/>
              <a:t>Speaker 1: </a:t>
            </a:r>
            <a:r>
              <a:rPr lang="en-GB" dirty="0" err="1" smtClean="0"/>
              <a:t>Locutionary</a:t>
            </a:r>
            <a:r>
              <a:rPr lang="en-GB" dirty="0" smtClean="0"/>
              <a:t> act which has pragmatic meaning</a:t>
            </a:r>
          </a:p>
          <a:p>
            <a:r>
              <a:rPr lang="en-GB" b="1" dirty="0" smtClean="0"/>
              <a:t>	</a:t>
            </a:r>
            <a:r>
              <a:rPr lang="en-GB" b="1" dirty="0"/>
              <a:t> </a:t>
            </a:r>
            <a:r>
              <a:rPr lang="en-GB" b="1" dirty="0" smtClean="0"/>
              <a:t>	    </a:t>
            </a:r>
            <a:r>
              <a:rPr lang="en-GB" dirty="0" smtClean="0"/>
              <a:t>Illocutionary act which is what is meant (not spoken)</a:t>
            </a:r>
          </a:p>
          <a:p>
            <a:r>
              <a:rPr lang="en-GB" b="1" dirty="0" smtClean="0"/>
              <a:t>Speaker 2: </a:t>
            </a:r>
            <a:r>
              <a:rPr lang="en-GB" dirty="0" err="1" smtClean="0"/>
              <a:t>Perlocutionary</a:t>
            </a:r>
            <a:r>
              <a:rPr lang="en-GB" dirty="0" smtClean="0"/>
              <a:t> act accompanied by an action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234382" y="2447635"/>
            <a:ext cx="334125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Why is this useful with TEFL?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9889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Pragmatics and Tone: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1357031"/>
          </a:xfrm>
        </p:spPr>
        <p:txBody>
          <a:bodyPr/>
          <a:lstStyle/>
          <a:p>
            <a:r>
              <a:rPr lang="en-GB" dirty="0" smtClean="0"/>
              <a:t>Try to come up with </a:t>
            </a:r>
            <a:r>
              <a:rPr lang="en-GB" b="1" dirty="0" smtClean="0"/>
              <a:t>5 different contexts </a:t>
            </a:r>
            <a:r>
              <a:rPr lang="en-GB" dirty="0" smtClean="0"/>
              <a:t>that you would use the sentence: ‘</a:t>
            </a:r>
            <a:r>
              <a:rPr lang="en-GB" i="1" dirty="0" smtClean="0"/>
              <a:t>There’s a taxi</a:t>
            </a:r>
            <a:r>
              <a:rPr lang="en-GB" dirty="0" smtClean="0"/>
              <a:t>’. Think about how you can vary your tone including rising and falling intonation for each one as well as volume, speed of delivery and pauses.</a:t>
            </a:r>
            <a:endParaRPr lang="en-GB" dirty="0"/>
          </a:p>
        </p:txBody>
      </p:sp>
      <p:pic>
        <p:nvPicPr>
          <p:cNvPr id="1026" name="Picture 2" descr="Image result for tax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0074" y="3416441"/>
            <a:ext cx="3371850" cy="2838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864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Prosodics: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Sounds that indicate pragmatic meaning</a:t>
            </a:r>
          </a:p>
          <a:p>
            <a:r>
              <a:rPr lang="en-GB" b="1" dirty="0" smtClean="0"/>
              <a:t>Intonation: </a:t>
            </a:r>
            <a:r>
              <a:rPr lang="en-GB" dirty="0" smtClean="0"/>
              <a:t>the rise and fall of the voice in speaking</a:t>
            </a:r>
          </a:p>
          <a:p>
            <a:r>
              <a:rPr lang="en-GB" b="1" dirty="0" smtClean="0"/>
              <a:t>Tone: </a:t>
            </a:r>
            <a:r>
              <a:rPr lang="en-GB" dirty="0" smtClean="0"/>
              <a:t>vocal sound with reference to pitch, quality, strength </a:t>
            </a:r>
          </a:p>
          <a:p>
            <a:r>
              <a:rPr lang="en-GB" b="1" dirty="0" smtClean="0"/>
              <a:t>Stress: </a:t>
            </a:r>
            <a:r>
              <a:rPr lang="en-GB" dirty="0" smtClean="0"/>
              <a:t>relative emphasis/prominence given to a certain syllable/s in a word</a:t>
            </a:r>
          </a:p>
          <a:p>
            <a:r>
              <a:rPr lang="en-GB" b="1" dirty="0" smtClean="0"/>
              <a:t>Rhythm: </a:t>
            </a:r>
            <a:r>
              <a:rPr lang="en-GB" dirty="0" smtClean="0"/>
              <a:t>a movement marked by the regulated succession of strong and weak elements</a:t>
            </a:r>
          </a:p>
          <a:p>
            <a:r>
              <a:rPr lang="en-GB" b="1" dirty="0" smtClean="0"/>
              <a:t>Volume: </a:t>
            </a:r>
            <a:r>
              <a:rPr lang="en-GB" dirty="0" smtClean="0"/>
              <a:t>how loudly/softly a speaker is</a:t>
            </a:r>
            <a:endParaRPr lang="en-GB" b="1" dirty="0" smtClean="0"/>
          </a:p>
          <a:p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234382" y="2447635"/>
            <a:ext cx="334125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Why is this useful with TEFL?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5176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Syllable-timed vs. stress-timed languages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Syllable-timed language: </a:t>
            </a:r>
            <a:r>
              <a:rPr lang="en-GB" dirty="0" smtClean="0"/>
              <a:t>a language whose syllables take approximately equal amounts of time to pronounce e.g. Spanish, French, Japanese, Cantonese</a:t>
            </a:r>
          </a:p>
          <a:p>
            <a:r>
              <a:rPr lang="en-GB" b="1" dirty="0" smtClean="0"/>
              <a:t>Stress-timed language: </a:t>
            </a:r>
            <a:r>
              <a:rPr lang="en-GB" dirty="0" smtClean="0"/>
              <a:t>a language where there is approximately the same amount of time between stressed syllables e.g. English, Arabic, German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18491" y="4837169"/>
            <a:ext cx="9183188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Activity:</a:t>
            </a:r>
          </a:p>
          <a:p>
            <a:r>
              <a:rPr lang="en-GB" dirty="0" smtClean="0"/>
              <a:t>Underline the stress in each of the following words:</a:t>
            </a:r>
          </a:p>
          <a:p>
            <a:r>
              <a:rPr lang="en-GB" dirty="0" smtClean="0"/>
              <a:t>a) potato	     b) about	c) apartment	  d) present	e) controversy)	f) aluminium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03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intonation patterns: Yes/No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Falling: </a:t>
            </a:r>
            <a:r>
              <a:rPr lang="en-GB" dirty="0"/>
              <a:t>R</a:t>
            </a:r>
            <a:r>
              <a:rPr lang="en-GB" dirty="0" smtClean="0"/>
              <a:t>egarded as </a:t>
            </a:r>
            <a:r>
              <a:rPr lang="en-GB" b="1" dirty="0" smtClean="0"/>
              <a:t>neutral</a:t>
            </a:r>
            <a:r>
              <a:rPr lang="en-GB" dirty="0" smtClean="0"/>
              <a:t>, fall gives an impression of </a:t>
            </a:r>
            <a:r>
              <a:rPr lang="en-GB" b="1" dirty="0" smtClean="0"/>
              <a:t>finality</a:t>
            </a:r>
          </a:p>
          <a:p>
            <a:r>
              <a:rPr lang="en-GB" b="1" dirty="0" smtClean="0"/>
              <a:t>Rising: </a:t>
            </a:r>
            <a:r>
              <a:rPr lang="en-GB" dirty="0" smtClean="0"/>
              <a:t>Different pragmatic meanings could be behind this tone:</a:t>
            </a:r>
          </a:p>
          <a:p>
            <a:pPr lvl="1"/>
            <a:r>
              <a:rPr lang="en-GB" dirty="0"/>
              <a:t>G</a:t>
            </a:r>
            <a:r>
              <a:rPr lang="en-GB" dirty="0" smtClean="0"/>
              <a:t>ives an impression that something is to follow (A: Excuse me B: Yes?)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ould be seen as acknowledging something (A: You start off on the ring road B: Yes)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ould be used to elicit information (A: Have you seen Ann? B: No)</a:t>
            </a:r>
            <a:endParaRPr lang="en-GB" b="1" dirty="0" smtClean="0"/>
          </a:p>
          <a:p>
            <a:r>
              <a:rPr lang="en-GB" b="1" dirty="0" smtClean="0"/>
              <a:t>Fall-Rise: </a:t>
            </a:r>
            <a:r>
              <a:rPr lang="en-GB" dirty="0" smtClean="0"/>
              <a:t>Used for limited agreement/response with reservations (A: I’ve heard it’s a good school B: Yes)</a:t>
            </a:r>
          </a:p>
          <a:p>
            <a:r>
              <a:rPr lang="en-GB" b="1" dirty="0" smtClean="0"/>
              <a:t>Rise-Fall: </a:t>
            </a:r>
            <a:r>
              <a:rPr lang="en-GB" dirty="0" smtClean="0"/>
              <a:t>Used to communicate rather strong feelings of approval, disapproval, surprise (A: You wouldn’t do an awful thing like that, would you? B: No. </a:t>
            </a:r>
          </a:p>
          <a:p>
            <a:r>
              <a:rPr lang="en-GB" b="1" dirty="0" smtClean="0"/>
              <a:t>Level: </a:t>
            </a:r>
            <a:r>
              <a:rPr lang="en-GB" dirty="0" smtClean="0"/>
              <a:t>Used to convey something that’s routine/uninteresting/boring (A: Have you packed this bag yourself? B. Yes)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22054" y="5806325"/>
            <a:ext cx="7788564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Activity:</a:t>
            </a:r>
          </a:p>
          <a:p>
            <a:r>
              <a:rPr lang="en-GB" dirty="0" smtClean="0"/>
              <a:t>Purely through intonation and without using any words, make your partner guess the word you’re saying in your head and the meaning associated with 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1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Teaching preparation TASK</a:t>
            </a:r>
            <a:r>
              <a:rPr lang="en-GB" dirty="0" smtClean="0"/>
              <a:t>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had to teach pragmatics and prosodics to learners of English as another language, what strategies would you use (including activities) to make them understand these concepts.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842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Phonology</a:t>
            </a:r>
            <a:r>
              <a:rPr lang="en-GB" dirty="0" smtClean="0"/>
              <a:t>: sounds of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Phoneme </a:t>
            </a:r>
            <a:r>
              <a:rPr lang="en-GB" dirty="0" smtClean="0"/>
              <a:t>– smallest unit of sound</a:t>
            </a:r>
          </a:p>
          <a:p>
            <a:r>
              <a:rPr lang="en-GB" b="1" dirty="0" smtClean="0"/>
              <a:t>45 phonemes </a:t>
            </a:r>
            <a:r>
              <a:rPr lang="en-GB" dirty="0" smtClean="0"/>
              <a:t>in Standard English pronunciation</a:t>
            </a:r>
          </a:p>
          <a:p>
            <a:r>
              <a:rPr lang="en-GB" dirty="0" smtClean="0"/>
              <a:t>We analyse sound through using the </a:t>
            </a:r>
            <a:r>
              <a:rPr lang="en-GB" b="1" dirty="0" smtClean="0"/>
              <a:t>International Phonetic Alphabet </a:t>
            </a:r>
            <a:endParaRPr lang="en-GB" dirty="0"/>
          </a:p>
        </p:txBody>
      </p:sp>
      <p:pic>
        <p:nvPicPr>
          <p:cNvPr id="4" name="Picture 2" descr="http://media.npr.org/assets/news/2010/08/10/vocaltract_custom.jpg?t=1281448165&amp;s=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7648" y="2798459"/>
            <a:ext cx="2484349" cy="25920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5382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Consonants: </a:t>
            </a:r>
            <a:r>
              <a:rPr lang="en-GB" dirty="0" smtClean="0"/>
              <a:t>Plosives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sz="3600" i="1" dirty="0"/>
              <a:t>Created when the airflow is blocked for a brief time</a:t>
            </a:r>
          </a:p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 smtClean="0"/>
              <a:t>Voiced:</a:t>
            </a:r>
          </a:p>
          <a:p>
            <a:r>
              <a:rPr lang="en-GB" b="1" dirty="0" smtClean="0"/>
              <a:t>/b/ </a:t>
            </a:r>
            <a:r>
              <a:rPr lang="en-GB" dirty="0" smtClean="0"/>
              <a:t>- </a:t>
            </a:r>
            <a:r>
              <a:rPr lang="en-GB" b="1" dirty="0" smtClean="0"/>
              <a:t>b</a:t>
            </a:r>
            <a:r>
              <a:rPr lang="en-GB" dirty="0" smtClean="0"/>
              <a:t>ig, cra</a:t>
            </a:r>
            <a:r>
              <a:rPr lang="en-GB" b="1" dirty="0" smtClean="0"/>
              <a:t>b</a:t>
            </a:r>
            <a:endParaRPr lang="en-GB" dirty="0" smtClean="0"/>
          </a:p>
          <a:p>
            <a:r>
              <a:rPr lang="en-GB" b="1" dirty="0" smtClean="0"/>
              <a:t>/d/ </a:t>
            </a:r>
            <a:r>
              <a:rPr lang="en-GB" dirty="0" smtClean="0"/>
              <a:t>- </a:t>
            </a:r>
            <a:r>
              <a:rPr lang="en-GB" b="1" dirty="0" smtClean="0"/>
              <a:t>d</a:t>
            </a:r>
            <a:r>
              <a:rPr lang="en-GB" dirty="0" smtClean="0"/>
              <a:t>og, co</a:t>
            </a:r>
            <a:r>
              <a:rPr lang="en-GB" b="1" dirty="0" smtClean="0"/>
              <a:t>d</a:t>
            </a:r>
            <a:endParaRPr lang="en-GB" dirty="0" smtClean="0"/>
          </a:p>
          <a:p>
            <a:r>
              <a:rPr lang="en-GB" b="1" dirty="0" smtClean="0"/>
              <a:t>/g/ </a:t>
            </a:r>
            <a:r>
              <a:rPr lang="en-GB" dirty="0" smtClean="0"/>
              <a:t>- </a:t>
            </a:r>
            <a:r>
              <a:rPr lang="en-GB" b="1" dirty="0" smtClean="0"/>
              <a:t>g</a:t>
            </a:r>
            <a:r>
              <a:rPr lang="en-GB" dirty="0" smtClean="0"/>
              <a:t>arden, da</a:t>
            </a:r>
            <a:r>
              <a:rPr lang="en-GB" b="1" dirty="0" smtClean="0"/>
              <a:t>gg</a:t>
            </a:r>
            <a:r>
              <a:rPr lang="en-GB" dirty="0" smtClean="0"/>
              <a:t>er, lo</a:t>
            </a:r>
            <a:r>
              <a:rPr lang="en-GB" b="1" dirty="0" smtClean="0"/>
              <a:t>g</a:t>
            </a:r>
            <a:endParaRPr lang="en-GB" dirty="0" smtClean="0"/>
          </a:p>
          <a:p>
            <a:pPr>
              <a:buNone/>
            </a:pPr>
            <a:endParaRPr lang="en-GB" b="1" dirty="0"/>
          </a:p>
          <a:p>
            <a:pPr>
              <a:buNone/>
            </a:pPr>
            <a:r>
              <a:rPr lang="en-GB" b="1" dirty="0" smtClean="0"/>
              <a:t>Unvoiced:</a:t>
            </a:r>
          </a:p>
          <a:p>
            <a:r>
              <a:rPr lang="en-GB" b="1" dirty="0" smtClean="0"/>
              <a:t>/p/</a:t>
            </a:r>
            <a:r>
              <a:rPr lang="en-GB" dirty="0" smtClean="0"/>
              <a:t> - </a:t>
            </a:r>
            <a:r>
              <a:rPr lang="en-GB" b="1" dirty="0" smtClean="0"/>
              <a:t>p</a:t>
            </a:r>
            <a:r>
              <a:rPr lang="en-GB" dirty="0" smtClean="0"/>
              <a:t>et, s</a:t>
            </a:r>
            <a:r>
              <a:rPr lang="en-GB" b="1" dirty="0" smtClean="0"/>
              <a:t>p</a:t>
            </a:r>
            <a:r>
              <a:rPr lang="en-GB" dirty="0" smtClean="0"/>
              <a:t>ort, ca</a:t>
            </a:r>
            <a:r>
              <a:rPr lang="en-GB" b="1" dirty="0" smtClean="0"/>
              <a:t>p</a:t>
            </a:r>
            <a:endParaRPr lang="en-GB" dirty="0" smtClean="0"/>
          </a:p>
          <a:p>
            <a:r>
              <a:rPr lang="en-GB" b="1" dirty="0" smtClean="0"/>
              <a:t>/t/ </a:t>
            </a:r>
            <a:r>
              <a:rPr lang="en-GB" dirty="0" smtClean="0"/>
              <a:t>- </a:t>
            </a:r>
            <a:r>
              <a:rPr lang="en-GB" b="1" dirty="0" smtClean="0"/>
              <a:t>t</a:t>
            </a:r>
            <a:r>
              <a:rPr lang="en-GB" dirty="0" smtClean="0"/>
              <a:t>ap, s</a:t>
            </a:r>
            <a:r>
              <a:rPr lang="en-GB" b="1" dirty="0" smtClean="0"/>
              <a:t>t</a:t>
            </a:r>
            <a:r>
              <a:rPr lang="en-GB" dirty="0" smtClean="0"/>
              <a:t>ory, co</a:t>
            </a:r>
            <a:r>
              <a:rPr lang="en-GB" b="1" dirty="0" smtClean="0"/>
              <a:t>t</a:t>
            </a:r>
          </a:p>
          <a:p>
            <a:r>
              <a:rPr lang="en-GB" b="1" dirty="0" smtClean="0"/>
              <a:t>/k/ </a:t>
            </a:r>
            <a:r>
              <a:rPr lang="en-GB" dirty="0" smtClean="0"/>
              <a:t>- </a:t>
            </a:r>
            <a:r>
              <a:rPr lang="en-GB" b="1" dirty="0" smtClean="0"/>
              <a:t>c</a:t>
            </a:r>
            <a:r>
              <a:rPr lang="en-GB" dirty="0" smtClean="0"/>
              <a:t>aravan, </a:t>
            </a:r>
            <a:r>
              <a:rPr lang="en-GB" b="1" dirty="0" smtClean="0"/>
              <a:t>k</a:t>
            </a:r>
            <a:r>
              <a:rPr lang="en-GB" dirty="0" smtClean="0"/>
              <a:t>i</a:t>
            </a:r>
            <a:r>
              <a:rPr lang="en-GB" b="1" dirty="0" smtClean="0"/>
              <a:t>ck</a:t>
            </a:r>
            <a:r>
              <a:rPr lang="en-GB" dirty="0" smtClean="0"/>
              <a:t>, s</a:t>
            </a:r>
            <a:r>
              <a:rPr lang="en-GB" b="1" dirty="0" smtClean="0"/>
              <a:t>k</a:t>
            </a:r>
            <a:r>
              <a:rPr lang="en-GB" dirty="0" smtClean="0"/>
              <a:t>y, </a:t>
            </a:r>
            <a:r>
              <a:rPr lang="en-GB" b="1" dirty="0" smtClean="0"/>
              <a:t>q</a:t>
            </a:r>
            <a:r>
              <a:rPr lang="en-GB" dirty="0" smtClean="0"/>
              <a:t>ueasy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1963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111</TotalTime>
  <Words>843</Words>
  <Application>Microsoft Office PowerPoint</Application>
  <PresentationFormat>Widescreen</PresentationFormat>
  <Paragraphs>158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Corbel</vt:lpstr>
      <vt:lpstr>Gill Sans MT</vt:lpstr>
      <vt:lpstr>Times New Roman</vt:lpstr>
      <vt:lpstr>Wingdings 2</vt:lpstr>
      <vt:lpstr>Dividend</vt:lpstr>
      <vt:lpstr>+Explore</vt:lpstr>
      <vt:lpstr>What is pragmatics?</vt:lpstr>
      <vt:lpstr>Pragmatics and Tone:</vt:lpstr>
      <vt:lpstr>Prosodics:</vt:lpstr>
      <vt:lpstr>Syllable-timed vs. stress-timed languages:</vt:lpstr>
      <vt:lpstr>Different intonation patterns: Yes/No Example</vt:lpstr>
      <vt:lpstr>Teaching preparation TASK: </vt:lpstr>
      <vt:lpstr>Phonology: sounds of language</vt:lpstr>
      <vt:lpstr>Consonants: Plosives</vt:lpstr>
      <vt:lpstr>Consonants: Fricatives</vt:lpstr>
      <vt:lpstr>Consonants: Affricatives</vt:lpstr>
      <vt:lpstr>Consonants: Approximants</vt:lpstr>
      <vt:lpstr>Consonants: Nasals</vt:lpstr>
      <vt:lpstr>Consonants: Laterals</vt:lpstr>
      <vt:lpstr>Regional Consonants</vt:lpstr>
      <vt:lpstr>Long Vowels</vt:lpstr>
      <vt:lpstr>Short Vowels</vt:lpstr>
      <vt:lpstr>Diphthongs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+Explore</dc:title>
  <dc:creator>Adam Duce</dc:creator>
  <cp:lastModifiedBy>Adam Duce</cp:lastModifiedBy>
  <cp:revision>32</cp:revision>
  <dcterms:created xsi:type="dcterms:W3CDTF">2019-10-10T16:16:09Z</dcterms:created>
  <dcterms:modified xsi:type="dcterms:W3CDTF">2019-10-24T15:35:09Z</dcterms:modified>
</cp:coreProperties>
</file>