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8"/>
  </p:notesMasterIdLst>
  <p:handoutMasterIdLst>
    <p:handoutMasterId r:id="rId9"/>
  </p:handoutMasterIdLst>
  <p:sldIdLst>
    <p:sldId id="256" r:id="rId2"/>
    <p:sldId id="263" r:id="rId3"/>
    <p:sldId id="264" r:id="rId4"/>
    <p:sldId id="266" r:id="rId5"/>
    <p:sldId id="265" r:id="rId6"/>
    <p:sldId id="267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52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6" autoAdjust="0"/>
    <p:restoredTop sz="94643" autoAdjust="0"/>
  </p:normalViewPr>
  <p:slideViewPr>
    <p:cSldViewPr>
      <p:cViewPr varScale="1">
        <p:scale>
          <a:sx n="111" d="100"/>
          <a:sy n="111" d="100"/>
        </p:scale>
        <p:origin x="100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A043A66-02B4-054A-9ACA-5046F520F7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4111A8-5FCB-254F-AFA9-052F9E85E56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217F1042-DE97-374A-A478-AF19CEBC1053}" type="datetimeFigureOut">
              <a:rPr lang="en-US"/>
              <a:pPr>
                <a:defRPr/>
              </a:pPr>
              <a:t>11/5/2019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E8316F-C957-6645-BCF1-0D12CE6284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504A5E-CF9A-884C-B9FE-93A3AA22A3D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DE729A0E-4C78-F047-8893-F46492A973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1D096BF-DA16-1D48-B8AD-C195EC5711D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BD98741-9AE8-0F42-93CD-E91EBB7978D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DDDB0F09-D818-FF47-A953-8AA816C916D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7B195363-43C8-9E49-8BDB-7C13A1ED452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A6986DFF-29BA-2F4F-B77B-6B6482FD434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87C919C2-C915-6049-A431-5D2DADE494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A238E89-1D8F-374A-ACEE-EBAF1ECD89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pPr>
              <a:defRPr/>
            </a:pPr>
            <a:fld id="{B131E656-F474-2E42-AD18-53851C4BF81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6331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B4560-A93D-734F-A0D7-9472BB353EB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9525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pPr>
              <a:defRPr/>
            </a:pPr>
            <a:fld id="{EABC6316-387A-D643-8783-E1DAC33F166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522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pPr>
              <a:defRPr/>
            </a:pPr>
            <a:fld id="{C85B43FE-30D8-FE4C-875D-C9DB60591C9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01F561D-773B-7C4D-ADBF-B4C95BBE9CCB}"/>
              </a:ext>
            </a:extLst>
          </p:cNvPr>
          <p:cNvSpPr/>
          <p:nvPr userDrawn="1"/>
        </p:nvSpPr>
        <p:spPr>
          <a:xfrm>
            <a:off x="545602" y="578327"/>
            <a:ext cx="8208159" cy="9211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b="0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BB4B7DD4-DBDB-FF44-8B53-0B0F04972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8165" y="1763017"/>
            <a:ext cx="8129243" cy="4291707"/>
          </a:xfrm>
        </p:spPr>
        <p:txBody>
          <a:bodyPr tIns="0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62B899-9C18-8E4A-BCC1-68E18F1949CC}"/>
              </a:ext>
            </a:extLst>
          </p:cNvPr>
          <p:cNvSpPr txBox="1"/>
          <p:nvPr userDrawn="1"/>
        </p:nvSpPr>
        <p:spPr>
          <a:xfrm>
            <a:off x="678809" y="560208"/>
            <a:ext cx="77883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5400" b="0" dirty="0">
              <a:solidFill>
                <a:schemeClr val="bg1"/>
              </a:solidFill>
              <a:latin typeface="+mn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3010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D2415-46F1-5D43-962D-9946DC5CEA7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0115951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pPr>
              <a:defRPr/>
            </a:pPr>
            <a:fld id="{E67D2415-46F1-5D43-962D-9946DC5CEA7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9472303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pPr>
              <a:defRPr/>
            </a:pPr>
            <a:fld id="{9985E856-633C-2541-AF2C-5C8FA8761C6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933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pPr>
              <a:defRPr/>
            </a:pPr>
            <a:fld id="{2971D91B-8A54-C146-B782-F5193DA36230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4597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D2415-46F1-5D43-962D-9946DC5CEA7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3401013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pPr>
              <a:defRPr/>
            </a:pPr>
            <a:fld id="{3047D264-F020-8C45-8F2E-68F6E9867BCE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E52726D-7954-8C4B-9419-87D2F36870E6}"/>
              </a:ext>
            </a:extLst>
          </p:cNvPr>
          <p:cNvGrpSpPr/>
          <p:nvPr userDrawn="1"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A3C480BC-E9A9-8F42-BF7D-F3A615A99C40}"/>
                </a:ext>
              </a:extLst>
            </p:cNvPr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FD8D686-04F8-9140-A6BD-3AB9A215E3DA}"/>
                </a:ext>
              </a:extLst>
            </p:cNvPr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A31584E6-4CC3-FF45-BD76-DC06D60C3A31}"/>
                </a:ext>
              </a:extLst>
            </p:cNvPr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45CB6952-374A-D74C-8992-21B17919F66B}"/>
                </a:ext>
              </a:extLst>
            </p:cNvPr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CD7199DC-AF68-1745-B56B-EB107C086DB0}"/>
                </a:ext>
              </a:extLst>
            </p:cNvPr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3A12CE07-926C-5B4B-8D8B-209C827F4E2A}"/>
                </a:ext>
              </a:extLst>
            </p:cNvPr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B820AF4A-FB6D-BD40-9A0E-27468CF0DB85}"/>
                </a:ext>
              </a:extLst>
            </p:cNvPr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C9E0EF82-B141-D040-8A87-9094D63733CA}"/>
                </a:ext>
              </a:extLst>
            </p:cNvPr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EBE1A908-4977-AC43-B7DE-11E90B75FF1F}"/>
                </a:ext>
              </a:extLst>
            </p:cNvPr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29A73D0B-29BF-FA43-B551-98F23CF697FC}"/>
                </a:ext>
              </a:extLst>
            </p:cNvPr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FAC6BA3D-39EA-C346-BBC6-6BAE1B25C186}"/>
                </a:ext>
              </a:extLst>
            </p:cNvPr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D36304CD-ABD2-7548-B230-01FAF4E0A39F}"/>
                </a:ext>
              </a:extLst>
            </p:cNvPr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947CC6D9-F070-584F-89F3-31A6135BC811}"/>
                </a:ext>
              </a:extLst>
            </p:cNvPr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16C7260F-6E4D-664A-9AB8-35E1ABBC8D9D}"/>
                </a:ext>
              </a:extLst>
            </p:cNvPr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7D362617-AC8A-C345-A0BA-A77BE5477407}"/>
                </a:ext>
              </a:extLst>
            </p:cNvPr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5AC70439-F6AF-A646-9A4E-2F08C2CF1D6E}"/>
                </a:ext>
              </a:extLst>
            </p:cNvPr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</p:spTree>
    <p:extLst>
      <p:ext uri="{BB962C8B-B14F-4D97-AF65-F5344CB8AC3E}">
        <p14:creationId xmlns:p14="http://schemas.microsoft.com/office/powerpoint/2010/main" val="318963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D2415-46F1-5D43-962D-9946DC5CEA7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287786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pPr>
              <a:defRPr/>
            </a:pPr>
            <a:fld id="{EC56BAD6-BA51-8B48-B8BC-B0785F61295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852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7D2415-46F1-5D43-962D-9946DC5CEA7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2425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sldNum="0" hdr="0" dt="0"/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C_kfwa5-k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49C1915-E17E-CD4F-88D6-556BFB8825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59091" y="2055278"/>
            <a:ext cx="6428445" cy="252585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6600" dirty="0">
                <a:latin typeface="+mn-lt"/>
                <a:cs typeface="Times New Roman" panose="02020603050405020304" pitchFamily="18" charset="0"/>
              </a:rPr>
              <a:t/>
            </a:r>
            <a:br>
              <a:rPr lang="en-GB" sz="6600" dirty="0">
                <a:latin typeface="+mn-lt"/>
                <a:cs typeface="Times New Roman" panose="02020603050405020304" pitchFamily="18" charset="0"/>
              </a:rPr>
            </a:br>
            <a:r>
              <a:rPr lang="en-GB" sz="6600" dirty="0">
                <a:latin typeface="+mn-lt"/>
                <a:cs typeface="Times New Roman" panose="02020603050405020304" pitchFamily="18" charset="0"/>
              </a:rPr>
              <a:t/>
            </a:r>
            <a:br>
              <a:rPr lang="en-GB" sz="6600" dirty="0">
                <a:latin typeface="+mn-lt"/>
                <a:cs typeface="Times New Roman" panose="02020603050405020304" pitchFamily="18" charset="0"/>
              </a:rPr>
            </a:br>
            <a:r>
              <a:rPr lang="en-GB" sz="6600" i="1" dirty="0">
                <a:latin typeface="+mn-lt"/>
                <a:cs typeface="Times New Roman" panose="02020603050405020304" pitchFamily="18" charset="0"/>
              </a:rPr>
              <a:t>Casablanca</a:t>
            </a:r>
            <a:r>
              <a:rPr lang="en-GB" sz="6600" dirty="0">
                <a:latin typeface="+mn-lt"/>
                <a:cs typeface="Times New Roman" panose="02020603050405020304" pitchFamily="18" charset="0"/>
              </a:rPr>
              <a:t> Revision</a:t>
            </a:r>
            <a:endParaRPr lang="en-GB" sz="6600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43808" y="1268760"/>
            <a:ext cx="3169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  <a:latin typeface="+mn-lt"/>
                <a:hlinkClick r:id="rId2"/>
              </a:rPr>
              <a:t>Casablanca Analysis </a:t>
            </a:r>
            <a:endParaRPr lang="en-GB" sz="24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8165" y="1763017"/>
            <a:ext cx="8129243" cy="4762327"/>
          </a:xfrm>
        </p:spPr>
        <p:txBody>
          <a:bodyPr anchor="ctr">
            <a:norm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en-US" sz="2800" dirty="0"/>
              <a:t>Fill the sheet with notes, to include:</a:t>
            </a:r>
          </a:p>
          <a:p>
            <a:pPr marL="457200" indent="-457200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Summaries of your notes in class</a:t>
            </a:r>
          </a:p>
          <a:p>
            <a:pPr marL="457200" indent="-457200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800" dirty="0">
                <a:solidFill>
                  <a:schemeClr val="accent6">
                    <a:lumMod val="75000"/>
                  </a:schemeClr>
                </a:solidFill>
              </a:rPr>
              <a:t>Scenes which would be appropriate for each of the core study areas</a:t>
            </a:r>
          </a:p>
          <a:p>
            <a:pPr marL="800100"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700" dirty="0">
                <a:solidFill>
                  <a:schemeClr val="accent6">
                    <a:lumMod val="75000"/>
                  </a:schemeClr>
                </a:solidFill>
              </a:rPr>
              <a:t>Include FFT in these scene notes  </a:t>
            </a:r>
          </a:p>
          <a:p>
            <a:pPr lvl="0">
              <a:defRPr/>
            </a:pPr>
            <a:endParaRPr lang="en-GB" altLang="en-US" sz="3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960CC4-839D-B143-BFEB-97BE1B29FFE0}"/>
              </a:ext>
            </a:extLst>
          </p:cNvPr>
          <p:cNvSpPr txBox="1"/>
          <p:nvPr/>
        </p:nvSpPr>
        <p:spPr>
          <a:xfrm>
            <a:off x="510381" y="548680"/>
            <a:ext cx="44342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  <a:latin typeface="+mn-lt"/>
              </a:rPr>
              <a:t>A3 Mind Map</a:t>
            </a:r>
          </a:p>
        </p:txBody>
      </p:sp>
    </p:spTree>
    <p:extLst>
      <p:ext uri="{BB962C8B-B14F-4D97-AF65-F5344CB8AC3E}">
        <p14:creationId xmlns:p14="http://schemas.microsoft.com/office/powerpoint/2010/main" val="125765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CF24659-2E41-7246-91D2-335B1C306E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2" t="6351" r="3732" b="5496"/>
          <a:stretch/>
        </p:blipFill>
        <p:spPr>
          <a:xfrm>
            <a:off x="0" y="438099"/>
            <a:ext cx="9144000" cy="575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4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3609"/>
            <a:ext cx="9144000" cy="163240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7471" r="2750"/>
          <a:stretch/>
        </p:blipFill>
        <p:spPr>
          <a:xfrm>
            <a:off x="75389" y="1124744"/>
            <a:ext cx="8993222" cy="525658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37" t="28533" r="5281" b="30919"/>
          <a:stretch/>
        </p:blipFill>
        <p:spPr>
          <a:xfrm>
            <a:off x="0" y="-99392"/>
            <a:ext cx="3059832" cy="2907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64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3609"/>
            <a:ext cx="9144000" cy="163240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DEE92D-B7E9-4C91-954D-5C7A9998E6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44" t="41328" r="29014" b="51351"/>
          <a:stretch/>
        </p:blipFill>
        <p:spPr>
          <a:xfrm>
            <a:off x="166953" y="4641300"/>
            <a:ext cx="8847428" cy="86625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8" t="63118" r="19288" b="7067"/>
          <a:stretch/>
        </p:blipFill>
        <p:spPr>
          <a:xfrm>
            <a:off x="31583" y="6788"/>
            <a:ext cx="3123816" cy="20551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2846" t="54176" r="2846" b="5449"/>
          <a:stretch/>
        </p:blipFill>
        <p:spPr>
          <a:xfrm>
            <a:off x="134211" y="2307499"/>
            <a:ext cx="8928992" cy="208823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5" t="43400" r="3449" b="49506"/>
          <a:stretch/>
        </p:blipFill>
        <p:spPr>
          <a:xfrm>
            <a:off x="166953" y="5753128"/>
            <a:ext cx="8847428" cy="7252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Rectangle 8"/>
          <p:cNvSpPr/>
          <p:nvPr/>
        </p:nvSpPr>
        <p:spPr>
          <a:xfrm>
            <a:off x="1560873" y="-3609"/>
            <a:ext cx="1607735" cy="51639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C73B258-F66F-44DE-B42E-1C96306D365F}"/>
              </a:ext>
            </a:extLst>
          </p:cNvPr>
          <p:cNvSpPr txBox="1">
            <a:spLocks/>
          </p:cNvSpPr>
          <p:nvPr/>
        </p:nvSpPr>
        <p:spPr>
          <a:xfrm>
            <a:off x="3335618" y="262952"/>
            <a:ext cx="5584540" cy="1582413"/>
          </a:xfrm>
          <a:prstGeom prst="rect">
            <a:avLst/>
          </a:prstGeom>
          <a:ln w="38100">
            <a:solidFill>
              <a:srgbClr val="E0525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200" b="0" i="0" kern="1200" cap="none" spc="-113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GB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Aesthetics 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lang="en-GB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concerned with beauty or the appreciation of beauty</a:t>
            </a:r>
          </a:p>
          <a:p>
            <a:pPr algn="l" fontAlgn="auto">
              <a:spcAft>
                <a:spcPts val="0"/>
              </a:spcAft>
            </a:pPr>
            <a:endParaRPr lang="en-GB" sz="1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fontAlgn="auto">
              <a:spcAft>
                <a:spcPts val="0"/>
              </a:spcAft>
            </a:pPr>
            <a:r>
              <a:rPr lang="en-GB" sz="1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Includes:</a:t>
            </a:r>
          </a:p>
          <a:p>
            <a:pPr marL="285750" indent="-285750" algn="l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Look of the film</a:t>
            </a:r>
          </a:p>
          <a:p>
            <a:pPr marL="285750" indent="-285750" algn="l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Elements of film form</a:t>
            </a:r>
          </a:p>
          <a:p>
            <a:pPr marL="285750" indent="-285750" algn="l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Beauty and narrative</a:t>
            </a:r>
          </a:p>
        </p:txBody>
      </p:sp>
    </p:spTree>
    <p:extLst>
      <p:ext uri="{BB962C8B-B14F-4D97-AF65-F5344CB8AC3E}">
        <p14:creationId xmlns:p14="http://schemas.microsoft.com/office/powerpoint/2010/main" val="297308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3609"/>
            <a:ext cx="9144000" cy="163240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963" t="5181" r="1963" b="55835"/>
          <a:stretch/>
        </p:blipFill>
        <p:spPr>
          <a:xfrm>
            <a:off x="107504" y="1492716"/>
            <a:ext cx="8964488" cy="19870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DB9B2E9-7247-435E-B75D-75ED7943BA0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944" t="48191" r="29014" b="32212"/>
          <a:stretch/>
        </p:blipFill>
        <p:spPr>
          <a:xfrm>
            <a:off x="107504" y="3815960"/>
            <a:ext cx="8964488" cy="234934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88" t="8259" r="55511" b="79815"/>
          <a:stretch/>
        </p:blipFill>
        <p:spPr>
          <a:xfrm>
            <a:off x="1874497" y="14428"/>
            <a:ext cx="2449634" cy="10206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25" t="44037" r="50787" b="44037"/>
          <a:stretch/>
        </p:blipFill>
        <p:spPr>
          <a:xfrm>
            <a:off x="90700" y="14427"/>
            <a:ext cx="1735157" cy="10206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25" t="79815" r="62600" b="8259"/>
          <a:stretch/>
        </p:blipFill>
        <p:spPr>
          <a:xfrm>
            <a:off x="4372771" y="14427"/>
            <a:ext cx="2653768" cy="10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4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">
  <a:themeElements>
    <a:clrScheme name="Custom 23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BFBFBF"/>
      </a:hlink>
      <a:folHlink>
        <a:srgbClr val="7F7F7F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irl Template" id="{5EFB283E-5D1B-C040-ADF3-FF7C56358E4C}" vid="{82132EE1-3903-E94F-B744-1A27D1D4FE8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125</TotalTime>
  <Words>61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Rockwell</vt:lpstr>
      <vt:lpstr>Tahoma</vt:lpstr>
      <vt:lpstr>Times New Roman</vt:lpstr>
      <vt:lpstr>Wingdings</vt:lpstr>
      <vt:lpstr>Atlas</vt:lpstr>
      <vt:lpstr>  Casablanca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Casablanca Revision</dc:title>
  <dc:creator>Karina Free</dc:creator>
  <cp:lastModifiedBy>Gemma Stevens</cp:lastModifiedBy>
  <cp:revision>14</cp:revision>
  <dcterms:created xsi:type="dcterms:W3CDTF">2019-11-04T22:07:04Z</dcterms:created>
  <dcterms:modified xsi:type="dcterms:W3CDTF">2019-11-05T14:20:04Z</dcterms:modified>
</cp:coreProperties>
</file>