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7" r:id="rId3"/>
    <p:sldId id="288" r:id="rId4"/>
    <p:sldId id="289" r:id="rId5"/>
    <p:sldId id="290" r:id="rId6"/>
    <p:sldId id="291" r:id="rId7"/>
    <p:sldId id="292" r:id="rId8"/>
    <p:sldId id="293" r:id="rId9"/>
    <p:sldId id="294" r:id="rId10"/>
    <p:sldId id="295" r:id="rId11"/>
    <p:sldId id="296" r:id="rId12"/>
    <p:sldId id="297"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4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4030671-FACE-4248-AF97-F2C9E2D86C67}"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157159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030671-FACE-4248-AF97-F2C9E2D86C67}"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687927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030671-FACE-4248-AF97-F2C9E2D86C67}"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4092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030671-FACE-4248-AF97-F2C9E2D86C67}"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76365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030671-FACE-4248-AF97-F2C9E2D86C67}" type="datetimeFigureOut">
              <a:rPr lang="en-GB" smtClean="0"/>
              <a:t>12/11/2019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2569815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4030671-FACE-4248-AF97-F2C9E2D86C67}"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166991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4030671-FACE-4248-AF97-F2C9E2D86C67}" type="datetimeFigureOut">
              <a:rPr lang="en-GB" smtClean="0"/>
              <a:t>12/11/2019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1470474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4030671-FACE-4248-AF97-F2C9E2D86C67}" type="datetimeFigureOut">
              <a:rPr lang="en-GB" smtClean="0"/>
              <a:t>12/11/2019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3324818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030671-FACE-4248-AF97-F2C9E2D86C67}" type="datetimeFigureOut">
              <a:rPr lang="en-GB" smtClean="0"/>
              <a:t>12/11/2019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294835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030671-FACE-4248-AF97-F2C9E2D86C67}"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308937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030671-FACE-4248-AF97-F2C9E2D86C67}" type="datetimeFigureOut">
              <a:rPr lang="en-GB" smtClean="0"/>
              <a:t>12/11/2019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725713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030671-FACE-4248-AF97-F2C9E2D86C67}" type="datetimeFigureOut">
              <a:rPr lang="en-GB" smtClean="0"/>
              <a:t>12/11/2019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8ED42-7864-4090-8447-D71E2440EAB2}" type="slidenum">
              <a:rPr lang="en-GB" smtClean="0"/>
              <a:t>‹#›</a:t>
            </a:fld>
            <a:endParaRPr lang="en-GB"/>
          </a:p>
        </p:txBody>
      </p:sp>
    </p:spTree>
    <p:extLst>
      <p:ext uri="{BB962C8B-B14F-4D97-AF65-F5344CB8AC3E}">
        <p14:creationId xmlns:p14="http://schemas.microsoft.com/office/powerpoint/2010/main" val="189924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Hardy Weinberg</a:t>
            </a:r>
            <a:endParaRPr lang="en-GB" b="1" dirty="0"/>
          </a:p>
        </p:txBody>
      </p:sp>
    </p:spTree>
    <p:extLst>
      <p:ext uri="{BB962C8B-B14F-4D97-AF65-F5344CB8AC3E}">
        <p14:creationId xmlns:p14="http://schemas.microsoft.com/office/powerpoint/2010/main" val="83766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72" y="0"/>
            <a:ext cx="5601213" cy="769441"/>
          </a:xfrm>
          <a:prstGeom prst="rect">
            <a:avLst/>
          </a:prstGeom>
        </p:spPr>
        <p:txBody>
          <a:bodyPr wrap="none">
            <a:spAutoFit/>
          </a:bodyPr>
          <a:lstStyle/>
          <a:p>
            <a:r>
              <a:rPr lang="en-GB" sz="4400" dirty="0" smtClean="0">
                <a:solidFill>
                  <a:srgbClr val="002060"/>
                </a:solidFill>
              </a:rPr>
              <a:t>p</a:t>
            </a:r>
            <a:r>
              <a:rPr lang="en-GB" sz="4400" baseline="30000" dirty="0" smtClean="0"/>
              <a:t>2</a:t>
            </a:r>
            <a:r>
              <a:rPr lang="en-GB" sz="4400" dirty="0" smtClean="0"/>
              <a:t>    +    2</a:t>
            </a:r>
            <a:r>
              <a:rPr lang="en-GB" sz="4400" dirty="0" smtClean="0">
                <a:solidFill>
                  <a:srgbClr val="002060"/>
                </a:solidFill>
              </a:rPr>
              <a:t>p</a:t>
            </a:r>
            <a:r>
              <a:rPr lang="en-GB" sz="4400" dirty="0" smtClean="0">
                <a:solidFill>
                  <a:schemeClr val="accent6">
                    <a:lumMod val="50000"/>
                  </a:schemeClr>
                </a:solidFill>
              </a:rPr>
              <a:t>q</a:t>
            </a:r>
            <a:r>
              <a:rPr lang="en-GB" sz="4400" dirty="0" smtClean="0"/>
              <a:t>    +    </a:t>
            </a:r>
            <a:r>
              <a:rPr lang="en-GB" sz="4400" dirty="0" smtClean="0">
                <a:solidFill>
                  <a:schemeClr val="accent6">
                    <a:lumMod val="50000"/>
                  </a:schemeClr>
                </a:solidFill>
              </a:rPr>
              <a:t>q</a:t>
            </a:r>
            <a:r>
              <a:rPr lang="en-GB" sz="4400" baseline="30000" dirty="0" smtClean="0"/>
              <a:t>2</a:t>
            </a:r>
            <a:r>
              <a:rPr lang="en-GB" sz="4400" dirty="0" smtClean="0"/>
              <a:t> = 1 </a:t>
            </a:r>
            <a:endParaRPr lang="en-GB" sz="4400" dirty="0"/>
          </a:p>
        </p:txBody>
      </p:sp>
      <p:sp>
        <p:nvSpPr>
          <p:cNvPr id="5" name="TextBox 4"/>
          <p:cNvSpPr txBox="1"/>
          <p:nvPr/>
        </p:nvSpPr>
        <p:spPr>
          <a:xfrm>
            <a:off x="0" y="1484784"/>
            <a:ext cx="8964488" cy="2554545"/>
          </a:xfrm>
          <a:prstGeom prst="rect">
            <a:avLst/>
          </a:prstGeom>
          <a:noFill/>
        </p:spPr>
        <p:txBody>
          <a:bodyPr wrap="square" rtlCol="0">
            <a:spAutoFit/>
          </a:bodyPr>
          <a:lstStyle/>
          <a:p>
            <a:r>
              <a:rPr lang="en-GB" sz="3200" dirty="0">
                <a:solidFill>
                  <a:srgbClr val="002060"/>
                </a:solidFill>
              </a:rPr>
              <a:t>b</a:t>
            </a:r>
            <a:r>
              <a:rPr lang="en-GB" sz="3200" dirty="0" smtClean="0">
                <a:solidFill>
                  <a:srgbClr val="002060"/>
                </a:solidFill>
              </a:rPr>
              <a:t>b</a:t>
            </a:r>
            <a:r>
              <a:rPr lang="en-GB" sz="3200" dirty="0" smtClean="0"/>
              <a:t> (p</a:t>
            </a:r>
            <a:r>
              <a:rPr lang="en-GB" sz="3200" baseline="30000" dirty="0" smtClean="0"/>
              <a:t>2</a:t>
            </a:r>
            <a:r>
              <a:rPr lang="en-GB" sz="3200" dirty="0" smtClean="0"/>
              <a:t>)= 9% - to get this you multiply the p by itself. </a:t>
            </a:r>
          </a:p>
          <a:p>
            <a:endParaRPr lang="en-GB" sz="3200" dirty="0"/>
          </a:p>
          <a:p>
            <a:r>
              <a:rPr lang="en-GB" sz="3200" dirty="0">
                <a:solidFill>
                  <a:srgbClr val="002060"/>
                </a:solidFill>
              </a:rPr>
              <a:t>p</a:t>
            </a:r>
            <a:r>
              <a:rPr lang="en-GB" sz="3200" dirty="0" smtClean="0"/>
              <a:t> = √.09 = .3 or 30% - so if you counted all of the alleles in the population, you would find that 30% of them would be </a:t>
            </a:r>
            <a:r>
              <a:rPr lang="en-GB" sz="3200" dirty="0" smtClean="0">
                <a:solidFill>
                  <a:srgbClr val="002060"/>
                </a:solidFill>
              </a:rPr>
              <a:t>b. </a:t>
            </a:r>
            <a:r>
              <a:rPr lang="en-GB" sz="3200" dirty="0" smtClean="0"/>
              <a:t> </a:t>
            </a:r>
            <a:endParaRPr lang="en-GB" sz="3200" dirty="0">
              <a:solidFill>
                <a:srgbClr val="002060"/>
              </a:solidFill>
            </a:endParaRPr>
          </a:p>
        </p:txBody>
      </p:sp>
      <p:sp>
        <p:nvSpPr>
          <p:cNvPr id="6" name="Rectangle 5"/>
          <p:cNvSpPr/>
          <p:nvPr/>
        </p:nvSpPr>
        <p:spPr>
          <a:xfrm>
            <a:off x="1547664" y="692696"/>
            <a:ext cx="4697119" cy="769441"/>
          </a:xfrm>
          <a:prstGeom prst="rect">
            <a:avLst/>
          </a:prstGeom>
        </p:spPr>
        <p:txBody>
          <a:bodyPr wrap="none">
            <a:spAutoFit/>
          </a:bodyPr>
          <a:lstStyle/>
          <a:p>
            <a:pPr algn="ctr"/>
            <a:r>
              <a:rPr lang="en-US" sz="4400" b="1" dirty="0" smtClean="0">
                <a:ln>
                  <a:prstDash val="solid"/>
                </a:ln>
                <a:solidFill>
                  <a:srgbClr val="002060"/>
                </a:solidFill>
                <a:effectLst>
                  <a:outerShdw blurRad="88000" dist="50800" dir="5040000" algn="tl">
                    <a:schemeClr val="accent4">
                      <a:tint val="80000"/>
                      <a:satMod val="250000"/>
                      <a:alpha val="45000"/>
                    </a:schemeClr>
                  </a:outerShdw>
                </a:effectLst>
              </a:rPr>
              <a:t>bb</a:t>
            </a:r>
            <a:r>
              <a:rPr lang="en-US" sz="4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4400" b="1" dirty="0" err="1" smtClean="0">
                <a:ln>
                  <a:prstDash val="solid"/>
                </a:ln>
                <a:solidFill>
                  <a:srgbClr val="002060"/>
                </a:solidFill>
                <a:effectLst>
                  <a:outerShdw blurRad="88000" dist="50800" dir="5040000" algn="tl">
                    <a:schemeClr val="accent4">
                      <a:tint val="80000"/>
                      <a:satMod val="250000"/>
                      <a:alpha val="45000"/>
                    </a:schemeClr>
                  </a:outerShdw>
                </a:effectLst>
              </a:rPr>
              <a:t>b</a:t>
            </a:r>
            <a:r>
              <a:rPr lang="en-US" sz="4400" b="1" dirty="0" err="1"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4400" b="1" dirty="0" smtClean="0">
                <a:ln>
                  <a:prstDash val="solid"/>
                </a:ln>
                <a:effectLst>
                  <a:outerShdw blurRad="88000" dist="50800" dir="5040000" algn="tl">
                    <a:schemeClr val="accent4">
                      <a:tint val="80000"/>
                      <a:satMod val="250000"/>
                      <a:alpha val="45000"/>
                    </a:schemeClr>
                  </a:outerShdw>
                </a:effectLst>
              </a:rPr>
              <a:t>/</a:t>
            </a:r>
            <a:r>
              <a:rPr lang="en-US" sz="4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4400" b="1" dirty="0" smtClean="0">
                <a:ln>
                  <a:prstDash val="solid"/>
                </a:ln>
                <a:solidFill>
                  <a:srgbClr val="002060"/>
                </a:solidFill>
                <a:effectLst>
                  <a:outerShdw blurRad="88000" dist="50800" dir="5040000" algn="tl">
                    <a:schemeClr val="accent4">
                      <a:tint val="80000"/>
                      <a:satMod val="250000"/>
                      <a:alpha val="45000"/>
                    </a:schemeClr>
                  </a:outerShdw>
                </a:effectLst>
              </a:rPr>
              <a:t>b</a:t>
            </a:r>
            <a:r>
              <a:rPr lang="en-US" sz="4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4400" b="1" dirty="0" err="1"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BB</a:t>
            </a:r>
            <a:endParaRPr lang="en-US" sz="4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
        <p:nvSpPr>
          <p:cNvPr id="7" name="TextBox 6"/>
          <p:cNvSpPr txBox="1"/>
          <p:nvPr/>
        </p:nvSpPr>
        <p:spPr>
          <a:xfrm>
            <a:off x="0" y="4509120"/>
            <a:ext cx="9144000" cy="2062103"/>
          </a:xfrm>
          <a:prstGeom prst="rect">
            <a:avLst/>
          </a:prstGeom>
          <a:noFill/>
        </p:spPr>
        <p:txBody>
          <a:bodyPr wrap="square" rtlCol="0">
            <a:spAutoFit/>
          </a:bodyPr>
          <a:lstStyle/>
          <a:p>
            <a:r>
              <a:rPr lang="en-GB" sz="3200" dirty="0" smtClean="0"/>
              <a:t>To put this another way, there is a 30% chance you would inherit one b allele from your mother, and a 30% you would inherit one b allele from your father, making the chances of having blue eyes 9%.</a:t>
            </a:r>
            <a:endParaRPr lang="en-GB" sz="3200" dirty="0"/>
          </a:p>
        </p:txBody>
      </p:sp>
    </p:spTree>
    <p:extLst>
      <p:ext uri="{BB962C8B-B14F-4D97-AF65-F5344CB8AC3E}">
        <p14:creationId xmlns:p14="http://schemas.microsoft.com/office/powerpoint/2010/main" val="119826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5656" y="188640"/>
            <a:ext cx="5601213" cy="769441"/>
          </a:xfrm>
          <a:prstGeom prst="rect">
            <a:avLst/>
          </a:prstGeom>
        </p:spPr>
        <p:txBody>
          <a:bodyPr wrap="none">
            <a:spAutoFit/>
          </a:bodyPr>
          <a:lstStyle/>
          <a:p>
            <a:r>
              <a:rPr lang="en-GB" sz="4400" dirty="0">
                <a:solidFill>
                  <a:srgbClr val="002060"/>
                </a:solidFill>
              </a:rPr>
              <a:t>p</a:t>
            </a:r>
            <a:r>
              <a:rPr lang="en-GB" sz="4400" baseline="30000" dirty="0"/>
              <a:t>2</a:t>
            </a:r>
            <a:r>
              <a:rPr lang="en-GB" sz="4400" dirty="0"/>
              <a:t>    +    2</a:t>
            </a:r>
            <a:r>
              <a:rPr lang="en-GB" sz="4400" dirty="0">
                <a:solidFill>
                  <a:srgbClr val="002060"/>
                </a:solidFill>
              </a:rPr>
              <a:t>p</a:t>
            </a:r>
            <a:r>
              <a:rPr lang="en-GB" sz="4400" dirty="0">
                <a:solidFill>
                  <a:schemeClr val="accent6">
                    <a:lumMod val="50000"/>
                  </a:schemeClr>
                </a:solidFill>
              </a:rPr>
              <a:t>q</a:t>
            </a:r>
            <a:r>
              <a:rPr lang="en-GB" sz="4400" dirty="0"/>
              <a:t>    +    </a:t>
            </a:r>
            <a:r>
              <a:rPr lang="en-GB" sz="4400" dirty="0">
                <a:solidFill>
                  <a:schemeClr val="accent6">
                    <a:lumMod val="50000"/>
                  </a:schemeClr>
                </a:solidFill>
              </a:rPr>
              <a:t>q</a:t>
            </a:r>
            <a:r>
              <a:rPr lang="en-GB" sz="4400" baseline="30000" dirty="0"/>
              <a:t>2</a:t>
            </a:r>
            <a:r>
              <a:rPr lang="en-GB" sz="4400" dirty="0"/>
              <a:t> = 1 </a:t>
            </a:r>
          </a:p>
        </p:txBody>
      </p:sp>
      <p:sp>
        <p:nvSpPr>
          <p:cNvPr id="6" name="TextBox 5"/>
          <p:cNvSpPr txBox="1"/>
          <p:nvPr/>
        </p:nvSpPr>
        <p:spPr>
          <a:xfrm>
            <a:off x="0" y="1124744"/>
            <a:ext cx="8964488" cy="1569660"/>
          </a:xfrm>
          <a:prstGeom prst="rect">
            <a:avLst/>
          </a:prstGeom>
          <a:noFill/>
        </p:spPr>
        <p:txBody>
          <a:bodyPr wrap="square" rtlCol="0">
            <a:spAutoFit/>
          </a:bodyPr>
          <a:lstStyle/>
          <a:p>
            <a:r>
              <a:rPr lang="en-GB" sz="3200" dirty="0" smtClean="0"/>
              <a:t>This means that there is a 70% chance you will inherit a </a:t>
            </a:r>
            <a:r>
              <a:rPr lang="en-GB" sz="3200" dirty="0" smtClean="0">
                <a:solidFill>
                  <a:schemeClr val="accent6">
                    <a:lumMod val="50000"/>
                  </a:schemeClr>
                </a:solidFill>
              </a:rPr>
              <a:t>B</a:t>
            </a:r>
            <a:r>
              <a:rPr lang="en-GB" sz="3200" dirty="0" smtClean="0"/>
              <a:t> allele from either your mother or father, making the odds of having brown eyes 91%.</a:t>
            </a:r>
            <a:endParaRPr lang="en-GB" sz="3200" dirty="0"/>
          </a:p>
        </p:txBody>
      </p:sp>
      <p:sp>
        <p:nvSpPr>
          <p:cNvPr id="7" name="Rectangle 6"/>
          <p:cNvSpPr/>
          <p:nvPr/>
        </p:nvSpPr>
        <p:spPr>
          <a:xfrm>
            <a:off x="779792" y="2636912"/>
            <a:ext cx="139172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91%</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
        <p:nvSpPr>
          <p:cNvPr id="8" name="Rectangle 7"/>
          <p:cNvSpPr/>
          <p:nvPr/>
        </p:nvSpPr>
        <p:spPr>
          <a:xfrm>
            <a:off x="955321" y="3457313"/>
            <a:ext cx="1040670"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9%</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9" name="Rectangle 8"/>
          <p:cNvSpPr/>
          <p:nvPr/>
        </p:nvSpPr>
        <p:spPr>
          <a:xfrm>
            <a:off x="784805" y="5402833"/>
            <a:ext cx="139172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30%</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10" name="Rectangle 9"/>
          <p:cNvSpPr/>
          <p:nvPr/>
        </p:nvSpPr>
        <p:spPr>
          <a:xfrm>
            <a:off x="779792" y="4581128"/>
            <a:ext cx="139172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70%</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cxnSp>
        <p:nvCxnSpPr>
          <p:cNvPr id="12" name="Straight Connector 11"/>
          <p:cNvCxnSpPr/>
          <p:nvPr/>
        </p:nvCxnSpPr>
        <p:spPr>
          <a:xfrm>
            <a:off x="432048" y="4483185"/>
            <a:ext cx="853244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305860" y="2867744"/>
            <a:ext cx="5832648" cy="461665"/>
          </a:xfrm>
          <a:prstGeom prst="rect">
            <a:avLst/>
          </a:prstGeom>
          <a:noFill/>
        </p:spPr>
        <p:txBody>
          <a:bodyPr wrap="square" rtlCol="0">
            <a:spAutoFit/>
          </a:bodyPr>
          <a:lstStyle/>
          <a:p>
            <a:r>
              <a:rPr lang="en-GB" sz="2400" dirty="0" smtClean="0"/>
              <a:t>That your phenotype would be brown eyes</a:t>
            </a:r>
          </a:p>
        </p:txBody>
      </p:sp>
      <p:cxnSp>
        <p:nvCxnSpPr>
          <p:cNvPr id="15" name="Straight Connector 14"/>
          <p:cNvCxnSpPr/>
          <p:nvPr/>
        </p:nvCxnSpPr>
        <p:spPr>
          <a:xfrm>
            <a:off x="432048" y="2780928"/>
            <a:ext cx="8460432"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305860" y="3688145"/>
            <a:ext cx="6370596" cy="461665"/>
          </a:xfrm>
          <a:prstGeom prst="rect">
            <a:avLst/>
          </a:prstGeom>
          <a:noFill/>
        </p:spPr>
        <p:txBody>
          <a:bodyPr wrap="square" rtlCol="0">
            <a:spAutoFit/>
          </a:bodyPr>
          <a:lstStyle/>
          <a:p>
            <a:r>
              <a:rPr lang="en-GB" sz="2400" dirty="0"/>
              <a:t>That your phenotype will be blue eyes</a:t>
            </a:r>
          </a:p>
        </p:txBody>
      </p:sp>
      <p:sp>
        <p:nvSpPr>
          <p:cNvPr id="17" name="TextBox 16"/>
          <p:cNvSpPr txBox="1"/>
          <p:nvPr/>
        </p:nvSpPr>
        <p:spPr>
          <a:xfrm>
            <a:off x="2394012" y="4811960"/>
            <a:ext cx="6660232" cy="461665"/>
          </a:xfrm>
          <a:prstGeom prst="rect">
            <a:avLst/>
          </a:prstGeom>
          <a:noFill/>
        </p:spPr>
        <p:txBody>
          <a:bodyPr wrap="square" rtlCol="0">
            <a:spAutoFit/>
          </a:bodyPr>
          <a:lstStyle/>
          <a:p>
            <a:r>
              <a:rPr lang="en-GB" sz="2400" dirty="0" smtClean="0"/>
              <a:t>Chance of inheriting </a:t>
            </a:r>
            <a:r>
              <a:rPr lang="en-GB" sz="2400" dirty="0" smtClean="0">
                <a:solidFill>
                  <a:schemeClr val="accent6">
                    <a:lumMod val="50000"/>
                  </a:schemeClr>
                </a:solidFill>
              </a:rPr>
              <a:t>B</a:t>
            </a:r>
            <a:r>
              <a:rPr lang="en-GB" sz="2400" dirty="0" smtClean="0"/>
              <a:t> allele</a:t>
            </a:r>
            <a:endParaRPr lang="en-GB" sz="2400" dirty="0"/>
          </a:p>
        </p:txBody>
      </p:sp>
      <p:sp>
        <p:nvSpPr>
          <p:cNvPr id="18" name="TextBox 17"/>
          <p:cNvSpPr txBox="1"/>
          <p:nvPr/>
        </p:nvSpPr>
        <p:spPr>
          <a:xfrm>
            <a:off x="2394012" y="5633665"/>
            <a:ext cx="6480720" cy="461665"/>
          </a:xfrm>
          <a:prstGeom prst="rect">
            <a:avLst/>
          </a:prstGeom>
          <a:noFill/>
        </p:spPr>
        <p:txBody>
          <a:bodyPr wrap="square" rtlCol="0">
            <a:spAutoFit/>
          </a:bodyPr>
          <a:lstStyle/>
          <a:p>
            <a:r>
              <a:rPr lang="en-GB" sz="2400" dirty="0" smtClean="0"/>
              <a:t>Chance of inheriting </a:t>
            </a:r>
            <a:r>
              <a:rPr lang="en-GB" sz="2400" dirty="0" smtClean="0">
                <a:solidFill>
                  <a:srgbClr val="002060"/>
                </a:solidFill>
              </a:rPr>
              <a:t>b</a:t>
            </a:r>
            <a:r>
              <a:rPr lang="en-GB" sz="2400" dirty="0" smtClean="0"/>
              <a:t> allele</a:t>
            </a:r>
            <a:endParaRPr lang="en-GB" sz="2400" dirty="0"/>
          </a:p>
        </p:txBody>
      </p:sp>
    </p:spTree>
    <p:extLst>
      <p:ext uri="{BB962C8B-B14F-4D97-AF65-F5344CB8AC3E}">
        <p14:creationId xmlns:p14="http://schemas.microsoft.com/office/powerpoint/2010/main" val="117455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anim calcmode="lin" valueType="num">
                                      <p:cBhvr>
                                        <p:cTn id="51" dur="1000" fill="hold"/>
                                        <p:tgtEl>
                                          <p:spTgt spid="9"/>
                                        </p:tgtEl>
                                        <p:attrNameLst>
                                          <p:attrName>ppt_x</p:attrName>
                                        </p:attrNameLst>
                                      </p:cBhvr>
                                      <p:tavLst>
                                        <p:tav tm="0">
                                          <p:val>
                                            <p:strVal val="#ppt_x"/>
                                          </p:val>
                                        </p:tav>
                                        <p:tav tm="100000">
                                          <p:val>
                                            <p:strVal val="#ppt_x"/>
                                          </p:val>
                                        </p:tav>
                                      </p:tavLst>
                                    </p:anim>
                                    <p:anim calcmode="lin" valueType="num">
                                      <p:cBhvr>
                                        <p:cTn id="52" dur="1000" fill="hold"/>
                                        <p:tgtEl>
                                          <p:spTgt spid="9"/>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3" grpId="0"/>
      <p:bldP spid="16"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5320" y="188640"/>
            <a:ext cx="4291047" cy="110799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6600" b="1" cap="all" spc="0" dirty="0" smtClean="0">
                <a:ln w="0"/>
                <a:effectLst>
                  <a:reflection blurRad="12700" stA="50000" endPos="50000" dist="5000" dir="5400000" sy="-100000" rotWithShape="0"/>
                </a:effectLst>
              </a:rPr>
              <a:t>Questions</a:t>
            </a:r>
            <a:endParaRPr lang="en-US" sz="6600" b="1" cap="all" spc="0" dirty="0">
              <a:ln w="0"/>
              <a:effectLst>
                <a:reflection blurRad="12700" stA="50000" endPos="50000" dist="5000" dir="5400000" sy="-100000" rotWithShape="0"/>
              </a:effectLst>
            </a:endParaRPr>
          </a:p>
        </p:txBody>
      </p:sp>
      <p:sp>
        <p:nvSpPr>
          <p:cNvPr id="5" name="TextBox 4"/>
          <p:cNvSpPr txBox="1"/>
          <p:nvPr/>
        </p:nvSpPr>
        <p:spPr>
          <a:xfrm>
            <a:off x="0" y="1556792"/>
            <a:ext cx="9144000" cy="1077218"/>
          </a:xfrm>
          <a:prstGeom prst="rect">
            <a:avLst/>
          </a:prstGeom>
          <a:noFill/>
        </p:spPr>
        <p:txBody>
          <a:bodyPr wrap="square" rtlCol="0">
            <a:spAutoFit/>
          </a:bodyPr>
          <a:lstStyle/>
          <a:p>
            <a:r>
              <a:rPr lang="en-GB" sz="3200" dirty="0" smtClean="0"/>
              <a:t>For which phenotype can you always tell the genotype? Why?</a:t>
            </a:r>
          </a:p>
        </p:txBody>
      </p:sp>
      <p:sp>
        <p:nvSpPr>
          <p:cNvPr id="6" name="TextBox 5"/>
          <p:cNvSpPr txBox="1"/>
          <p:nvPr/>
        </p:nvSpPr>
        <p:spPr>
          <a:xfrm>
            <a:off x="107504" y="4653136"/>
            <a:ext cx="8568952" cy="584775"/>
          </a:xfrm>
          <a:prstGeom prst="rect">
            <a:avLst/>
          </a:prstGeom>
          <a:noFill/>
        </p:spPr>
        <p:txBody>
          <a:bodyPr wrap="square" rtlCol="0">
            <a:spAutoFit/>
          </a:bodyPr>
          <a:lstStyle/>
          <a:p>
            <a:r>
              <a:rPr lang="en-GB" sz="3200" dirty="0" smtClean="0"/>
              <a:t>Finish this equation:      p</a:t>
            </a:r>
            <a:r>
              <a:rPr lang="en-GB" sz="3200" baseline="30000" dirty="0" smtClean="0"/>
              <a:t>2</a:t>
            </a:r>
            <a:r>
              <a:rPr lang="en-GB" sz="3200" dirty="0" smtClean="0"/>
              <a:t> + </a:t>
            </a:r>
            <a:endParaRPr lang="en-GB" sz="3200" dirty="0"/>
          </a:p>
        </p:txBody>
      </p:sp>
      <p:sp>
        <p:nvSpPr>
          <p:cNvPr id="7" name="TextBox 6"/>
          <p:cNvSpPr txBox="1"/>
          <p:nvPr/>
        </p:nvSpPr>
        <p:spPr>
          <a:xfrm>
            <a:off x="5118925" y="4653135"/>
            <a:ext cx="3556640" cy="584775"/>
          </a:xfrm>
          <a:prstGeom prst="rect">
            <a:avLst/>
          </a:prstGeom>
          <a:noFill/>
        </p:spPr>
        <p:txBody>
          <a:bodyPr wrap="square" rtlCol="0">
            <a:spAutoFit/>
          </a:bodyPr>
          <a:lstStyle/>
          <a:p>
            <a:r>
              <a:rPr lang="en-GB" sz="3200" dirty="0" smtClean="0">
                <a:solidFill>
                  <a:srgbClr val="FF0000"/>
                </a:solidFill>
              </a:rPr>
              <a:t>2pq + q</a:t>
            </a:r>
            <a:r>
              <a:rPr lang="en-GB" sz="3200" baseline="30000" dirty="0" smtClean="0">
                <a:solidFill>
                  <a:srgbClr val="FF0000"/>
                </a:solidFill>
              </a:rPr>
              <a:t>2</a:t>
            </a:r>
            <a:r>
              <a:rPr lang="en-GB" sz="3200" dirty="0" smtClean="0">
                <a:solidFill>
                  <a:srgbClr val="FF0000"/>
                </a:solidFill>
              </a:rPr>
              <a:t> = 1</a:t>
            </a:r>
            <a:endParaRPr lang="en-GB" sz="3200" dirty="0">
              <a:solidFill>
                <a:srgbClr val="FF0000"/>
              </a:solidFill>
            </a:endParaRPr>
          </a:p>
        </p:txBody>
      </p:sp>
      <p:sp>
        <p:nvSpPr>
          <p:cNvPr id="8" name="TextBox 7"/>
          <p:cNvSpPr txBox="1"/>
          <p:nvPr/>
        </p:nvSpPr>
        <p:spPr>
          <a:xfrm>
            <a:off x="107504" y="5877272"/>
            <a:ext cx="6559040" cy="584775"/>
          </a:xfrm>
          <a:prstGeom prst="rect">
            <a:avLst/>
          </a:prstGeom>
          <a:noFill/>
        </p:spPr>
        <p:txBody>
          <a:bodyPr wrap="none" rtlCol="0">
            <a:spAutoFit/>
          </a:bodyPr>
          <a:lstStyle/>
          <a:p>
            <a:r>
              <a:rPr lang="en-GB" sz="3200" dirty="0" smtClean="0"/>
              <a:t>Ok, now answer some of your own . . .</a:t>
            </a:r>
            <a:endParaRPr lang="en-GB" sz="3200" dirty="0"/>
          </a:p>
        </p:txBody>
      </p:sp>
      <p:sp>
        <p:nvSpPr>
          <p:cNvPr id="9" name="TextBox 8"/>
          <p:cNvSpPr txBox="1"/>
          <p:nvPr/>
        </p:nvSpPr>
        <p:spPr>
          <a:xfrm>
            <a:off x="0" y="2669855"/>
            <a:ext cx="9144000" cy="1569660"/>
          </a:xfrm>
          <a:prstGeom prst="rect">
            <a:avLst/>
          </a:prstGeom>
          <a:noFill/>
        </p:spPr>
        <p:txBody>
          <a:bodyPr wrap="square" rtlCol="0">
            <a:spAutoFit/>
          </a:bodyPr>
          <a:lstStyle/>
          <a:p>
            <a:r>
              <a:rPr lang="en-GB" sz="3200" dirty="0">
                <a:solidFill>
                  <a:srgbClr val="FF0000"/>
                </a:solidFill>
              </a:rPr>
              <a:t>Homozygous recessive genotype, because the trait needs two recessive alleles, therefore, can only contain such.</a:t>
            </a:r>
          </a:p>
        </p:txBody>
      </p:sp>
    </p:spTree>
    <p:extLst>
      <p:ext uri="{BB962C8B-B14F-4D97-AF65-F5344CB8AC3E}">
        <p14:creationId xmlns:p14="http://schemas.microsoft.com/office/powerpoint/2010/main" val="333842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barn(inVertical)">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wipe(down)">
                                      <p:cBhvr>
                                        <p:cTn id="25" dur="5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Equations</a:t>
            </a:r>
            <a:endParaRPr lang="en-GB" dirty="0"/>
          </a:p>
        </p:txBody>
      </p:sp>
      <p:sp>
        <p:nvSpPr>
          <p:cNvPr id="3" name="Content Placeholder 2"/>
          <p:cNvSpPr>
            <a:spLocks noGrp="1"/>
          </p:cNvSpPr>
          <p:nvPr>
            <p:ph idx="1"/>
          </p:nvPr>
        </p:nvSpPr>
        <p:spPr/>
        <p:txBody>
          <a:bodyPr>
            <a:normAutofit fontScale="85000" lnSpcReduction="20000"/>
          </a:bodyPr>
          <a:lstStyle/>
          <a:p>
            <a:pPr algn="ctr"/>
            <a:r>
              <a:rPr lang="en-US" sz="5000" b="1" dirty="0" smtClean="0">
                <a:effectLst/>
              </a:rPr>
              <a:t>p</a:t>
            </a:r>
            <a:r>
              <a:rPr lang="en-US" sz="5000" b="1" i="1" dirty="0" smtClean="0">
                <a:effectLst/>
              </a:rPr>
              <a:t>2</a:t>
            </a:r>
            <a:r>
              <a:rPr lang="en-US" sz="5000" b="1" dirty="0" smtClean="0">
                <a:effectLst/>
              </a:rPr>
              <a:t> + 2pq + q</a:t>
            </a:r>
            <a:r>
              <a:rPr lang="en-US" sz="5000" b="1" i="1" dirty="0" smtClean="0">
                <a:effectLst/>
              </a:rPr>
              <a:t>2</a:t>
            </a:r>
            <a:r>
              <a:rPr lang="en-US" sz="5000" b="1" dirty="0" smtClean="0">
                <a:effectLst/>
              </a:rPr>
              <a:t> = 1</a:t>
            </a:r>
          </a:p>
          <a:p>
            <a:r>
              <a:rPr lang="en-US" sz="5000" b="1" dirty="0" smtClean="0"/>
              <a:t>Use when given information about phenotypes/genotypes</a:t>
            </a:r>
            <a:endParaRPr lang="en-US" sz="5000" b="1" dirty="0"/>
          </a:p>
          <a:p>
            <a:pPr algn="ctr"/>
            <a:endParaRPr lang="en-US" sz="5000" dirty="0" smtClean="0">
              <a:effectLst/>
            </a:endParaRPr>
          </a:p>
          <a:p>
            <a:pPr algn="ctr"/>
            <a:r>
              <a:rPr lang="en-GB" sz="5000" b="1" dirty="0"/>
              <a:t>p</a:t>
            </a:r>
            <a:r>
              <a:rPr lang="en-GB" sz="5000" b="1" dirty="0" smtClean="0"/>
              <a:t> + q = 1</a:t>
            </a:r>
          </a:p>
          <a:p>
            <a:pPr algn="ctr"/>
            <a:r>
              <a:rPr lang="en-GB" sz="5000" b="1" dirty="0" smtClean="0"/>
              <a:t>Use when give information about allele frequency</a:t>
            </a:r>
            <a:endParaRPr lang="en-GB" sz="5000" b="1" dirty="0"/>
          </a:p>
        </p:txBody>
      </p:sp>
    </p:spTree>
    <p:extLst>
      <p:ext uri="{BB962C8B-B14F-4D97-AF65-F5344CB8AC3E}">
        <p14:creationId xmlns:p14="http://schemas.microsoft.com/office/powerpoint/2010/main" val="3445253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Conditions</a:t>
            </a:r>
            <a:endParaRPr lang="en-GB" dirty="0"/>
          </a:p>
        </p:txBody>
      </p:sp>
      <p:sp>
        <p:nvSpPr>
          <p:cNvPr id="3" name="Content Placeholder 2"/>
          <p:cNvSpPr>
            <a:spLocks noGrp="1"/>
          </p:cNvSpPr>
          <p:nvPr>
            <p:ph idx="1"/>
          </p:nvPr>
        </p:nvSpPr>
        <p:spPr/>
        <p:txBody>
          <a:bodyPr/>
          <a:lstStyle/>
          <a:p>
            <a:r>
              <a:rPr lang="en-GB" dirty="0" smtClean="0"/>
              <a:t>what does the hardy Weinberg principle predict</a:t>
            </a:r>
          </a:p>
          <a:p>
            <a:r>
              <a:rPr lang="en-GB" dirty="0" smtClean="0"/>
              <a:t>what are the conditions required for the hardy Weinberg equilibrium to remain true</a:t>
            </a:r>
            <a:endParaRPr lang="en-GB" dirty="0"/>
          </a:p>
        </p:txBody>
      </p:sp>
    </p:spTree>
    <p:extLst>
      <p:ext uri="{BB962C8B-B14F-4D97-AF65-F5344CB8AC3E}">
        <p14:creationId xmlns:p14="http://schemas.microsoft.com/office/powerpoint/2010/main" val="384060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a:t>
            </a:r>
            <a:endParaRPr lang="en-GB" dirty="0"/>
          </a:p>
        </p:txBody>
      </p:sp>
      <p:sp>
        <p:nvSpPr>
          <p:cNvPr id="3" name="Content Placeholder 2"/>
          <p:cNvSpPr>
            <a:spLocks noGrp="1"/>
          </p:cNvSpPr>
          <p:nvPr>
            <p:ph idx="1"/>
          </p:nvPr>
        </p:nvSpPr>
        <p:spPr/>
        <p:txBody>
          <a:bodyPr>
            <a:normAutofit fontScale="70000" lnSpcReduction="20000"/>
          </a:bodyPr>
          <a:lstStyle/>
          <a:p>
            <a:r>
              <a:rPr lang="en-GB" b="1" dirty="0"/>
              <a:t>The Hardy-Weinberg Principle</a:t>
            </a:r>
            <a:endParaRPr lang="en-GB" dirty="0"/>
          </a:p>
          <a:p>
            <a:r>
              <a:rPr lang="en-GB" dirty="0"/>
              <a:t>The </a:t>
            </a:r>
            <a:r>
              <a:rPr lang="en-GB" b="1" dirty="0"/>
              <a:t>frequencies of </a:t>
            </a:r>
            <a:r>
              <a:rPr lang="en-GB" b="1" dirty="0" smtClean="0"/>
              <a:t>alleles </a:t>
            </a:r>
            <a:r>
              <a:rPr lang="en-GB" dirty="0"/>
              <a:t>in a population </a:t>
            </a:r>
            <a:r>
              <a:rPr lang="en-GB" b="1" dirty="0"/>
              <a:t>remain constant over time</a:t>
            </a:r>
            <a:r>
              <a:rPr lang="en-GB" dirty="0"/>
              <a:t>, so long as five key conditions about the population were met</a:t>
            </a:r>
            <a:r>
              <a:rPr lang="en-GB" dirty="0" smtClean="0"/>
              <a:t>:</a:t>
            </a:r>
          </a:p>
          <a:p>
            <a:pPr marL="0" indent="0">
              <a:buNone/>
            </a:pPr>
            <a:endParaRPr lang="en-GB" dirty="0"/>
          </a:p>
          <a:p>
            <a:r>
              <a:rPr lang="en-GB" dirty="0"/>
              <a:t>1. There are no mutations, so no new alleles are created.</a:t>
            </a:r>
          </a:p>
          <a:p>
            <a:r>
              <a:rPr lang="en-GB" dirty="0"/>
              <a:t>2. There is no immigration /emigration, so no new alleles are introduced/ lost.</a:t>
            </a:r>
          </a:p>
          <a:p>
            <a:r>
              <a:rPr lang="en-GB" dirty="0"/>
              <a:t>3. There is no selection, so no alleles are favoured or eliminated.</a:t>
            </a:r>
          </a:p>
          <a:p>
            <a:r>
              <a:rPr lang="en-GB" dirty="0"/>
              <a:t>4. Mating is random, so alleles are mixed randomly.</a:t>
            </a:r>
          </a:p>
          <a:p>
            <a:r>
              <a:rPr lang="en-GB" dirty="0"/>
              <a:t>5. The population is large, so there are no genetic bottlenecks.</a:t>
            </a:r>
          </a:p>
          <a:p>
            <a:r>
              <a:rPr lang="en-GB" dirty="0"/>
              <a:t> </a:t>
            </a:r>
          </a:p>
          <a:p>
            <a:endParaRPr lang="en-GB" dirty="0"/>
          </a:p>
        </p:txBody>
      </p:sp>
    </p:spTree>
    <p:extLst>
      <p:ext uri="{BB962C8B-B14F-4D97-AF65-F5344CB8AC3E}">
        <p14:creationId xmlns:p14="http://schemas.microsoft.com/office/powerpoint/2010/main" val="4563243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1</a:t>
            </a:r>
            <a:endParaRPr lang="en-GB" dirty="0"/>
          </a:p>
        </p:txBody>
      </p:sp>
      <p:sp>
        <p:nvSpPr>
          <p:cNvPr id="3" name="Content Placeholder 2"/>
          <p:cNvSpPr>
            <a:spLocks noGrp="1"/>
          </p:cNvSpPr>
          <p:nvPr>
            <p:ph idx="1"/>
          </p:nvPr>
        </p:nvSpPr>
        <p:spPr/>
        <p:txBody>
          <a:bodyPr/>
          <a:lstStyle/>
          <a:p>
            <a:r>
              <a:rPr lang="en-US" b="1" i="1" dirty="0" smtClean="0">
                <a:effectLst/>
              </a:rPr>
              <a:t>If 98 out of 200 individuals in a population express the </a:t>
            </a:r>
            <a:r>
              <a:rPr lang="en-US" b="1" i="1" u="sng" dirty="0" smtClean="0">
                <a:solidFill>
                  <a:srgbClr val="FF0000"/>
                </a:solidFill>
                <a:effectLst/>
              </a:rPr>
              <a:t>recessive phenotype</a:t>
            </a:r>
            <a:r>
              <a:rPr lang="en-US" b="1" i="1" dirty="0" smtClean="0">
                <a:effectLst/>
              </a:rPr>
              <a:t>, what percent of the population would you predict would be heterozygotes? </a:t>
            </a:r>
            <a:endParaRPr lang="en-GB" dirty="0"/>
          </a:p>
        </p:txBody>
      </p:sp>
    </p:spTree>
    <p:extLst>
      <p:ext uri="{BB962C8B-B14F-4D97-AF65-F5344CB8AC3E}">
        <p14:creationId xmlns:p14="http://schemas.microsoft.com/office/powerpoint/2010/main" val="21503265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t>Answer 1</a:t>
            </a:r>
            <a:endParaRPr lang="en-GB" dirty="0"/>
          </a:p>
        </p:txBody>
      </p:sp>
      <p:sp>
        <p:nvSpPr>
          <p:cNvPr id="3" name="Content Placeholder 2"/>
          <p:cNvSpPr>
            <a:spLocks noGrp="1"/>
          </p:cNvSpPr>
          <p:nvPr>
            <p:ph idx="1"/>
          </p:nvPr>
        </p:nvSpPr>
        <p:spPr>
          <a:xfrm>
            <a:off x="323528" y="908720"/>
            <a:ext cx="8568952" cy="5217443"/>
          </a:xfrm>
        </p:spPr>
        <p:txBody>
          <a:bodyPr>
            <a:normAutofit lnSpcReduction="10000"/>
          </a:bodyPr>
          <a:lstStyle/>
          <a:p>
            <a:r>
              <a:rPr lang="en-GB" dirty="0" smtClean="0"/>
              <a:t>98/200 = (q2)</a:t>
            </a:r>
          </a:p>
          <a:p>
            <a:r>
              <a:rPr lang="en-GB" dirty="0" smtClean="0"/>
              <a:t>0.49 = q2</a:t>
            </a:r>
          </a:p>
          <a:p>
            <a:r>
              <a:rPr lang="en-GB" dirty="0" smtClean="0"/>
              <a:t>0.7 = q</a:t>
            </a:r>
          </a:p>
          <a:p>
            <a:endParaRPr lang="en-GB" dirty="0"/>
          </a:p>
          <a:p>
            <a:r>
              <a:rPr lang="en-GB" dirty="0" smtClean="0"/>
              <a:t>p + q = 1</a:t>
            </a:r>
          </a:p>
          <a:p>
            <a:r>
              <a:rPr lang="en-GB" dirty="0"/>
              <a:t>p</a:t>
            </a:r>
            <a:r>
              <a:rPr lang="en-GB" dirty="0" smtClean="0"/>
              <a:t> = 1 – 0.7</a:t>
            </a:r>
          </a:p>
          <a:p>
            <a:r>
              <a:rPr lang="en-GB" dirty="0"/>
              <a:t>p</a:t>
            </a:r>
            <a:r>
              <a:rPr lang="en-GB" dirty="0" smtClean="0"/>
              <a:t> = 0.3</a:t>
            </a:r>
          </a:p>
          <a:p>
            <a:endParaRPr lang="en-GB" dirty="0"/>
          </a:p>
          <a:p>
            <a:r>
              <a:rPr lang="en-GB" dirty="0" smtClean="0"/>
              <a:t>2pq = 2(0.3)(0.7) = 0.42 = 42% heterozygotes</a:t>
            </a:r>
            <a:endParaRPr lang="en-GB" dirty="0"/>
          </a:p>
        </p:txBody>
      </p:sp>
    </p:spTree>
    <p:extLst>
      <p:ext uri="{BB962C8B-B14F-4D97-AF65-F5344CB8AC3E}">
        <p14:creationId xmlns:p14="http://schemas.microsoft.com/office/powerpoint/2010/main" val="522761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2</a:t>
            </a:r>
            <a:endParaRPr lang="en-GB" dirty="0"/>
          </a:p>
        </p:txBody>
      </p:sp>
      <p:sp>
        <p:nvSpPr>
          <p:cNvPr id="3" name="Content Placeholder 2"/>
          <p:cNvSpPr>
            <a:spLocks noGrp="1"/>
          </p:cNvSpPr>
          <p:nvPr>
            <p:ph idx="1"/>
          </p:nvPr>
        </p:nvSpPr>
        <p:spPr/>
        <p:txBody>
          <a:bodyPr/>
          <a:lstStyle/>
          <a:p>
            <a:r>
              <a:rPr lang="en-US" b="1" i="1" dirty="0" smtClean="0">
                <a:effectLst/>
              </a:rPr>
              <a:t>2. Your original population of 200 was hit by a tidal wave and 100 organisms were wiped out, leaving 36 homozygous recessive out of the 100 survivors. If we assume that all individuals were equally likely to be wiped out, how did the tidal wave affect the predicted frequencies of the alleles in the population? </a:t>
            </a:r>
            <a:endParaRPr lang="en-US" dirty="0" smtClean="0">
              <a:effectLst/>
            </a:endParaRPr>
          </a:p>
          <a:p>
            <a:endParaRPr lang="en-GB" dirty="0"/>
          </a:p>
        </p:txBody>
      </p:sp>
    </p:spTree>
    <p:extLst>
      <p:ext uri="{BB962C8B-B14F-4D97-AF65-F5344CB8AC3E}">
        <p14:creationId xmlns:p14="http://schemas.microsoft.com/office/powerpoint/2010/main" val="42173454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2</a:t>
            </a:r>
            <a:endParaRPr lang="en-GB" dirty="0"/>
          </a:p>
        </p:txBody>
      </p:sp>
      <p:sp>
        <p:nvSpPr>
          <p:cNvPr id="3" name="Content Placeholder 2"/>
          <p:cNvSpPr>
            <a:spLocks noGrp="1"/>
          </p:cNvSpPr>
          <p:nvPr>
            <p:ph idx="1"/>
          </p:nvPr>
        </p:nvSpPr>
        <p:spPr/>
        <p:txBody>
          <a:bodyPr>
            <a:normAutofit fontScale="92500"/>
          </a:bodyPr>
          <a:lstStyle/>
          <a:p>
            <a:r>
              <a:rPr lang="en-GB" dirty="0" smtClean="0"/>
              <a:t>36/100 = q2</a:t>
            </a:r>
          </a:p>
          <a:p>
            <a:r>
              <a:rPr lang="en-GB" dirty="0" smtClean="0"/>
              <a:t>0.6 = q</a:t>
            </a:r>
          </a:p>
          <a:p>
            <a:endParaRPr lang="en-GB" dirty="0"/>
          </a:p>
          <a:p>
            <a:r>
              <a:rPr lang="en-GB" dirty="0" smtClean="0"/>
              <a:t>p + q = 1</a:t>
            </a:r>
          </a:p>
          <a:p>
            <a:r>
              <a:rPr lang="en-GB" dirty="0"/>
              <a:t>p</a:t>
            </a:r>
            <a:r>
              <a:rPr lang="en-GB" dirty="0" smtClean="0"/>
              <a:t> = 0.4</a:t>
            </a:r>
          </a:p>
          <a:p>
            <a:endParaRPr lang="en-GB" dirty="0"/>
          </a:p>
          <a:p>
            <a:r>
              <a:rPr lang="en-GB" dirty="0" smtClean="0"/>
              <a:t>Heterozygous = 2 (0.4)(0.6) = 0.48 = 48%</a:t>
            </a:r>
          </a:p>
          <a:p>
            <a:r>
              <a:rPr lang="en-GB" dirty="0" smtClean="0"/>
              <a:t>Homozygous dominant = (0.4)(0.4) = 0.16 = 16%</a:t>
            </a:r>
          </a:p>
          <a:p>
            <a:endParaRPr lang="en-GB" dirty="0"/>
          </a:p>
        </p:txBody>
      </p:sp>
    </p:spTree>
    <p:extLst>
      <p:ext uri="{BB962C8B-B14F-4D97-AF65-F5344CB8AC3E}">
        <p14:creationId xmlns:p14="http://schemas.microsoft.com/office/powerpoint/2010/main" val="3750091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0"/>
            <a:ext cx="7823167" cy="830997"/>
          </a:xfrm>
          <a:prstGeom prst="rect">
            <a:avLst/>
          </a:prstGeom>
        </p:spPr>
        <p:txBody>
          <a:bodyPr wrap="none">
            <a:spAutoFit/>
          </a:bodyPr>
          <a:lstStyle/>
          <a:p>
            <a:r>
              <a:rPr lang="en-GB" sz="4800" b="1" dirty="0" smtClean="0"/>
              <a:t>The Hardy-Weinberg principle</a:t>
            </a:r>
            <a:endParaRPr lang="en-GB" sz="4800" dirty="0"/>
          </a:p>
        </p:txBody>
      </p:sp>
      <p:sp>
        <p:nvSpPr>
          <p:cNvPr id="5" name="TextBox 4"/>
          <p:cNvSpPr txBox="1"/>
          <p:nvPr/>
        </p:nvSpPr>
        <p:spPr>
          <a:xfrm>
            <a:off x="0" y="1124744"/>
            <a:ext cx="9144000" cy="738664"/>
          </a:xfrm>
          <a:prstGeom prst="rect">
            <a:avLst/>
          </a:prstGeom>
          <a:noFill/>
        </p:spPr>
        <p:txBody>
          <a:bodyPr wrap="square" rtlCol="0">
            <a:spAutoFit/>
          </a:bodyPr>
          <a:lstStyle/>
          <a:p>
            <a:r>
              <a:rPr lang="en-GB" sz="2400" dirty="0" smtClean="0"/>
              <a:t>Imagine we live on a planet where there are only 2 possible eye colours.</a:t>
            </a:r>
          </a:p>
          <a:p>
            <a:endParaRPr lang="en-GB" dirty="0"/>
          </a:p>
        </p:txBody>
      </p:sp>
      <p:sp>
        <p:nvSpPr>
          <p:cNvPr id="6" name="Rectangle 5"/>
          <p:cNvSpPr/>
          <p:nvPr/>
        </p:nvSpPr>
        <p:spPr>
          <a:xfrm>
            <a:off x="467544" y="1556792"/>
            <a:ext cx="239039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solidFill>
                  <a:srgbClr val="002060"/>
                </a:solidFill>
                <a:effectLst>
                  <a:outerShdw blurRad="76200" dist="50800" dir="5400000" algn="tl" rotWithShape="0">
                    <a:srgbClr val="000000">
                      <a:alpha val="65000"/>
                    </a:srgbClr>
                  </a:outerShdw>
                </a:effectLst>
              </a:rPr>
              <a:t>Blue:  b</a:t>
            </a:r>
            <a:endParaRPr lang="en-US" sz="5400" b="1" cap="none" spc="50" dirty="0">
              <a:ln w="11430"/>
              <a:solidFill>
                <a:srgbClr val="002060"/>
              </a:solidFill>
              <a:effectLst>
                <a:outerShdw blurRad="76200" dist="50800" dir="5400000" algn="tl" rotWithShape="0">
                  <a:srgbClr val="000000">
                    <a:alpha val="65000"/>
                  </a:srgbClr>
                </a:outerShdw>
              </a:effectLst>
            </a:endParaRPr>
          </a:p>
        </p:txBody>
      </p:sp>
      <p:sp>
        <p:nvSpPr>
          <p:cNvPr id="7" name="Rectangle 6"/>
          <p:cNvSpPr/>
          <p:nvPr/>
        </p:nvSpPr>
        <p:spPr>
          <a:xfrm>
            <a:off x="4860032" y="1556792"/>
            <a:ext cx="4010893" cy="923330"/>
          </a:xfrm>
          <a:prstGeom prst="rect">
            <a:avLst/>
          </a:prstGeom>
        </p:spPr>
        <p:txBody>
          <a:bodyPr wrap="square">
            <a:spAutoFit/>
          </a:bodyPr>
          <a:lstStyle/>
          <a:p>
            <a:pPr lvl="0" algn="ctr"/>
            <a:r>
              <a:rPr lang="en-US" sz="5400" b="1" spc="50" dirty="0" smtClean="0">
                <a:ln w="11430"/>
                <a:solidFill>
                  <a:schemeClr val="accent6">
                    <a:lumMod val="50000"/>
                  </a:schemeClr>
                </a:solidFill>
                <a:effectLst>
                  <a:outerShdw blurRad="76200" dist="50800" dir="5400000" algn="tl" rotWithShape="0">
                    <a:srgbClr val="000000">
                      <a:alpha val="65000"/>
                    </a:srgbClr>
                  </a:outerShdw>
                </a:effectLst>
              </a:rPr>
              <a:t>Brown:  B</a:t>
            </a:r>
            <a:endParaRPr lang="en-US" sz="5400" b="1" spc="50" dirty="0">
              <a:ln w="11430"/>
              <a:solidFill>
                <a:schemeClr val="accent6">
                  <a:lumMod val="50000"/>
                </a:schemeClr>
              </a:solidFill>
              <a:effectLst>
                <a:outerShdw blurRad="76200" dist="50800" dir="5400000" algn="tl" rotWithShape="0">
                  <a:srgbClr val="000000">
                    <a:alpha val="65000"/>
                  </a:srgbClr>
                </a:outerShdw>
              </a:effectLst>
            </a:endParaRPr>
          </a:p>
        </p:txBody>
      </p:sp>
      <p:sp>
        <p:nvSpPr>
          <p:cNvPr id="8" name="Rectangle 7"/>
          <p:cNvSpPr/>
          <p:nvPr/>
        </p:nvSpPr>
        <p:spPr>
          <a:xfrm>
            <a:off x="5292080" y="2420888"/>
            <a:ext cx="3555782"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solidFill>
                  <a:schemeClr val="accent6">
                    <a:lumMod val="50000"/>
                  </a:schemeClr>
                </a:solidFill>
                <a:effectLst>
                  <a:reflection blurRad="12700" stA="50000" endPos="50000" dist="5000" dir="5400000" sy="-100000" rotWithShape="0"/>
                </a:effectLst>
              </a:rPr>
              <a:t>Dominant</a:t>
            </a:r>
            <a:endParaRPr lang="en-US" sz="5400" b="1" cap="all" spc="0" dirty="0">
              <a:ln w="0"/>
              <a:solidFill>
                <a:schemeClr val="accent6">
                  <a:lumMod val="50000"/>
                </a:schemeClr>
              </a:solidFill>
              <a:effectLst>
                <a:reflection blurRad="12700" stA="50000" endPos="50000" dist="5000" dir="5400000" sy="-100000" rotWithShape="0"/>
              </a:effectLst>
            </a:endParaRPr>
          </a:p>
        </p:txBody>
      </p:sp>
      <p:sp>
        <p:nvSpPr>
          <p:cNvPr id="10" name="Rectangle 9"/>
          <p:cNvSpPr/>
          <p:nvPr/>
        </p:nvSpPr>
        <p:spPr>
          <a:xfrm>
            <a:off x="323528" y="2420888"/>
            <a:ext cx="2799421" cy="923330"/>
          </a:xfrm>
          <a:prstGeom prst="rect">
            <a:avLst/>
          </a:prstGeom>
          <a:solidFill>
            <a:schemeClr val="bg1"/>
          </a:solidFill>
        </p:spPr>
        <p:txBody>
          <a:bodyPr wrap="none" lIns="91440" tIns="45720" rIns="91440" bIns="45720">
            <a:spAutoFit/>
          </a:bodyPr>
          <a:lstStyle/>
          <a:p>
            <a:pPr algn="ctr"/>
            <a:r>
              <a:rPr lang="en-US" sz="5400" b="1" cap="none" spc="0" dirty="0" smtClean="0">
                <a:ln w="17780" cmpd="sng">
                  <a:solidFill>
                    <a:srgbClr val="FFFFFF"/>
                  </a:solidFill>
                  <a:prstDash val="solid"/>
                  <a:miter lim="800000"/>
                </a:ln>
                <a:solidFill>
                  <a:srgbClr val="002060"/>
                </a:solidFill>
                <a:effectLst>
                  <a:outerShdw blurRad="50800" algn="tl" rotWithShape="0">
                    <a:srgbClr val="000000"/>
                  </a:outerShdw>
                </a:effectLst>
              </a:rPr>
              <a:t>recessive</a:t>
            </a:r>
            <a:endParaRPr lang="en-US" sz="5400" b="1" cap="none" spc="0" dirty="0">
              <a:ln w="17780" cmpd="sng">
                <a:solidFill>
                  <a:srgbClr val="FFFFFF"/>
                </a:solidFill>
                <a:prstDash val="solid"/>
                <a:miter lim="800000"/>
              </a:ln>
              <a:solidFill>
                <a:srgbClr val="002060"/>
              </a:solidFill>
              <a:effectLst>
                <a:outerShdw blurRad="50800" algn="tl" rotWithShape="0">
                  <a:srgbClr val="000000"/>
                </a:outerShdw>
              </a:effectLst>
            </a:endParaRPr>
          </a:p>
        </p:txBody>
      </p:sp>
      <p:sp>
        <p:nvSpPr>
          <p:cNvPr id="11" name="TextBox 10"/>
          <p:cNvSpPr txBox="1"/>
          <p:nvPr/>
        </p:nvSpPr>
        <p:spPr>
          <a:xfrm>
            <a:off x="503040" y="3429000"/>
            <a:ext cx="8640960" cy="1077218"/>
          </a:xfrm>
          <a:prstGeom prst="rect">
            <a:avLst/>
          </a:prstGeom>
          <a:noFill/>
        </p:spPr>
        <p:txBody>
          <a:bodyPr wrap="square" rtlCol="0">
            <a:spAutoFit/>
          </a:bodyPr>
          <a:lstStyle/>
          <a:p>
            <a:r>
              <a:rPr lang="en-GB" sz="3200" dirty="0" smtClean="0"/>
              <a:t>The only way someone can have blue eyes is if they inherit two recessive alleles (</a:t>
            </a:r>
            <a:r>
              <a:rPr lang="en-GB" sz="3200" dirty="0" smtClean="0">
                <a:solidFill>
                  <a:srgbClr val="002060"/>
                </a:solidFill>
              </a:rPr>
              <a:t>bb</a:t>
            </a:r>
            <a:r>
              <a:rPr lang="en-GB" sz="3200" dirty="0" smtClean="0"/>
              <a:t>)</a:t>
            </a:r>
            <a:endParaRPr lang="en-GB" sz="3200" dirty="0"/>
          </a:p>
        </p:txBody>
      </p:sp>
      <p:sp>
        <p:nvSpPr>
          <p:cNvPr id="12" name="TextBox 11"/>
          <p:cNvSpPr txBox="1"/>
          <p:nvPr/>
        </p:nvSpPr>
        <p:spPr>
          <a:xfrm>
            <a:off x="467544" y="4725144"/>
            <a:ext cx="8352928" cy="1938992"/>
          </a:xfrm>
          <a:prstGeom prst="rect">
            <a:avLst/>
          </a:prstGeom>
          <a:noFill/>
        </p:spPr>
        <p:txBody>
          <a:bodyPr wrap="square" rtlCol="0">
            <a:spAutoFit/>
          </a:bodyPr>
          <a:lstStyle/>
          <a:p>
            <a:r>
              <a:rPr lang="en-GB" sz="2400" dirty="0" smtClean="0"/>
              <a:t>There is a stable gene pool in regards to eye colour. E.G. Because eye colour is not a “key” adaptation in regards to reproducing, there are no selection pressures on either characteristic. You are not more/less likely to reproduce based on your eye colour. NO SELECTION TAKING PLACE!</a:t>
            </a:r>
            <a:endParaRPr lang="en-GB" sz="2400" dirty="0"/>
          </a:p>
        </p:txBody>
      </p:sp>
    </p:spTree>
    <p:extLst>
      <p:ext uri="{BB962C8B-B14F-4D97-AF65-F5344CB8AC3E}">
        <p14:creationId xmlns:p14="http://schemas.microsoft.com/office/powerpoint/2010/main" val="319124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anim calcmode="lin" valueType="num">
                                      <p:cBhvr>
                                        <p:cTn id="17" dur="1000" fill="hold"/>
                                        <p:tgtEl>
                                          <p:spTgt spid="10"/>
                                        </p:tgtEl>
                                        <p:attrNameLst>
                                          <p:attrName>ppt_x</p:attrName>
                                        </p:attrNameLst>
                                      </p:cBhvr>
                                      <p:tavLst>
                                        <p:tav tm="0">
                                          <p:val>
                                            <p:strVal val="#ppt_x"/>
                                          </p:val>
                                        </p:tav>
                                        <p:tav tm="100000">
                                          <p:val>
                                            <p:strVal val="#ppt_x"/>
                                          </p:val>
                                        </p:tav>
                                      </p:tavLst>
                                    </p:anim>
                                    <p:anim calcmode="lin" valueType="num">
                                      <p:cBhvr>
                                        <p:cTn id="1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animBg="1"/>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3	</a:t>
            </a:r>
            <a:endParaRPr lang="en-GB" dirty="0"/>
          </a:p>
        </p:txBody>
      </p:sp>
      <p:sp>
        <p:nvSpPr>
          <p:cNvPr id="3" name="Content Placeholder 2"/>
          <p:cNvSpPr>
            <a:spLocks noGrp="1"/>
          </p:cNvSpPr>
          <p:nvPr>
            <p:ph idx="1"/>
          </p:nvPr>
        </p:nvSpPr>
        <p:spPr/>
        <p:txBody>
          <a:bodyPr/>
          <a:lstStyle/>
          <a:p>
            <a:r>
              <a:rPr lang="en-US" b="1" i="1" dirty="0" smtClean="0">
                <a:effectLst/>
              </a:rPr>
              <a:t>Lets say that brown fur coloring is dominant to grey fur coloring in mice. If you have 168 </a:t>
            </a:r>
            <a:r>
              <a:rPr lang="en-US" b="1" i="1" u="sng" dirty="0" smtClean="0">
                <a:solidFill>
                  <a:srgbClr val="FF0000"/>
                </a:solidFill>
                <a:effectLst/>
              </a:rPr>
              <a:t>brown mice </a:t>
            </a:r>
            <a:r>
              <a:rPr lang="en-US" b="1" i="1" dirty="0" smtClean="0">
                <a:effectLst/>
              </a:rPr>
              <a:t>in a population of 200 mice........</a:t>
            </a:r>
          </a:p>
          <a:p>
            <a:pPr marL="0" indent="0">
              <a:buNone/>
            </a:pPr>
            <a:r>
              <a:rPr lang="en-US" b="1" i="1" dirty="0" smtClean="0"/>
              <a:t>What is the predicted frequency of </a:t>
            </a:r>
          </a:p>
          <a:p>
            <a:pPr lvl="1"/>
            <a:r>
              <a:rPr lang="en-US" b="1" i="1" dirty="0" smtClean="0"/>
              <a:t>Homozygous dominants</a:t>
            </a:r>
          </a:p>
          <a:p>
            <a:pPr lvl="1"/>
            <a:r>
              <a:rPr lang="en-US" b="1" i="1" dirty="0" smtClean="0"/>
              <a:t>Heterozygotes</a:t>
            </a:r>
          </a:p>
          <a:p>
            <a:pPr lvl="1"/>
            <a:r>
              <a:rPr lang="en-US" b="1" i="1" dirty="0" smtClean="0"/>
              <a:t>Homozygous recessives</a:t>
            </a:r>
            <a:endParaRPr lang="en-GB" dirty="0"/>
          </a:p>
        </p:txBody>
      </p:sp>
    </p:spTree>
    <p:extLst>
      <p:ext uri="{BB962C8B-B14F-4D97-AF65-F5344CB8AC3E}">
        <p14:creationId xmlns:p14="http://schemas.microsoft.com/office/powerpoint/2010/main" val="3065054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Answer 3</a:t>
            </a:r>
            <a:endParaRPr lang="en-GB" dirty="0"/>
          </a:p>
        </p:txBody>
      </p:sp>
      <p:sp>
        <p:nvSpPr>
          <p:cNvPr id="3" name="Content Placeholder 2"/>
          <p:cNvSpPr>
            <a:spLocks noGrp="1"/>
          </p:cNvSpPr>
          <p:nvPr>
            <p:ph idx="1"/>
          </p:nvPr>
        </p:nvSpPr>
        <p:spPr>
          <a:xfrm>
            <a:off x="457200" y="1196752"/>
            <a:ext cx="8229600" cy="5184576"/>
          </a:xfrm>
        </p:spPr>
        <p:txBody>
          <a:bodyPr>
            <a:normAutofit fontScale="92500" lnSpcReduction="20000"/>
          </a:bodyPr>
          <a:lstStyle/>
          <a:p>
            <a:r>
              <a:rPr lang="en-GB" dirty="0" smtClean="0"/>
              <a:t>200 mice in total</a:t>
            </a:r>
          </a:p>
          <a:p>
            <a:r>
              <a:rPr lang="en-GB" dirty="0" smtClean="0"/>
              <a:t>168 = brown = p2 + 2pq</a:t>
            </a:r>
          </a:p>
          <a:p>
            <a:r>
              <a:rPr lang="en-GB" dirty="0" smtClean="0"/>
              <a:t>32/200 = grey fur = q2</a:t>
            </a:r>
          </a:p>
          <a:p>
            <a:r>
              <a:rPr lang="en-GB" dirty="0" smtClean="0"/>
              <a:t>0.16 = q2</a:t>
            </a:r>
          </a:p>
          <a:p>
            <a:r>
              <a:rPr lang="en-GB" dirty="0" smtClean="0"/>
              <a:t>0.4 = q</a:t>
            </a:r>
          </a:p>
          <a:p>
            <a:r>
              <a:rPr lang="en-GB" dirty="0" smtClean="0"/>
              <a:t>p = 0.6 (p + q = 1)</a:t>
            </a:r>
          </a:p>
          <a:p>
            <a:endParaRPr lang="en-GB" dirty="0"/>
          </a:p>
          <a:p>
            <a:endParaRPr lang="en-GB" dirty="0" smtClean="0"/>
          </a:p>
          <a:p>
            <a:r>
              <a:rPr lang="en-GB" dirty="0"/>
              <a:t>p</a:t>
            </a:r>
            <a:r>
              <a:rPr lang="en-GB" dirty="0" smtClean="0"/>
              <a:t>2 = 0.36 = 36%</a:t>
            </a:r>
          </a:p>
          <a:p>
            <a:r>
              <a:rPr lang="en-GB" dirty="0" smtClean="0"/>
              <a:t>2pq = 0.48 = 48%</a:t>
            </a:r>
          </a:p>
          <a:p>
            <a:r>
              <a:rPr lang="en-GB" dirty="0"/>
              <a:t>q</a:t>
            </a:r>
            <a:r>
              <a:rPr lang="en-GB" dirty="0" smtClean="0"/>
              <a:t>2 = 0.16 = 16%</a:t>
            </a:r>
            <a:endParaRPr lang="en-GB" dirty="0"/>
          </a:p>
        </p:txBody>
      </p:sp>
    </p:spTree>
    <p:extLst>
      <p:ext uri="{BB962C8B-B14F-4D97-AF65-F5344CB8AC3E}">
        <p14:creationId xmlns:p14="http://schemas.microsoft.com/office/powerpoint/2010/main" val="4040530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4</a:t>
            </a:r>
            <a:endParaRPr lang="en-GB" dirty="0"/>
          </a:p>
        </p:txBody>
      </p:sp>
      <p:sp>
        <p:nvSpPr>
          <p:cNvPr id="3" name="Content Placeholder 2"/>
          <p:cNvSpPr>
            <a:spLocks noGrp="1"/>
          </p:cNvSpPr>
          <p:nvPr>
            <p:ph idx="1"/>
          </p:nvPr>
        </p:nvSpPr>
        <p:spPr/>
        <p:txBody>
          <a:bodyPr/>
          <a:lstStyle/>
          <a:p>
            <a:r>
              <a:rPr lang="en-US" b="1" i="1" dirty="0" smtClean="0">
                <a:effectLst/>
              </a:rPr>
              <a:t>If 81% of a population is </a:t>
            </a:r>
            <a:r>
              <a:rPr lang="en-US" b="1" i="1" u="sng" dirty="0" smtClean="0">
                <a:solidFill>
                  <a:srgbClr val="FF0000"/>
                </a:solidFill>
                <a:effectLst/>
              </a:rPr>
              <a:t>homozygous recessive</a:t>
            </a:r>
            <a:r>
              <a:rPr lang="en-US" b="1" i="1" dirty="0" smtClean="0">
                <a:effectLst/>
              </a:rPr>
              <a:t> for a given trait. Calculate</a:t>
            </a:r>
          </a:p>
          <a:p>
            <a:pPr lvl="1"/>
            <a:r>
              <a:rPr lang="en-US" b="1" i="1" dirty="0" smtClean="0"/>
              <a:t>Frequency of homozygous dominant</a:t>
            </a:r>
          </a:p>
          <a:p>
            <a:pPr lvl="1"/>
            <a:r>
              <a:rPr lang="en-US" b="1" i="1" dirty="0" smtClean="0"/>
              <a:t>Frequency of heterozygotes</a:t>
            </a:r>
          </a:p>
          <a:p>
            <a:pPr lvl="1"/>
            <a:r>
              <a:rPr lang="en-US" b="1" i="1" dirty="0" smtClean="0"/>
              <a:t>Frequency of dominant and </a:t>
            </a:r>
            <a:r>
              <a:rPr lang="en-US" b="1" i="1" dirty="0" err="1" smtClean="0"/>
              <a:t>recssive</a:t>
            </a:r>
            <a:r>
              <a:rPr lang="en-US" b="1" i="1" dirty="0" smtClean="0"/>
              <a:t> alleles</a:t>
            </a:r>
            <a:endParaRPr lang="en-GB" dirty="0"/>
          </a:p>
        </p:txBody>
      </p:sp>
    </p:spTree>
    <p:extLst>
      <p:ext uri="{BB962C8B-B14F-4D97-AF65-F5344CB8AC3E}">
        <p14:creationId xmlns:p14="http://schemas.microsoft.com/office/powerpoint/2010/main" val="2113831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4</a:t>
            </a:r>
            <a:endParaRPr lang="en-GB" dirty="0"/>
          </a:p>
        </p:txBody>
      </p:sp>
      <p:sp>
        <p:nvSpPr>
          <p:cNvPr id="3" name="Content Placeholder 2"/>
          <p:cNvSpPr>
            <a:spLocks noGrp="1"/>
          </p:cNvSpPr>
          <p:nvPr>
            <p:ph idx="1"/>
          </p:nvPr>
        </p:nvSpPr>
        <p:spPr/>
        <p:txBody>
          <a:bodyPr/>
          <a:lstStyle/>
          <a:p>
            <a:r>
              <a:rPr lang="en-GB" dirty="0"/>
              <a:t>q</a:t>
            </a:r>
            <a:r>
              <a:rPr lang="en-GB" dirty="0" smtClean="0"/>
              <a:t>2 = 0.81</a:t>
            </a:r>
          </a:p>
          <a:p>
            <a:r>
              <a:rPr lang="en-GB" dirty="0" smtClean="0"/>
              <a:t>q = 0.9</a:t>
            </a:r>
          </a:p>
          <a:p>
            <a:r>
              <a:rPr lang="en-GB" dirty="0" smtClean="0"/>
              <a:t>p = 0.1</a:t>
            </a:r>
          </a:p>
          <a:p>
            <a:endParaRPr lang="en-GB" dirty="0"/>
          </a:p>
          <a:p>
            <a:r>
              <a:rPr lang="en-GB" dirty="0" smtClean="0"/>
              <a:t>p2 = 0.01</a:t>
            </a:r>
          </a:p>
          <a:p>
            <a:r>
              <a:rPr lang="en-GB" dirty="0" smtClean="0"/>
              <a:t>2pq = 0.18</a:t>
            </a:r>
          </a:p>
          <a:p>
            <a:endParaRPr lang="en-GB" dirty="0"/>
          </a:p>
        </p:txBody>
      </p:sp>
    </p:spTree>
    <p:extLst>
      <p:ext uri="{BB962C8B-B14F-4D97-AF65-F5344CB8AC3E}">
        <p14:creationId xmlns:p14="http://schemas.microsoft.com/office/powerpoint/2010/main" val="719262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5 </a:t>
            </a:r>
            <a:endParaRPr lang="en-GB" dirty="0"/>
          </a:p>
        </p:txBody>
      </p:sp>
      <p:sp>
        <p:nvSpPr>
          <p:cNvPr id="3" name="Content Placeholder 2"/>
          <p:cNvSpPr>
            <a:spLocks noGrp="1"/>
          </p:cNvSpPr>
          <p:nvPr>
            <p:ph idx="1"/>
          </p:nvPr>
        </p:nvSpPr>
        <p:spPr/>
        <p:txBody>
          <a:bodyPr/>
          <a:lstStyle/>
          <a:p>
            <a:r>
              <a:rPr lang="en-US" b="1" i="1" dirty="0" smtClean="0">
                <a:effectLst/>
              </a:rPr>
              <a:t>If 51% of the population carries at least one copy of the recessive allele</a:t>
            </a:r>
          </a:p>
          <a:p>
            <a:pPr lvl="1"/>
            <a:r>
              <a:rPr lang="en-US" b="1" i="1" dirty="0" smtClean="0"/>
              <a:t>what is the predicted frequency of the population expressing the dominant phenotype</a:t>
            </a:r>
            <a:endParaRPr lang="en-GB" dirty="0"/>
          </a:p>
        </p:txBody>
      </p:sp>
    </p:spTree>
    <p:extLst>
      <p:ext uri="{BB962C8B-B14F-4D97-AF65-F5344CB8AC3E}">
        <p14:creationId xmlns:p14="http://schemas.microsoft.com/office/powerpoint/2010/main" val="1949407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5 </a:t>
            </a:r>
            <a:endParaRPr lang="en-GB" dirty="0"/>
          </a:p>
        </p:txBody>
      </p:sp>
      <p:sp>
        <p:nvSpPr>
          <p:cNvPr id="3" name="Content Placeholder 2"/>
          <p:cNvSpPr>
            <a:spLocks noGrp="1"/>
          </p:cNvSpPr>
          <p:nvPr>
            <p:ph idx="1"/>
          </p:nvPr>
        </p:nvSpPr>
        <p:spPr/>
        <p:txBody>
          <a:bodyPr/>
          <a:lstStyle/>
          <a:p>
            <a:r>
              <a:rPr lang="en-GB" dirty="0" smtClean="0"/>
              <a:t>51% = 2pq + q2</a:t>
            </a:r>
          </a:p>
          <a:p>
            <a:r>
              <a:rPr lang="en-GB" dirty="0" smtClean="0"/>
              <a:t>49% = 0.49 = p2</a:t>
            </a:r>
          </a:p>
          <a:p>
            <a:r>
              <a:rPr lang="en-GB" dirty="0" smtClean="0"/>
              <a:t>0.7 = p</a:t>
            </a:r>
          </a:p>
          <a:p>
            <a:r>
              <a:rPr lang="en-GB" dirty="0" smtClean="0"/>
              <a:t>0.3 = q</a:t>
            </a:r>
          </a:p>
          <a:p>
            <a:endParaRPr lang="en-GB" dirty="0"/>
          </a:p>
          <a:p>
            <a:r>
              <a:rPr lang="en-GB" dirty="0" smtClean="0"/>
              <a:t>p2 + 2pq =</a:t>
            </a:r>
          </a:p>
          <a:p>
            <a:r>
              <a:rPr lang="en-GB" dirty="0" smtClean="0"/>
              <a:t>0.49 + 0.42 = 0.91 have dominant phenotype</a:t>
            </a:r>
          </a:p>
          <a:p>
            <a:endParaRPr lang="en-GB" dirty="0"/>
          </a:p>
        </p:txBody>
      </p:sp>
    </p:spTree>
    <p:extLst>
      <p:ext uri="{BB962C8B-B14F-4D97-AF65-F5344CB8AC3E}">
        <p14:creationId xmlns:p14="http://schemas.microsoft.com/office/powerpoint/2010/main" val="38324187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6 </a:t>
            </a:r>
            <a:endParaRPr lang="en-GB" dirty="0"/>
          </a:p>
        </p:txBody>
      </p:sp>
      <p:sp>
        <p:nvSpPr>
          <p:cNvPr id="3" name="Content Placeholder 2"/>
          <p:cNvSpPr>
            <a:spLocks noGrp="1"/>
          </p:cNvSpPr>
          <p:nvPr>
            <p:ph idx="1"/>
          </p:nvPr>
        </p:nvSpPr>
        <p:spPr>
          <a:xfrm>
            <a:off x="457200" y="1196752"/>
            <a:ext cx="8229600" cy="4929411"/>
          </a:xfrm>
        </p:spPr>
        <p:txBody>
          <a:bodyPr>
            <a:normAutofit fontScale="85000" lnSpcReduction="10000"/>
          </a:bodyPr>
          <a:lstStyle/>
          <a:p>
            <a:r>
              <a:rPr lang="en-GB" dirty="0"/>
              <a:t>Albinism is a rare genetically inherited trait that is only expressed in the phenotype of homozygous recessive individuals (</a:t>
            </a:r>
            <a:r>
              <a:rPr lang="en-GB" dirty="0" err="1"/>
              <a:t>aa</a:t>
            </a:r>
            <a:r>
              <a:rPr lang="en-GB" dirty="0"/>
              <a:t>).  The most characteristic symptom is a marked deficiency in the skin and hair pigment melanin.  This condition can occur among any human group as well as among other animal species.  The average human frequency of albinism in North America is only about 1 in 20,000</a:t>
            </a:r>
            <a:r>
              <a:rPr lang="en-GB" dirty="0" smtClean="0"/>
              <a:t>. </a:t>
            </a:r>
          </a:p>
          <a:p>
            <a:r>
              <a:rPr lang="en-GB" dirty="0" smtClean="0"/>
              <a:t>calculate the frequency of the dominant allele in North America </a:t>
            </a:r>
          </a:p>
          <a:p>
            <a:r>
              <a:rPr lang="en-GB" dirty="0" smtClean="0"/>
              <a:t> the frequency of people expressing the normal phenotype in</a:t>
            </a:r>
            <a:endParaRPr lang="en-GB" dirty="0"/>
          </a:p>
        </p:txBody>
      </p:sp>
    </p:spTree>
    <p:extLst>
      <p:ext uri="{BB962C8B-B14F-4D97-AF65-F5344CB8AC3E}">
        <p14:creationId xmlns:p14="http://schemas.microsoft.com/office/powerpoint/2010/main" val="4993195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7 </a:t>
            </a:r>
            <a:endParaRPr lang="en-GB" dirty="0"/>
          </a:p>
        </p:txBody>
      </p:sp>
      <p:sp>
        <p:nvSpPr>
          <p:cNvPr id="3" name="Content Placeholder 2"/>
          <p:cNvSpPr>
            <a:spLocks noGrp="1"/>
          </p:cNvSpPr>
          <p:nvPr>
            <p:ph idx="1"/>
          </p:nvPr>
        </p:nvSpPr>
        <p:spPr/>
        <p:txBody>
          <a:bodyPr/>
          <a:lstStyle/>
          <a:p>
            <a:r>
              <a:rPr lang="en-GB" dirty="0" smtClean="0"/>
              <a:t>q2 = 1/20,000</a:t>
            </a:r>
          </a:p>
          <a:p>
            <a:r>
              <a:rPr lang="en-GB" dirty="0" smtClean="0"/>
              <a:t>q = 0.0071</a:t>
            </a:r>
          </a:p>
          <a:p>
            <a:r>
              <a:rPr lang="en-GB" dirty="0" smtClean="0"/>
              <a:t>p = 0.9929</a:t>
            </a:r>
          </a:p>
          <a:p>
            <a:endParaRPr lang="en-GB" dirty="0"/>
          </a:p>
          <a:p>
            <a:r>
              <a:rPr lang="en-GB" dirty="0" smtClean="0"/>
              <a:t>dominant phenotype = </a:t>
            </a:r>
          </a:p>
          <a:p>
            <a:r>
              <a:rPr lang="en-GB" dirty="0" smtClean="0"/>
              <a:t>p2 + 2pq = 0.9859 + 0.1409</a:t>
            </a:r>
          </a:p>
          <a:p>
            <a:endParaRPr lang="en-GB" dirty="0"/>
          </a:p>
        </p:txBody>
      </p:sp>
    </p:spTree>
    <p:extLst>
      <p:ext uri="{BB962C8B-B14F-4D97-AF65-F5344CB8AC3E}">
        <p14:creationId xmlns:p14="http://schemas.microsoft.com/office/powerpoint/2010/main" val="42585638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8 </a:t>
            </a:r>
            <a:endParaRPr lang="en-GB" dirty="0"/>
          </a:p>
        </p:txBody>
      </p:sp>
      <p:sp>
        <p:nvSpPr>
          <p:cNvPr id="3" name="Content Placeholder 2"/>
          <p:cNvSpPr>
            <a:spLocks noGrp="1"/>
          </p:cNvSpPr>
          <p:nvPr>
            <p:ph idx="1"/>
          </p:nvPr>
        </p:nvSpPr>
        <p:spPr/>
        <p:txBody>
          <a:bodyPr/>
          <a:lstStyle/>
          <a:p>
            <a:r>
              <a:rPr lang="en-GB" b="1" dirty="0"/>
              <a:t>1 in 1700 US Caucasian </a:t>
            </a:r>
            <a:r>
              <a:rPr lang="en-GB" b="1" dirty="0" smtClean="0"/>
              <a:t>new </a:t>
            </a:r>
            <a:r>
              <a:rPr lang="en-GB" b="1" dirty="0" err="1" smtClean="0"/>
              <a:t>borns</a:t>
            </a:r>
            <a:r>
              <a:rPr lang="en-GB" b="1" dirty="0" smtClean="0"/>
              <a:t> </a:t>
            </a:r>
            <a:r>
              <a:rPr lang="en-GB" b="1" dirty="0"/>
              <a:t>have cystic fibrosis. </a:t>
            </a:r>
            <a:endParaRPr lang="en-GB" b="1" dirty="0" smtClean="0"/>
          </a:p>
          <a:p>
            <a:r>
              <a:rPr lang="en-GB" b="1" dirty="0" smtClean="0"/>
              <a:t>calculate the frequency of the recessive cystic fibrosis allele and the dominant allele in the population</a:t>
            </a:r>
          </a:p>
          <a:p>
            <a:r>
              <a:rPr lang="en-GB" b="1" dirty="0" smtClean="0"/>
              <a:t>calculate the frequency of non cystic fibrosis sufferers in the population</a:t>
            </a:r>
          </a:p>
          <a:p>
            <a:endParaRPr lang="en-GB" dirty="0"/>
          </a:p>
        </p:txBody>
      </p:sp>
    </p:spTree>
    <p:extLst>
      <p:ext uri="{BB962C8B-B14F-4D97-AF65-F5344CB8AC3E}">
        <p14:creationId xmlns:p14="http://schemas.microsoft.com/office/powerpoint/2010/main" val="4232541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8</a:t>
            </a:r>
            <a:endParaRPr lang="en-GB" dirty="0"/>
          </a:p>
        </p:txBody>
      </p:sp>
      <p:sp>
        <p:nvSpPr>
          <p:cNvPr id="3" name="Content Placeholder 2"/>
          <p:cNvSpPr>
            <a:spLocks noGrp="1"/>
          </p:cNvSpPr>
          <p:nvPr>
            <p:ph idx="1"/>
          </p:nvPr>
        </p:nvSpPr>
        <p:spPr/>
        <p:txBody>
          <a:bodyPr/>
          <a:lstStyle/>
          <a:p>
            <a:r>
              <a:rPr lang="en-GB" dirty="0" smtClean="0"/>
              <a:t>q2 = 1/1700</a:t>
            </a:r>
          </a:p>
          <a:p>
            <a:r>
              <a:rPr lang="en-GB" dirty="0" smtClean="0"/>
              <a:t>q = 0.0243</a:t>
            </a:r>
          </a:p>
          <a:p>
            <a:r>
              <a:rPr lang="en-GB" dirty="0" smtClean="0"/>
              <a:t>p = 0.09757</a:t>
            </a:r>
          </a:p>
          <a:p>
            <a:endParaRPr lang="en-GB" dirty="0"/>
          </a:p>
          <a:p>
            <a:r>
              <a:rPr lang="en-GB" dirty="0" smtClean="0"/>
              <a:t>p2 + 2pq</a:t>
            </a:r>
          </a:p>
          <a:p>
            <a:r>
              <a:rPr lang="en-GB" dirty="0" smtClean="0"/>
              <a:t>(0.09757)(0.09757) + 2(0.09757)(0.0243)</a:t>
            </a:r>
          </a:p>
          <a:p>
            <a:r>
              <a:rPr lang="en-GB" dirty="0" smtClean="0"/>
              <a:t>0.9567</a:t>
            </a:r>
          </a:p>
          <a:p>
            <a:endParaRPr lang="en-GB" dirty="0"/>
          </a:p>
        </p:txBody>
      </p:sp>
    </p:spTree>
    <p:extLst>
      <p:ext uri="{BB962C8B-B14F-4D97-AF65-F5344CB8AC3E}">
        <p14:creationId xmlns:p14="http://schemas.microsoft.com/office/powerpoint/2010/main" val="2949166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92696"/>
            <a:ext cx="7668344" cy="6247864"/>
          </a:xfrm>
          <a:prstGeom prst="rect">
            <a:avLst/>
          </a:prstGeom>
        </p:spPr>
        <p:txBody>
          <a:bodyPr wrap="square">
            <a:spAutoFit/>
          </a:bodyPr>
          <a:lstStyle/>
          <a:p>
            <a:pPr marL="457200" indent="-457200">
              <a:buAutoNum type="arabicPeriod"/>
            </a:pPr>
            <a:r>
              <a:rPr lang="en-GB" sz="2000" b="1" dirty="0" smtClean="0"/>
              <a:t>There is a stable gene pool in regards to eye colour. </a:t>
            </a:r>
          </a:p>
          <a:p>
            <a:pPr marL="457200" indent="-457200"/>
            <a:endParaRPr lang="en-GB" sz="2000" b="1" dirty="0" smtClean="0"/>
          </a:p>
          <a:p>
            <a:pPr marL="457200" indent="-457200"/>
            <a:r>
              <a:rPr lang="en-GB" sz="2000" dirty="0" smtClean="0"/>
              <a:t>E.G. Because eye colour is not a “key” adaptation in regards to</a:t>
            </a:r>
          </a:p>
          <a:p>
            <a:pPr marL="457200" indent="-457200"/>
            <a:r>
              <a:rPr lang="en-GB" sz="2000" dirty="0" smtClean="0"/>
              <a:t>reproducing, there are no selection pressures on either</a:t>
            </a:r>
          </a:p>
          <a:p>
            <a:pPr marL="457200" indent="-457200"/>
            <a:r>
              <a:rPr lang="en-GB" sz="2000" dirty="0" smtClean="0"/>
              <a:t>characteristic. You are not more/less likely to reproduce based on</a:t>
            </a:r>
          </a:p>
          <a:p>
            <a:pPr marL="457200" indent="-457200"/>
            <a:r>
              <a:rPr lang="en-GB" sz="2000" dirty="0" smtClean="0"/>
              <a:t>your eye colour. NO SELECTION TAKING PLACE!</a:t>
            </a:r>
          </a:p>
          <a:p>
            <a:pPr marL="457200" indent="-457200"/>
            <a:endParaRPr lang="en-GB" sz="2000" dirty="0"/>
          </a:p>
          <a:p>
            <a:pPr marL="457200" indent="-457200"/>
            <a:r>
              <a:rPr lang="en-GB" sz="2000" b="1" dirty="0" smtClean="0"/>
              <a:t>2. There are no mutations taking place.</a:t>
            </a:r>
          </a:p>
          <a:p>
            <a:pPr marL="457200" indent="-457200"/>
            <a:endParaRPr lang="en-GB" sz="2000" dirty="0"/>
          </a:p>
          <a:p>
            <a:pPr marL="457200" indent="-457200"/>
            <a:r>
              <a:rPr lang="en-GB" sz="2000" dirty="0" smtClean="0"/>
              <a:t>E.G. A recessive blue allele is not going to “mutate” and code for</a:t>
            </a:r>
          </a:p>
          <a:p>
            <a:pPr marL="457200" indent="-457200"/>
            <a:r>
              <a:rPr lang="en-GB" sz="2000" dirty="0" smtClean="0"/>
              <a:t>brown eyes, vice versa.</a:t>
            </a:r>
          </a:p>
          <a:p>
            <a:pPr marL="457200" indent="-457200"/>
            <a:endParaRPr lang="en-GB" sz="2000" dirty="0"/>
          </a:p>
          <a:p>
            <a:pPr marL="457200" indent="-457200"/>
            <a:r>
              <a:rPr lang="en-GB" sz="2000" b="1" dirty="0" smtClean="0"/>
              <a:t>3. There is a large population.</a:t>
            </a:r>
          </a:p>
          <a:p>
            <a:pPr marL="457200" indent="-457200"/>
            <a:endParaRPr lang="en-GB" sz="2000" b="1" dirty="0"/>
          </a:p>
          <a:p>
            <a:pPr marL="457200" indent="-457200"/>
            <a:r>
              <a:rPr lang="en-GB" sz="2000" dirty="0" smtClean="0"/>
              <a:t>Large population = no chance of brown or blue allele randomly</a:t>
            </a:r>
          </a:p>
          <a:p>
            <a:pPr marL="457200" indent="-457200"/>
            <a:r>
              <a:rPr lang="en-GB" sz="2000" dirty="0" smtClean="0"/>
              <a:t>disappearing due to chance.</a:t>
            </a:r>
          </a:p>
          <a:p>
            <a:pPr marL="457200" indent="-457200"/>
            <a:endParaRPr lang="en-GB" sz="2000" b="1" dirty="0"/>
          </a:p>
          <a:p>
            <a:pPr marL="457200" indent="-457200"/>
            <a:endParaRPr lang="en-GB" sz="2000" b="1" dirty="0" smtClean="0"/>
          </a:p>
          <a:p>
            <a:pPr marL="457200" indent="-457200"/>
            <a:endParaRPr lang="en-GB" sz="2000" dirty="0"/>
          </a:p>
          <a:p>
            <a:pPr marL="457200" indent="-457200"/>
            <a:endParaRPr lang="en-GB" sz="2000" dirty="0"/>
          </a:p>
        </p:txBody>
      </p:sp>
      <p:sp>
        <p:nvSpPr>
          <p:cNvPr id="5" name="Rectangle 4"/>
          <p:cNvSpPr/>
          <p:nvPr/>
        </p:nvSpPr>
        <p:spPr>
          <a:xfrm>
            <a:off x="467544" y="-171400"/>
            <a:ext cx="56504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Key Considerations</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TextBox 5"/>
          <p:cNvSpPr txBox="1"/>
          <p:nvPr/>
        </p:nvSpPr>
        <p:spPr>
          <a:xfrm>
            <a:off x="6228184" y="0"/>
            <a:ext cx="1368152" cy="6247864"/>
          </a:xfrm>
          <a:prstGeom prst="rect">
            <a:avLst/>
          </a:prstGeom>
          <a:noFill/>
        </p:spPr>
        <p:txBody>
          <a:bodyPr wrap="square" rtlCol="0">
            <a:spAutoFit/>
          </a:bodyPr>
          <a:lstStyle/>
          <a:p>
            <a:r>
              <a:rPr lang="en-GB" sz="40000" dirty="0" smtClean="0"/>
              <a:t>}</a:t>
            </a:r>
            <a:endParaRPr lang="en-GB" sz="40000" dirty="0"/>
          </a:p>
        </p:txBody>
      </p:sp>
      <p:sp>
        <p:nvSpPr>
          <p:cNvPr id="7" name="Rectangle 6"/>
          <p:cNvSpPr/>
          <p:nvPr/>
        </p:nvSpPr>
        <p:spPr>
          <a:xfrm>
            <a:off x="7812360" y="620688"/>
            <a:ext cx="604653" cy="5909310"/>
          </a:xfrm>
          <a:prstGeom prst="rect">
            <a:avLst/>
          </a:prstGeom>
          <a:noFill/>
        </p:spPr>
        <p:txBody>
          <a:bodyPr wrap="none" lIns="91440" tIns="45720" rIns="91440" bIns="45720">
            <a:spAutoFit/>
          </a:bodyPr>
          <a:lstStyle/>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a:t>
            </a:r>
          </a:p>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A</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a:t>
            </a:r>
          </a:p>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8" name="Rectangle 7"/>
          <p:cNvSpPr/>
          <p:nvPr/>
        </p:nvSpPr>
        <p:spPr>
          <a:xfrm>
            <a:off x="8516905" y="0"/>
            <a:ext cx="601447" cy="7571303"/>
          </a:xfrm>
          <a:prstGeom prst="rect">
            <a:avLst/>
          </a:prstGeom>
          <a:noFill/>
        </p:spPr>
        <p:txBody>
          <a:bodyPr wrap="none" lIns="91440" tIns="45720" rIns="91440" bIns="45720">
            <a:spAutoFit/>
          </a:bodyPr>
          <a:lstStyle/>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G</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N</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endParaRPr 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t>
            </a:r>
          </a:p>
          <a:p>
            <a:pPr algn="ct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79382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1000"/>
                                        <p:tgtEl>
                                          <p:spTgt spid="4">
                                            <p:txEl>
                                              <p:pRg st="3" end="3"/>
                                            </p:txEl>
                                          </p:spTgt>
                                        </p:tgtEl>
                                      </p:cBhvr>
                                    </p:animEffect>
                                    <p:anim calcmode="lin" valueType="num">
                                      <p:cBhvr>
                                        <p:cTn id="1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1000"/>
                                        <p:tgtEl>
                                          <p:spTgt spid="4">
                                            <p:txEl>
                                              <p:pRg st="4" end="4"/>
                                            </p:txEl>
                                          </p:spTgt>
                                        </p:tgtEl>
                                      </p:cBhvr>
                                    </p:animEffect>
                                    <p:anim calcmode="lin" valueType="num">
                                      <p:cBhvr>
                                        <p:cTn id="2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1000"/>
                                        <p:tgtEl>
                                          <p:spTgt spid="4">
                                            <p:txEl>
                                              <p:pRg st="5" end="5"/>
                                            </p:txEl>
                                          </p:spTgt>
                                        </p:tgtEl>
                                      </p:cBhvr>
                                    </p:animEffect>
                                    <p:anim calcmode="lin" valueType="num">
                                      <p:cBhvr>
                                        <p:cTn id="2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1000"/>
                                        <p:tgtEl>
                                          <p:spTgt spid="4">
                                            <p:txEl>
                                              <p:pRg st="7" end="7"/>
                                            </p:txEl>
                                          </p:spTgt>
                                        </p:tgtEl>
                                      </p:cBhvr>
                                    </p:animEffect>
                                    <p:anim calcmode="lin" valueType="num">
                                      <p:cBhvr>
                                        <p:cTn id="3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fade">
                                      <p:cBhvr>
                                        <p:cTn id="39" dur="1000"/>
                                        <p:tgtEl>
                                          <p:spTgt spid="4">
                                            <p:txEl>
                                              <p:pRg st="9" end="9"/>
                                            </p:txEl>
                                          </p:spTgt>
                                        </p:tgtEl>
                                      </p:cBhvr>
                                    </p:animEffect>
                                    <p:anim calcmode="lin" valueType="num">
                                      <p:cBhvr>
                                        <p:cTn id="40"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9" end="9"/>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10" end="10"/>
                                            </p:txEl>
                                          </p:spTgt>
                                        </p:tgtEl>
                                        <p:attrNameLst>
                                          <p:attrName>style.visibility</p:attrName>
                                        </p:attrNameLst>
                                      </p:cBhvr>
                                      <p:to>
                                        <p:strVal val="visible"/>
                                      </p:to>
                                    </p:set>
                                    <p:animEffect transition="in" filter="fade">
                                      <p:cBhvr>
                                        <p:cTn id="44" dur="1000"/>
                                        <p:tgtEl>
                                          <p:spTgt spid="4">
                                            <p:txEl>
                                              <p:pRg st="10" end="10"/>
                                            </p:txEl>
                                          </p:spTgt>
                                        </p:tgtEl>
                                      </p:cBhvr>
                                    </p:animEffect>
                                    <p:anim calcmode="lin" valueType="num">
                                      <p:cBhvr>
                                        <p:cTn id="45"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4">
                                            <p:txEl>
                                              <p:pRg st="12" end="12"/>
                                            </p:txEl>
                                          </p:spTgt>
                                        </p:tgtEl>
                                        <p:attrNameLst>
                                          <p:attrName>style.visibility</p:attrName>
                                        </p:attrNameLst>
                                      </p:cBhvr>
                                      <p:to>
                                        <p:strVal val="visible"/>
                                      </p:to>
                                    </p:set>
                                    <p:animEffect transition="in" filter="fade">
                                      <p:cBhvr>
                                        <p:cTn id="51" dur="1000"/>
                                        <p:tgtEl>
                                          <p:spTgt spid="4">
                                            <p:txEl>
                                              <p:pRg st="12" end="12"/>
                                            </p:txEl>
                                          </p:spTgt>
                                        </p:tgtEl>
                                      </p:cBhvr>
                                    </p:animEffect>
                                    <p:anim calcmode="lin" valueType="num">
                                      <p:cBhvr>
                                        <p:cTn id="52"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4" end="14"/>
                                            </p:txEl>
                                          </p:spTgt>
                                        </p:tgtEl>
                                        <p:attrNameLst>
                                          <p:attrName>style.visibility</p:attrName>
                                        </p:attrNameLst>
                                      </p:cBhvr>
                                      <p:to>
                                        <p:strVal val="visible"/>
                                      </p:to>
                                    </p:set>
                                    <p:animEffect transition="in" filter="fade">
                                      <p:cBhvr>
                                        <p:cTn id="56" dur="1000"/>
                                        <p:tgtEl>
                                          <p:spTgt spid="4">
                                            <p:txEl>
                                              <p:pRg st="14" end="14"/>
                                            </p:txEl>
                                          </p:spTgt>
                                        </p:tgtEl>
                                      </p:cBhvr>
                                    </p:animEffect>
                                    <p:anim calcmode="lin" valueType="num">
                                      <p:cBhvr>
                                        <p:cTn id="57"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5" end="15"/>
                                            </p:txEl>
                                          </p:spTgt>
                                        </p:tgtEl>
                                        <p:attrNameLst>
                                          <p:attrName>style.visibility</p:attrName>
                                        </p:attrNameLst>
                                      </p:cBhvr>
                                      <p:to>
                                        <p:strVal val="visible"/>
                                      </p:to>
                                    </p:set>
                                    <p:animEffect transition="in" filter="fade">
                                      <p:cBhvr>
                                        <p:cTn id="61" dur="1000"/>
                                        <p:tgtEl>
                                          <p:spTgt spid="4">
                                            <p:txEl>
                                              <p:pRg st="15" end="15"/>
                                            </p:txEl>
                                          </p:spTgt>
                                        </p:tgtEl>
                                      </p:cBhvr>
                                    </p:animEffect>
                                    <p:anim calcmode="lin" valueType="num">
                                      <p:cBhvr>
                                        <p:cTn id="62"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circle(in)">
                                      <p:cBhvr>
                                        <p:cTn id="68" dur="2000"/>
                                        <p:tgtEl>
                                          <p:spTgt spid="6"/>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7"/>
                                        </p:tgtEl>
                                        <p:attrNameLst>
                                          <p:attrName>style.visibility</p:attrName>
                                        </p:attrNameLst>
                                      </p:cBhvr>
                                      <p:to>
                                        <p:strVal val="visible"/>
                                      </p:to>
                                    </p:set>
                                    <p:animEffect transition="in" filter="fade">
                                      <p:cBhvr>
                                        <p:cTn id="73" dur="500"/>
                                        <p:tgtEl>
                                          <p:spTgt spid="7"/>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fade">
                                      <p:cBhvr>
                                        <p:cTn id="7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9 </a:t>
            </a:r>
            <a:endParaRPr lang="en-GB" dirty="0"/>
          </a:p>
        </p:txBody>
      </p:sp>
      <p:sp>
        <p:nvSpPr>
          <p:cNvPr id="3" name="Content Placeholder 2"/>
          <p:cNvSpPr>
            <a:spLocks noGrp="1"/>
          </p:cNvSpPr>
          <p:nvPr>
            <p:ph idx="1"/>
          </p:nvPr>
        </p:nvSpPr>
        <p:spPr/>
        <p:txBody>
          <a:bodyPr/>
          <a:lstStyle/>
          <a:p>
            <a:r>
              <a:rPr lang="en-GB" b="1" dirty="0"/>
              <a:t>If 9% of an African population is born with a severe form of sickle-cell </a:t>
            </a:r>
            <a:r>
              <a:rPr lang="en-GB" b="1" dirty="0" err="1"/>
              <a:t>anemia</a:t>
            </a:r>
            <a:r>
              <a:rPr lang="en-GB" b="1" dirty="0"/>
              <a:t> (</a:t>
            </a:r>
            <a:r>
              <a:rPr lang="en-GB" b="1" dirty="0" err="1"/>
              <a:t>ss</a:t>
            </a:r>
            <a:r>
              <a:rPr lang="en-GB" b="1" dirty="0"/>
              <a:t>), what percentage of the population will be more resistant to malaria because they are heterozygous(</a:t>
            </a:r>
            <a:r>
              <a:rPr lang="en-GB" b="1" dirty="0" err="1"/>
              <a:t>Ss</a:t>
            </a:r>
            <a:r>
              <a:rPr lang="en-GB" b="1" dirty="0"/>
              <a:t>) for the sickle-cell gene? </a:t>
            </a:r>
          </a:p>
          <a:p>
            <a:endParaRPr lang="en-GB" dirty="0"/>
          </a:p>
        </p:txBody>
      </p:sp>
    </p:spTree>
    <p:extLst>
      <p:ext uri="{BB962C8B-B14F-4D97-AF65-F5344CB8AC3E}">
        <p14:creationId xmlns:p14="http://schemas.microsoft.com/office/powerpoint/2010/main" val="38647768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9 </a:t>
            </a:r>
            <a:endParaRPr lang="en-GB" dirty="0"/>
          </a:p>
        </p:txBody>
      </p:sp>
      <p:sp>
        <p:nvSpPr>
          <p:cNvPr id="3" name="Content Placeholder 2"/>
          <p:cNvSpPr>
            <a:spLocks noGrp="1"/>
          </p:cNvSpPr>
          <p:nvPr>
            <p:ph idx="1"/>
          </p:nvPr>
        </p:nvSpPr>
        <p:spPr/>
        <p:txBody>
          <a:bodyPr/>
          <a:lstStyle/>
          <a:p>
            <a:r>
              <a:rPr lang="en-GB" dirty="0" smtClean="0"/>
              <a:t>q2 = 9%</a:t>
            </a:r>
          </a:p>
          <a:p>
            <a:r>
              <a:rPr lang="en-GB" dirty="0" smtClean="0"/>
              <a:t>q2 = 0.09</a:t>
            </a:r>
          </a:p>
          <a:p>
            <a:r>
              <a:rPr lang="en-GB" dirty="0" smtClean="0"/>
              <a:t>q = 0.3</a:t>
            </a:r>
          </a:p>
          <a:p>
            <a:r>
              <a:rPr lang="en-GB" dirty="0" smtClean="0"/>
              <a:t>p = 0.7</a:t>
            </a:r>
          </a:p>
          <a:p>
            <a:endParaRPr lang="en-GB" dirty="0"/>
          </a:p>
          <a:p>
            <a:r>
              <a:rPr lang="en-GB" dirty="0" smtClean="0"/>
              <a:t>2pq = 2(0.3)(0.7) = 0.42 = 42%</a:t>
            </a:r>
            <a:endParaRPr lang="en-GB" dirty="0"/>
          </a:p>
        </p:txBody>
      </p:sp>
    </p:spTree>
    <p:extLst>
      <p:ext uri="{BB962C8B-B14F-4D97-AF65-F5344CB8AC3E}">
        <p14:creationId xmlns:p14="http://schemas.microsoft.com/office/powerpoint/2010/main" val="19082232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10</a:t>
            </a:r>
            <a:endParaRPr lang="en-GB" dirty="0"/>
          </a:p>
        </p:txBody>
      </p:sp>
      <p:sp>
        <p:nvSpPr>
          <p:cNvPr id="3" name="Content Placeholder 2"/>
          <p:cNvSpPr>
            <a:spLocks noGrp="1"/>
          </p:cNvSpPr>
          <p:nvPr>
            <p:ph idx="1"/>
          </p:nvPr>
        </p:nvSpPr>
        <p:spPr/>
        <p:txBody>
          <a:bodyPr/>
          <a:lstStyle/>
          <a:p>
            <a:r>
              <a:rPr lang="en-GB" dirty="0"/>
              <a:t>The allele </a:t>
            </a:r>
            <a:r>
              <a:rPr lang="en-GB" b="1" dirty="0" smtClean="0"/>
              <a:t>y </a:t>
            </a:r>
            <a:r>
              <a:rPr lang="en-GB" dirty="0" smtClean="0"/>
              <a:t>occurs </a:t>
            </a:r>
            <a:r>
              <a:rPr lang="en-GB" dirty="0"/>
              <a:t>with a frequency of 0.8 in a population of clams. Give the frequency of</a:t>
            </a:r>
          </a:p>
          <a:p>
            <a:r>
              <a:rPr lang="en-GB" dirty="0"/>
              <a:t>genotypes </a:t>
            </a:r>
            <a:r>
              <a:rPr lang="en-GB" b="1" dirty="0"/>
              <a:t>YY</a:t>
            </a:r>
            <a:r>
              <a:rPr lang="en-GB" dirty="0"/>
              <a:t>, </a:t>
            </a:r>
            <a:r>
              <a:rPr lang="en-GB" b="1" dirty="0" err="1"/>
              <a:t>Yy</a:t>
            </a:r>
            <a:r>
              <a:rPr lang="en-GB" dirty="0"/>
              <a:t>, and </a:t>
            </a:r>
            <a:r>
              <a:rPr lang="en-GB" b="1" dirty="0" err="1"/>
              <a:t>yy</a:t>
            </a:r>
            <a:r>
              <a:rPr lang="en-GB" dirty="0"/>
              <a:t>. Show your work! </a:t>
            </a:r>
          </a:p>
        </p:txBody>
      </p:sp>
    </p:spTree>
    <p:extLst>
      <p:ext uri="{BB962C8B-B14F-4D97-AF65-F5344CB8AC3E}">
        <p14:creationId xmlns:p14="http://schemas.microsoft.com/office/powerpoint/2010/main" val="36492052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10 </a:t>
            </a:r>
            <a:endParaRPr lang="en-GB" dirty="0"/>
          </a:p>
        </p:txBody>
      </p:sp>
      <p:sp>
        <p:nvSpPr>
          <p:cNvPr id="3" name="Content Placeholder 2"/>
          <p:cNvSpPr>
            <a:spLocks noGrp="1"/>
          </p:cNvSpPr>
          <p:nvPr>
            <p:ph idx="1"/>
          </p:nvPr>
        </p:nvSpPr>
        <p:spPr/>
        <p:txBody>
          <a:bodyPr>
            <a:normAutofit lnSpcReduction="10000"/>
          </a:bodyPr>
          <a:lstStyle/>
          <a:p>
            <a:r>
              <a:rPr lang="en-GB" i="1" dirty="0"/>
              <a:t>The allele </a:t>
            </a:r>
            <a:r>
              <a:rPr lang="en-GB" b="1" i="1" dirty="0"/>
              <a:t>y </a:t>
            </a:r>
            <a:r>
              <a:rPr lang="en-GB" b="1" i="1" dirty="0" smtClean="0"/>
              <a:t>(recessive) </a:t>
            </a:r>
            <a:r>
              <a:rPr lang="en-GB" i="1" dirty="0" smtClean="0"/>
              <a:t>has </a:t>
            </a:r>
            <a:r>
              <a:rPr lang="en-GB" i="1" dirty="0"/>
              <a:t>a frequency q = 0.8.</a:t>
            </a:r>
          </a:p>
          <a:p>
            <a:r>
              <a:rPr lang="en-GB" i="1" dirty="0" smtClean="0"/>
              <a:t>p </a:t>
            </a:r>
            <a:r>
              <a:rPr lang="en-GB" i="1" dirty="0"/>
              <a:t>+ q = 1, then p = 1 – 0.8 = </a:t>
            </a:r>
            <a:r>
              <a:rPr lang="en-GB" i="1" dirty="0" smtClean="0"/>
              <a:t>0.2</a:t>
            </a:r>
          </a:p>
          <a:p>
            <a:endParaRPr lang="en-GB" i="1" dirty="0"/>
          </a:p>
          <a:p>
            <a:r>
              <a:rPr lang="en-GB" i="1" dirty="0" smtClean="0"/>
              <a:t>genotype</a:t>
            </a:r>
            <a:r>
              <a:rPr lang="en-GB" i="1" dirty="0"/>
              <a:t>:</a:t>
            </a:r>
          </a:p>
          <a:p>
            <a:r>
              <a:rPr lang="en-GB" i="1" dirty="0"/>
              <a:t>YY genotype frequency = p2 = 0.04</a:t>
            </a:r>
          </a:p>
          <a:p>
            <a:r>
              <a:rPr lang="en-GB" i="1" dirty="0" err="1"/>
              <a:t>Yy</a:t>
            </a:r>
            <a:r>
              <a:rPr lang="en-GB" i="1" dirty="0"/>
              <a:t> genotype frequency = 2pq = 0.32</a:t>
            </a:r>
          </a:p>
          <a:p>
            <a:r>
              <a:rPr lang="en-GB" i="1" dirty="0" err="1"/>
              <a:t>yy</a:t>
            </a:r>
            <a:r>
              <a:rPr lang="en-GB" i="1" dirty="0"/>
              <a:t> genotype frequency = q2 = 0.64.</a:t>
            </a:r>
            <a:endParaRPr lang="en-GB" dirty="0"/>
          </a:p>
        </p:txBody>
      </p:sp>
    </p:spTree>
    <p:extLst>
      <p:ext uri="{BB962C8B-B14F-4D97-AF65-F5344CB8AC3E}">
        <p14:creationId xmlns:p14="http://schemas.microsoft.com/office/powerpoint/2010/main" val="969148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92696"/>
            <a:ext cx="7668344" cy="4401205"/>
          </a:xfrm>
          <a:prstGeom prst="rect">
            <a:avLst/>
          </a:prstGeom>
        </p:spPr>
        <p:txBody>
          <a:bodyPr wrap="square">
            <a:spAutoFit/>
          </a:bodyPr>
          <a:lstStyle/>
          <a:p>
            <a:pPr marL="457200" indent="-457200"/>
            <a:r>
              <a:rPr lang="en-GB" sz="2000" b="1" dirty="0" smtClean="0"/>
              <a:t>4. Mating within the population is random.</a:t>
            </a:r>
          </a:p>
          <a:p>
            <a:pPr marL="457200" indent="-457200"/>
            <a:endParaRPr lang="en-GB" sz="2000" b="1" dirty="0"/>
          </a:p>
          <a:p>
            <a:pPr marL="457200" indent="-457200"/>
            <a:r>
              <a:rPr lang="en-GB" sz="2000" dirty="0" smtClean="0"/>
              <a:t>No selective breeding occurring.</a:t>
            </a:r>
          </a:p>
          <a:p>
            <a:pPr marL="457200" indent="-457200"/>
            <a:endParaRPr lang="en-GB" sz="2000" dirty="0"/>
          </a:p>
          <a:p>
            <a:pPr marL="457200" indent="-457200"/>
            <a:r>
              <a:rPr lang="en-GB" sz="2000" b="1" dirty="0" smtClean="0"/>
              <a:t>5. There is no immigration/emigration. </a:t>
            </a:r>
          </a:p>
          <a:p>
            <a:pPr marL="457200" indent="-457200"/>
            <a:endParaRPr lang="en-GB" sz="2000" b="1" dirty="0"/>
          </a:p>
          <a:p>
            <a:pPr marL="457200" indent="-457200"/>
            <a:r>
              <a:rPr lang="en-GB" sz="2000" dirty="0" smtClean="0"/>
              <a:t>That way no alleles leave or enter the population.</a:t>
            </a:r>
          </a:p>
          <a:p>
            <a:pPr marL="457200" indent="-457200"/>
            <a:endParaRPr lang="en-GB" sz="2000" dirty="0"/>
          </a:p>
          <a:p>
            <a:pPr marL="457200" indent="-457200"/>
            <a:endParaRPr lang="en-GB" sz="2000" dirty="0" smtClean="0"/>
          </a:p>
          <a:p>
            <a:pPr marL="457200" indent="-457200"/>
            <a:endParaRPr lang="en-GB" sz="2000" dirty="0"/>
          </a:p>
          <a:p>
            <a:pPr marL="457200" indent="-457200"/>
            <a:r>
              <a:rPr lang="en-GB" sz="2000" dirty="0" smtClean="0"/>
              <a:t>The allele ratio always stays the same!</a:t>
            </a:r>
            <a:endParaRPr lang="en-GB" sz="2000" dirty="0"/>
          </a:p>
          <a:p>
            <a:pPr marL="457200" indent="-457200"/>
            <a:endParaRPr lang="en-GB" sz="2000" b="1" dirty="0" smtClean="0"/>
          </a:p>
          <a:p>
            <a:pPr marL="457200" indent="-457200"/>
            <a:endParaRPr lang="en-GB" sz="2000" dirty="0"/>
          </a:p>
          <a:p>
            <a:pPr marL="457200" indent="-457200"/>
            <a:endParaRPr lang="en-GB" sz="2000" dirty="0"/>
          </a:p>
        </p:txBody>
      </p:sp>
      <p:sp>
        <p:nvSpPr>
          <p:cNvPr id="5" name="Rectangle 4"/>
          <p:cNvSpPr/>
          <p:nvPr/>
        </p:nvSpPr>
        <p:spPr>
          <a:xfrm>
            <a:off x="467544" y="-171400"/>
            <a:ext cx="56504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Key Considerations</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TextBox 5"/>
          <p:cNvSpPr txBox="1"/>
          <p:nvPr/>
        </p:nvSpPr>
        <p:spPr>
          <a:xfrm>
            <a:off x="6228184" y="0"/>
            <a:ext cx="1368152" cy="6247864"/>
          </a:xfrm>
          <a:prstGeom prst="rect">
            <a:avLst/>
          </a:prstGeom>
          <a:noFill/>
        </p:spPr>
        <p:txBody>
          <a:bodyPr wrap="square" rtlCol="0">
            <a:spAutoFit/>
          </a:bodyPr>
          <a:lstStyle/>
          <a:p>
            <a:r>
              <a:rPr lang="en-GB" sz="40000" dirty="0" smtClean="0"/>
              <a:t>}</a:t>
            </a:r>
            <a:endParaRPr lang="en-GB" sz="40000" dirty="0"/>
          </a:p>
        </p:txBody>
      </p:sp>
      <p:sp>
        <p:nvSpPr>
          <p:cNvPr id="7" name="Rectangle 6"/>
          <p:cNvSpPr/>
          <p:nvPr/>
        </p:nvSpPr>
        <p:spPr>
          <a:xfrm>
            <a:off x="7812360" y="620688"/>
            <a:ext cx="604653" cy="5909310"/>
          </a:xfrm>
          <a:prstGeom prst="rect">
            <a:avLst/>
          </a:prstGeom>
          <a:noFill/>
        </p:spPr>
        <p:txBody>
          <a:bodyPr wrap="none" lIns="91440" tIns="45720" rIns="91440" bIns="45720">
            <a:spAutoFit/>
          </a:bodyPr>
          <a:lstStyle/>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a:t>
            </a:r>
          </a:p>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A</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a:t>
            </a:r>
          </a:p>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8" name="Rectangle 7"/>
          <p:cNvSpPr/>
          <p:nvPr/>
        </p:nvSpPr>
        <p:spPr>
          <a:xfrm>
            <a:off x="8516905" y="0"/>
            <a:ext cx="601447" cy="7571303"/>
          </a:xfrm>
          <a:prstGeom prst="rect">
            <a:avLst/>
          </a:prstGeom>
          <a:noFill/>
        </p:spPr>
        <p:txBody>
          <a:bodyPr wrap="none" lIns="91440" tIns="45720" rIns="91440" bIns="45720">
            <a:spAutoFit/>
          </a:bodyPr>
          <a:lstStyle/>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G</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N</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endParaRPr 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t>
            </a:r>
          </a:p>
          <a:p>
            <a:pPr algn="ct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03980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1000"/>
                                        <p:tgtEl>
                                          <p:spTgt spid="4">
                                            <p:txEl>
                                              <p:pRg st="4" end="4"/>
                                            </p:txEl>
                                          </p:spTgt>
                                        </p:tgtEl>
                                      </p:cBhvr>
                                    </p:animEffect>
                                    <p:anim calcmode="lin" valueType="num">
                                      <p:cBhvr>
                                        <p:cTn id="2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1000"/>
                                        <p:tgtEl>
                                          <p:spTgt spid="4">
                                            <p:txEl>
                                              <p:pRg st="6" end="6"/>
                                            </p:txEl>
                                          </p:spTgt>
                                        </p:tgtEl>
                                      </p:cBhvr>
                                    </p:animEffect>
                                    <p:anim calcmode="lin" valueType="num">
                                      <p:cBhvr>
                                        <p:cTn id="2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animEffect transition="in" filter="fade">
                                      <p:cBhvr>
                                        <p:cTn id="29" dur="1000"/>
                                        <p:tgtEl>
                                          <p:spTgt spid="4">
                                            <p:txEl>
                                              <p:pRg st="10" end="10"/>
                                            </p:txEl>
                                          </p:spTgt>
                                        </p:tgtEl>
                                      </p:cBhvr>
                                    </p:animEffect>
                                    <p:anim calcmode="lin" valueType="num">
                                      <p:cBhvr>
                                        <p:cTn id="30"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circle(in)">
                                      <p:cBhvr>
                                        <p:cTn id="36" dur="20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500"/>
                                        <p:tgtEl>
                                          <p:spTgt spid="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0"/>
            <a:ext cx="7992888" cy="584775"/>
          </a:xfrm>
          <a:prstGeom prst="rect">
            <a:avLst/>
          </a:prstGeom>
          <a:noFill/>
        </p:spPr>
        <p:txBody>
          <a:bodyPr wrap="square" rtlCol="0">
            <a:spAutoFit/>
          </a:bodyPr>
          <a:lstStyle/>
          <a:p>
            <a:r>
              <a:rPr lang="en-GB" sz="3200" dirty="0" smtClean="0"/>
              <a:t>Lets say we had a population of 2 people. </a:t>
            </a:r>
            <a:endParaRPr lang="en-GB" sz="3200" dirty="0"/>
          </a:p>
        </p:txBody>
      </p:sp>
      <p:sp>
        <p:nvSpPr>
          <p:cNvPr id="6" name="Rectangle 5"/>
          <p:cNvSpPr/>
          <p:nvPr/>
        </p:nvSpPr>
        <p:spPr>
          <a:xfrm>
            <a:off x="827584" y="620688"/>
            <a:ext cx="944489"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7" name="Rectangle 6"/>
          <p:cNvSpPr/>
          <p:nvPr/>
        </p:nvSpPr>
        <p:spPr>
          <a:xfrm>
            <a:off x="6948264" y="620688"/>
            <a:ext cx="928459"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8" name="TextBox 7"/>
          <p:cNvSpPr txBox="1"/>
          <p:nvPr/>
        </p:nvSpPr>
        <p:spPr>
          <a:xfrm>
            <a:off x="179512" y="1628800"/>
            <a:ext cx="4968552" cy="2062103"/>
          </a:xfrm>
          <a:prstGeom prst="rect">
            <a:avLst/>
          </a:prstGeom>
          <a:noFill/>
        </p:spPr>
        <p:txBody>
          <a:bodyPr wrap="square" rtlCol="0">
            <a:spAutoFit/>
          </a:bodyPr>
          <a:lstStyle/>
          <a:p>
            <a:r>
              <a:rPr lang="en-US" sz="3200" b="1" dirty="0" smtClean="0">
                <a:ln>
                  <a:prstDash val="solid"/>
                </a:ln>
                <a:solidFill>
                  <a:srgbClr val="002060"/>
                </a:solidFill>
                <a:effectLst>
                  <a:outerShdw blurRad="88000" dist="50800" dir="5040000" algn="tl">
                    <a:schemeClr val="accent4">
                      <a:tint val="80000"/>
                      <a:satMod val="250000"/>
                      <a:alpha val="45000"/>
                    </a:schemeClr>
                  </a:outerShdw>
                </a:effectLst>
              </a:rPr>
              <a:t>B </a:t>
            </a:r>
            <a:r>
              <a:rPr lang="en-GB" sz="3200" dirty="0" smtClean="0"/>
              <a:t>Allele </a:t>
            </a:r>
            <a:r>
              <a:rPr lang="en-GB" sz="3200" dirty="0" smtClean="0"/>
              <a:t>frequency</a:t>
            </a:r>
          </a:p>
          <a:p>
            <a:endParaRPr lang="en-GB" sz="3200" dirty="0"/>
          </a:p>
          <a:p>
            <a:endParaRPr lang="en-GB" sz="3200" dirty="0" smtClean="0"/>
          </a:p>
          <a:p>
            <a:r>
              <a:rPr lang="en-GB" sz="3200" dirty="0" smtClean="0"/>
              <a:t>Phenotype frequency </a:t>
            </a:r>
            <a:endParaRPr lang="en-GB" sz="3200" dirty="0"/>
          </a:p>
        </p:txBody>
      </p:sp>
      <p:sp>
        <p:nvSpPr>
          <p:cNvPr id="9" name="Rectangle 8"/>
          <p:cNvSpPr/>
          <p:nvPr/>
        </p:nvSpPr>
        <p:spPr>
          <a:xfrm>
            <a:off x="179512" y="2132856"/>
            <a:ext cx="5036956"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FF0000"/>
                </a:solidFill>
                <a:effectLst>
                  <a:outerShdw blurRad="88000" dist="50800" dir="5040000" algn="tl">
                    <a:schemeClr val="accent4">
                      <a:tint val="80000"/>
                      <a:satMod val="250000"/>
                      <a:alpha val="45000"/>
                    </a:schemeClr>
                  </a:outerShdw>
                </a:effectLst>
              </a:rPr>
              <a:t>75% </a:t>
            </a: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 = 1) </a:t>
            </a: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(b=3)</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10" name="Rectangle 9"/>
          <p:cNvSpPr/>
          <p:nvPr/>
        </p:nvSpPr>
        <p:spPr>
          <a:xfrm>
            <a:off x="251520" y="3717032"/>
            <a:ext cx="1548822"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FF0000"/>
                </a:solidFill>
                <a:effectLst>
                  <a:outerShdw blurRad="88000" dist="50800" dir="5040000" algn="tl">
                    <a:schemeClr val="accent4">
                      <a:tint val="80000"/>
                      <a:satMod val="250000"/>
                      <a:alpha val="45000"/>
                    </a:schemeClr>
                  </a:outerShdw>
                </a:effectLst>
              </a:rPr>
              <a:t>50% </a:t>
            </a:r>
            <a:endParaRPr lang="en-US" sz="5400" b="1" cap="none" spc="0" dirty="0">
              <a:ln>
                <a:prstDash val="solid"/>
              </a:ln>
              <a:solidFill>
                <a:srgbClr val="FF0000"/>
              </a:solidFill>
              <a:effectLst>
                <a:outerShdw blurRad="88000" dist="50800" dir="5040000" algn="tl">
                  <a:schemeClr val="accent4">
                    <a:tint val="80000"/>
                    <a:satMod val="250000"/>
                    <a:alpha val="45000"/>
                  </a:schemeClr>
                </a:outerShdw>
              </a:effectLst>
            </a:endParaRPr>
          </a:p>
        </p:txBody>
      </p:sp>
      <p:cxnSp>
        <p:nvCxnSpPr>
          <p:cNvPr id="13" name="Straight Connector 12"/>
          <p:cNvCxnSpPr/>
          <p:nvPr/>
        </p:nvCxnSpPr>
        <p:spPr>
          <a:xfrm>
            <a:off x="4788024" y="3501008"/>
            <a:ext cx="0" cy="2736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724128" y="3501008"/>
            <a:ext cx="0" cy="2736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660232" y="3501008"/>
            <a:ext cx="0" cy="2736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779912" y="4221088"/>
            <a:ext cx="38884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779912" y="5085184"/>
            <a:ext cx="38884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779912" y="5949280"/>
            <a:ext cx="3888432"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067944" y="4149080"/>
            <a:ext cx="57259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
        <p:nvSpPr>
          <p:cNvPr id="22" name="Rectangle 21"/>
          <p:cNvSpPr/>
          <p:nvPr/>
        </p:nvSpPr>
        <p:spPr>
          <a:xfrm>
            <a:off x="4067944" y="5013176"/>
            <a:ext cx="55656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3" name="Rectangle 22"/>
          <p:cNvSpPr/>
          <p:nvPr/>
        </p:nvSpPr>
        <p:spPr>
          <a:xfrm>
            <a:off x="4932040" y="3284984"/>
            <a:ext cx="55656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4" name="Rectangle 23"/>
          <p:cNvSpPr/>
          <p:nvPr/>
        </p:nvSpPr>
        <p:spPr>
          <a:xfrm>
            <a:off x="5940152" y="3284984"/>
            <a:ext cx="55656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5" name="Rectangle 24"/>
          <p:cNvSpPr/>
          <p:nvPr/>
        </p:nvSpPr>
        <p:spPr>
          <a:xfrm>
            <a:off x="5220072" y="4149080"/>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6" name="Rectangle 25"/>
          <p:cNvSpPr/>
          <p:nvPr/>
        </p:nvSpPr>
        <p:spPr>
          <a:xfrm>
            <a:off x="5220072" y="5013176"/>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7" name="Rectangle 26"/>
          <p:cNvSpPr/>
          <p:nvPr/>
        </p:nvSpPr>
        <p:spPr>
          <a:xfrm>
            <a:off x="6156176" y="4149080"/>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8" name="Rectangle 27"/>
          <p:cNvSpPr/>
          <p:nvPr/>
        </p:nvSpPr>
        <p:spPr>
          <a:xfrm>
            <a:off x="6084168" y="5013176"/>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9" name="Rectangle 28"/>
          <p:cNvSpPr/>
          <p:nvPr/>
        </p:nvSpPr>
        <p:spPr>
          <a:xfrm>
            <a:off x="4788024" y="5013176"/>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30" name="Rectangle 29"/>
          <p:cNvSpPr/>
          <p:nvPr/>
        </p:nvSpPr>
        <p:spPr>
          <a:xfrm>
            <a:off x="5724128" y="5013176"/>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31" name="Rectangle 30"/>
          <p:cNvSpPr/>
          <p:nvPr/>
        </p:nvSpPr>
        <p:spPr>
          <a:xfrm>
            <a:off x="4788024" y="4149080"/>
            <a:ext cx="572593" cy="923330"/>
          </a:xfrm>
          <a:prstGeom prst="rect">
            <a:avLst/>
          </a:prstGeom>
        </p:spPr>
        <p:txBody>
          <a:bodyPr wrap="none">
            <a:spAutoFit/>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
        <p:nvSpPr>
          <p:cNvPr id="32" name="Rectangle 31"/>
          <p:cNvSpPr/>
          <p:nvPr/>
        </p:nvSpPr>
        <p:spPr>
          <a:xfrm>
            <a:off x="5724128" y="4149080"/>
            <a:ext cx="572593" cy="923330"/>
          </a:xfrm>
          <a:prstGeom prst="rect">
            <a:avLst/>
          </a:prstGeom>
        </p:spPr>
        <p:txBody>
          <a:bodyPr wrap="none">
            <a:spAutoFit/>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118011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1000"/>
                                        <p:tgtEl>
                                          <p:spTgt spid="8">
                                            <p:txEl>
                                              <p:pRg st="0" end="0"/>
                                            </p:txEl>
                                          </p:spTgt>
                                        </p:tgtEl>
                                      </p:cBhvr>
                                    </p:animEffect>
                                    <p:anim calcmode="lin" valueType="num">
                                      <p:cBhvr>
                                        <p:cTn id="2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fade">
                                      <p:cBhvr>
                                        <p:cTn id="31" dur="1000"/>
                                        <p:tgtEl>
                                          <p:spTgt spid="9">
                                            <p:txEl>
                                              <p:pRg st="0" end="0"/>
                                            </p:txEl>
                                          </p:spTgt>
                                        </p:tgtEl>
                                      </p:cBhvr>
                                    </p:animEffect>
                                    <p:anim calcmode="lin" valueType="num">
                                      <p:cBhvr>
                                        <p:cTn id="3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8">
                                            <p:txEl>
                                              <p:pRg st="3" end="3"/>
                                            </p:txEl>
                                          </p:spTgt>
                                        </p:tgtEl>
                                        <p:attrNameLst>
                                          <p:attrName>style.visibility</p:attrName>
                                        </p:attrNameLst>
                                      </p:cBhvr>
                                      <p:to>
                                        <p:strVal val="visible"/>
                                      </p:to>
                                    </p:set>
                                    <p:animEffect transition="in" filter="fade">
                                      <p:cBhvr>
                                        <p:cTn id="38" dur="1000"/>
                                        <p:tgtEl>
                                          <p:spTgt spid="8">
                                            <p:txEl>
                                              <p:pRg st="3" end="3"/>
                                            </p:txEl>
                                          </p:spTgt>
                                        </p:tgtEl>
                                      </p:cBhvr>
                                    </p:animEffect>
                                    <p:anim calcmode="lin" valueType="num">
                                      <p:cBhvr>
                                        <p:cTn id="3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0">
                                            <p:txEl>
                                              <p:pRg st="0" end="0"/>
                                            </p:txEl>
                                          </p:spTgt>
                                        </p:tgtEl>
                                        <p:attrNameLst>
                                          <p:attrName>style.visibility</p:attrName>
                                        </p:attrNameLst>
                                      </p:cBhvr>
                                      <p:to>
                                        <p:strVal val="visible"/>
                                      </p:to>
                                    </p:set>
                                    <p:animEffect transition="in" filter="fade">
                                      <p:cBhvr>
                                        <p:cTn id="45" dur="1000"/>
                                        <p:tgtEl>
                                          <p:spTgt spid="10">
                                            <p:txEl>
                                              <p:pRg st="0" end="0"/>
                                            </p:txEl>
                                          </p:spTgt>
                                        </p:tgtEl>
                                      </p:cBhvr>
                                    </p:animEffect>
                                    <p:anim calcmode="lin" valueType="num">
                                      <p:cBhvr>
                                        <p:cTn id="46"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par>
                                <p:cTn id="53" presetID="10" presetClass="entr" presetSubtype="0" fill="hold"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par>
                                <p:cTn id="56" presetID="10" presetClass="entr" presetSubtype="0" fill="hold"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500"/>
                                        <p:tgtEl>
                                          <p:spTgt spid="18"/>
                                        </p:tgtEl>
                                      </p:cBhvr>
                                    </p:animEffect>
                                  </p:childTnLst>
                                </p:cTn>
                              </p:par>
                              <p:par>
                                <p:cTn id="59" presetID="10"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500"/>
                                        <p:tgtEl>
                                          <p:spTgt spid="15"/>
                                        </p:tgtEl>
                                      </p:cBhvr>
                                    </p:animEffect>
                                  </p:childTnLst>
                                </p:cTn>
                              </p:par>
                              <p:par>
                                <p:cTn id="62" presetID="10" presetClass="entr" presetSubtype="0" fill="hold"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500"/>
                                        <p:tgtEl>
                                          <p:spTgt spid="14"/>
                                        </p:tgtEl>
                                      </p:cBhvr>
                                    </p:animEffect>
                                  </p:childTnLst>
                                </p:cTn>
                              </p:par>
                              <p:par>
                                <p:cTn id="65" presetID="10" presetClass="entr" presetSubtype="0" fill="hold" nodeType="with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500"/>
                                        <p:tgtEl>
                                          <p:spTgt spid="13"/>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fade">
                                      <p:cBhvr>
                                        <p:cTn id="70" dur="500"/>
                                        <p:tgtEl>
                                          <p:spTgt spid="23"/>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fade">
                                      <p:cBhvr>
                                        <p:cTn id="73" dur="500"/>
                                        <p:tgtEl>
                                          <p:spTgt spid="2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fade">
                                      <p:cBhvr>
                                        <p:cTn id="76" dur="500"/>
                                        <p:tgtEl>
                                          <p:spTgt spid="2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500"/>
                                        <p:tgtEl>
                                          <p:spTgt spid="32"/>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500"/>
                                        <p:tgtEl>
                                          <p:spTgt spid="30"/>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fade">
                                      <p:cBhvr>
                                        <p:cTn id="88" dur="500"/>
                                        <p:tgtEl>
                                          <p:spTgt spid="26"/>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Effect transition="in" filter="fade">
                                      <p:cBhvr>
                                        <p:cTn id="91" dur="500"/>
                                        <p:tgtEl>
                                          <p:spTgt spid="29"/>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fade">
                                      <p:cBhvr>
                                        <p:cTn id="94" dur="500"/>
                                        <p:tgtEl>
                                          <p:spTgt spid="25"/>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fade">
                                      <p:cBhvr>
                                        <p:cTn id="100" dur="500"/>
                                        <p:tgtEl>
                                          <p:spTgt spid="21"/>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fade">
                                      <p:cBhvr>
                                        <p:cTn id="10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1" grpId="0"/>
      <p:bldP spid="22" grpId="0"/>
      <p:bldP spid="23" grpId="0"/>
      <p:bldP spid="24" grpId="0"/>
      <p:bldP spid="25" grpId="0"/>
      <p:bldP spid="26" grpId="0"/>
      <p:bldP spid="27" grpId="0"/>
      <p:bldP spid="28" grpId="0"/>
      <p:bldP spid="29" grpId="0"/>
      <p:bldP spid="30" grpId="0"/>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260648"/>
            <a:ext cx="8640960" cy="3539430"/>
          </a:xfrm>
          <a:prstGeom prst="rect">
            <a:avLst/>
          </a:prstGeom>
          <a:noFill/>
        </p:spPr>
        <p:txBody>
          <a:bodyPr wrap="square" rtlCol="0">
            <a:spAutoFit/>
          </a:bodyPr>
          <a:lstStyle/>
          <a:p>
            <a:r>
              <a:rPr lang="en-GB" sz="2800" dirty="0" smtClean="0"/>
              <a:t>If we know that the following assumptions are true</a:t>
            </a:r>
          </a:p>
          <a:p>
            <a:pPr>
              <a:buFont typeface="Arial" pitchFamily="34" charset="0"/>
              <a:buChar char="•"/>
            </a:pPr>
            <a:endParaRPr lang="en-GB" sz="2800" dirty="0"/>
          </a:p>
          <a:p>
            <a:pPr>
              <a:buFont typeface="Arial" pitchFamily="34" charset="0"/>
              <a:buChar char="•"/>
            </a:pPr>
            <a:r>
              <a:rPr lang="en-GB" sz="2800" dirty="0" smtClean="0"/>
              <a:t> No selection</a:t>
            </a:r>
          </a:p>
          <a:p>
            <a:pPr>
              <a:buFont typeface="Arial" pitchFamily="34" charset="0"/>
              <a:buChar char="•"/>
            </a:pPr>
            <a:r>
              <a:rPr lang="en-GB" sz="2800" dirty="0"/>
              <a:t> </a:t>
            </a:r>
            <a:r>
              <a:rPr lang="en-GB" sz="2800" dirty="0" smtClean="0"/>
              <a:t>No mutations</a:t>
            </a:r>
          </a:p>
          <a:p>
            <a:pPr>
              <a:buFont typeface="Arial" pitchFamily="34" charset="0"/>
              <a:buChar char="•"/>
            </a:pPr>
            <a:r>
              <a:rPr lang="en-GB" sz="2800" dirty="0"/>
              <a:t> </a:t>
            </a:r>
            <a:r>
              <a:rPr lang="en-GB" sz="2800" dirty="0" smtClean="0"/>
              <a:t>Large population</a:t>
            </a:r>
          </a:p>
          <a:p>
            <a:pPr>
              <a:buFont typeface="Arial" pitchFamily="34" charset="0"/>
              <a:buChar char="•"/>
            </a:pPr>
            <a:r>
              <a:rPr lang="en-GB" sz="2800" dirty="0"/>
              <a:t> </a:t>
            </a:r>
            <a:r>
              <a:rPr lang="en-GB" sz="2800" dirty="0" smtClean="0"/>
              <a:t>Allele frequency is constant </a:t>
            </a:r>
            <a:endParaRPr lang="en-GB" sz="2800" dirty="0" smtClean="0"/>
          </a:p>
          <a:p>
            <a:pPr>
              <a:buFont typeface="Arial" pitchFamily="34" charset="0"/>
              <a:buChar char="•"/>
            </a:pPr>
            <a:r>
              <a:rPr lang="en-GB" sz="2800" dirty="0" smtClean="0"/>
              <a:t>No migration</a:t>
            </a:r>
          </a:p>
          <a:p>
            <a:pPr>
              <a:buFont typeface="Arial" pitchFamily="34" charset="0"/>
              <a:buChar char="•"/>
            </a:pPr>
            <a:r>
              <a:rPr lang="en-GB" sz="2800" dirty="0" smtClean="0"/>
              <a:t>Random mating</a:t>
            </a:r>
            <a:endParaRPr lang="en-GB" sz="2800" dirty="0"/>
          </a:p>
        </p:txBody>
      </p:sp>
      <p:sp>
        <p:nvSpPr>
          <p:cNvPr id="6" name="Rectangle 5"/>
          <p:cNvSpPr/>
          <p:nvPr/>
        </p:nvSpPr>
        <p:spPr>
          <a:xfrm>
            <a:off x="1691680" y="3429000"/>
            <a:ext cx="5681427"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solidFill>
                  <a:srgbClr val="FF0000"/>
                </a:solidFill>
                <a:effectLst>
                  <a:reflection blurRad="12700" stA="50000" endPos="50000" dist="5000" dir="5400000" sy="-100000" rotWithShape="0"/>
                </a:effectLst>
              </a:rPr>
              <a:t>Hardy </a:t>
            </a:r>
            <a:r>
              <a:rPr lang="en-US" sz="5400" b="1" cap="all" spc="0" dirty="0" err="1" smtClean="0">
                <a:ln w="0"/>
                <a:solidFill>
                  <a:srgbClr val="FF0000"/>
                </a:solidFill>
                <a:effectLst>
                  <a:reflection blurRad="12700" stA="50000" endPos="50000" dist="5000" dir="5400000" sy="-100000" rotWithShape="0"/>
                </a:effectLst>
              </a:rPr>
              <a:t>weinberg</a:t>
            </a:r>
            <a:r>
              <a:rPr lang="en-US" sz="5400" b="1" cap="all" spc="0" dirty="0" smtClean="0">
                <a:ln w="0"/>
                <a:solidFill>
                  <a:srgbClr val="FF0000"/>
                </a:solidFill>
                <a:effectLst>
                  <a:reflection blurRad="12700" stA="50000" endPos="50000" dist="5000" dir="5400000" sy="-100000" rotWithShape="0"/>
                </a:effectLst>
              </a:rPr>
              <a:t> </a:t>
            </a:r>
          </a:p>
          <a:p>
            <a:pPr algn="ctr"/>
            <a:r>
              <a:rPr lang="en-US" sz="5400" b="1" cap="all" dirty="0" smtClean="0">
                <a:ln w="0"/>
                <a:solidFill>
                  <a:srgbClr val="FF0000"/>
                </a:solidFill>
                <a:effectLst>
                  <a:reflection blurRad="12700" stA="50000" endPos="50000" dist="5000" dir="5400000" sy="-100000" rotWithShape="0"/>
                </a:effectLst>
              </a:rPr>
              <a:t>equilibrium</a:t>
            </a:r>
            <a:endParaRPr lang="en-US" sz="5400" b="1" cap="all" spc="0" dirty="0">
              <a:ln w="0"/>
              <a:solidFill>
                <a:srgbClr val="FF000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1197098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down)">
                                      <p:cBhvr>
                                        <p:cTn id="37" dur="580">
                                          <p:stCondLst>
                                            <p:cond delay="0"/>
                                          </p:stCondLst>
                                        </p:cTn>
                                        <p:tgtEl>
                                          <p:spTgt spid="6">
                                            <p:txEl>
                                              <p:pRg st="0" end="0"/>
                                            </p:txEl>
                                          </p:spTgt>
                                        </p:tgtEl>
                                      </p:cBhvr>
                                    </p:animEffect>
                                    <p:anim calcmode="lin" valueType="num">
                                      <p:cBhvr>
                                        <p:cTn id="3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6">
                                            <p:txEl>
                                              <p:pRg st="0" end="0"/>
                                            </p:txEl>
                                          </p:spTgt>
                                        </p:tgtEl>
                                      </p:cBhvr>
                                      <p:to x="100000" y="60000"/>
                                    </p:animScale>
                                    <p:animScale>
                                      <p:cBhvr>
                                        <p:cTn id="44" dur="166" decel="50000">
                                          <p:stCondLst>
                                            <p:cond delay="676"/>
                                          </p:stCondLst>
                                        </p:cTn>
                                        <p:tgtEl>
                                          <p:spTgt spid="6">
                                            <p:txEl>
                                              <p:pRg st="0" end="0"/>
                                            </p:txEl>
                                          </p:spTgt>
                                        </p:tgtEl>
                                      </p:cBhvr>
                                      <p:to x="100000" y="100000"/>
                                    </p:animScale>
                                    <p:animScale>
                                      <p:cBhvr>
                                        <p:cTn id="45" dur="26">
                                          <p:stCondLst>
                                            <p:cond delay="1312"/>
                                          </p:stCondLst>
                                        </p:cTn>
                                        <p:tgtEl>
                                          <p:spTgt spid="6">
                                            <p:txEl>
                                              <p:pRg st="0" end="0"/>
                                            </p:txEl>
                                          </p:spTgt>
                                        </p:tgtEl>
                                      </p:cBhvr>
                                      <p:to x="100000" y="80000"/>
                                    </p:animScale>
                                    <p:animScale>
                                      <p:cBhvr>
                                        <p:cTn id="46" dur="166" decel="50000">
                                          <p:stCondLst>
                                            <p:cond delay="1338"/>
                                          </p:stCondLst>
                                        </p:cTn>
                                        <p:tgtEl>
                                          <p:spTgt spid="6">
                                            <p:txEl>
                                              <p:pRg st="0" end="0"/>
                                            </p:txEl>
                                          </p:spTgt>
                                        </p:tgtEl>
                                      </p:cBhvr>
                                      <p:to x="100000" y="100000"/>
                                    </p:animScale>
                                    <p:animScale>
                                      <p:cBhvr>
                                        <p:cTn id="47" dur="26">
                                          <p:stCondLst>
                                            <p:cond delay="1642"/>
                                          </p:stCondLst>
                                        </p:cTn>
                                        <p:tgtEl>
                                          <p:spTgt spid="6">
                                            <p:txEl>
                                              <p:pRg st="0" end="0"/>
                                            </p:txEl>
                                          </p:spTgt>
                                        </p:tgtEl>
                                      </p:cBhvr>
                                      <p:to x="100000" y="90000"/>
                                    </p:animScale>
                                    <p:animScale>
                                      <p:cBhvr>
                                        <p:cTn id="48" dur="166" decel="50000">
                                          <p:stCondLst>
                                            <p:cond delay="1668"/>
                                          </p:stCondLst>
                                        </p:cTn>
                                        <p:tgtEl>
                                          <p:spTgt spid="6">
                                            <p:txEl>
                                              <p:pRg st="0" end="0"/>
                                            </p:txEl>
                                          </p:spTgt>
                                        </p:tgtEl>
                                      </p:cBhvr>
                                      <p:to x="100000" y="100000"/>
                                    </p:animScale>
                                    <p:animScale>
                                      <p:cBhvr>
                                        <p:cTn id="49" dur="26">
                                          <p:stCondLst>
                                            <p:cond delay="1808"/>
                                          </p:stCondLst>
                                        </p:cTn>
                                        <p:tgtEl>
                                          <p:spTgt spid="6">
                                            <p:txEl>
                                              <p:pRg st="0" end="0"/>
                                            </p:txEl>
                                          </p:spTgt>
                                        </p:tgtEl>
                                      </p:cBhvr>
                                      <p:to x="100000" y="95000"/>
                                    </p:animScale>
                                    <p:animScale>
                                      <p:cBhvr>
                                        <p:cTn id="50" dur="166" decel="50000">
                                          <p:stCondLst>
                                            <p:cond delay="1834"/>
                                          </p:stCondLst>
                                        </p:cTn>
                                        <p:tgtEl>
                                          <p:spTgt spid="6">
                                            <p:txEl>
                                              <p:pRg st="0" end="0"/>
                                            </p:txEl>
                                          </p:spTgt>
                                        </p:tgtEl>
                                      </p:cBhvr>
                                      <p:to x="100000" y="100000"/>
                                    </p:animScale>
                                  </p:childTnLst>
                                </p:cTn>
                              </p:par>
                              <p:par>
                                <p:cTn id="51" presetID="26" presetClass="entr" presetSubtype="0" fill="hold" nodeType="withEffect">
                                  <p:stCondLst>
                                    <p:cond delay="0"/>
                                  </p:stCondLst>
                                  <p:childTnLst>
                                    <p:set>
                                      <p:cBhvr>
                                        <p:cTn id="52" dur="1" fill="hold">
                                          <p:stCondLst>
                                            <p:cond delay="0"/>
                                          </p:stCondLst>
                                        </p:cTn>
                                        <p:tgtEl>
                                          <p:spTgt spid="6">
                                            <p:txEl>
                                              <p:pRg st="1" end="1"/>
                                            </p:txEl>
                                          </p:spTgt>
                                        </p:tgtEl>
                                        <p:attrNameLst>
                                          <p:attrName>style.visibility</p:attrName>
                                        </p:attrNameLst>
                                      </p:cBhvr>
                                      <p:to>
                                        <p:strVal val="visible"/>
                                      </p:to>
                                    </p:set>
                                    <p:animEffect transition="in" filter="wipe(down)">
                                      <p:cBhvr>
                                        <p:cTn id="53" dur="580">
                                          <p:stCondLst>
                                            <p:cond delay="0"/>
                                          </p:stCondLst>
                                        </p:cTn>
                                        <p:tgtEl>
                                          <p:spTgt spid="6">
                                            <p:txEl>
                                              <p:pRg st="1" end="1"/>
                                            </p:txEl>
                                          </p:spTgt>
                                        </p:tgtEl>
                                      </p:cBhvr>
                                    </p:animEffect>
                                    <p:anim calcmode="lin" valueType="num">
                                      <p:cBhvr>
                                        <p:cTn id="54"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59" dur="26">
                                          <p:stCondLst>
                                            <p:cond delay="650"/>
                                          </p:stCondLst>
                                        </p:cTn>
                                        <p:tgtEl>
                                          <p:spTgt spid="6">
                                            <p:txEl>
                                              <p:pRg st="1" end="1"/>
                                            </p:txEl>
                                          </p:spTgt>
                                        </p:tgtEl>
                                      </p:cBhvr>
                                      <p:to x="100000" y="60000"/>
                                    </p:animScale>
                                    <p:animScale>
                                      <p:cBhvr>
                                        <p:cTn id="60" dur="166" decel="50000">
                                          <p:stCondLst>
                                            <p:cond delay="676"/>
                                          </p:stCondLst>
                                        </p:cTn>
                                        <p:tgtEl>
                                          <p:spTgt spid="6">
                                            <p:txEl>
                                              <p:pRg st="1" end="1"/>
                                            </p:txEl>
                                          </p:spTgt>
                                        </p:tgtEl>
                                      </p:cBhvr>
                                      <p:to x="100000" y="100000"/>
                                    </p:animScale>
                                    <p:animScale>
                                      <p:cBhvr>
                                        <p:cTn id="61" dur="26">
                                          <p:stCondLst>
                                            <p:cond delay="1312"/>
                                          </p:stCondLst>
                                        </p:cTn>
                                        <p:tgtEl>
                                          <p:spTgt spid="6">
                                            <p:txEl>
                                              <p:pRg st="1" end="1"/>
                                            </p:txEl>
                                          </p:spTgt>
                                        </p:tgtEl>
                                      </p:cBhvr>
                                      <p:to x="100000" y="80000"/>
                                    </p:animScale>
                                    <p:animScale>
                                      <p:cBhvr>
                                        <p:cTn id="62" dur="166" decel="50000">
                                          <p:stCondLst>
                                            <p:cond delay="1338"/>
                                          </p:stCondLst>
                                        </p:cTn>
                                        <p:tgtEl>
                                          <p:spTgt spid="6">
                                            <p:txEl>
                                              <p:pRg st="1" end="1"/>
                                            </p:txEl>
                                          </p:spTgt>
                                        </p:tgtEl>
                                      </p:cBhvr>
                                      <p:to x="100000" y="100000"/>
                                    </p:animScale>
                                    <p:animScale>
                                      <p:cBhvr>
                                        <p:cTn id="63" dur="26">
                                          <p:stCondLst>
                                            <p:cond delay="1642"/>
                                          </p:stCondLst>
                                        </p:cTn>
                                        <p:tgtEl>
                                          <p:spTgt spid="6">
                                            <p:txEl>
                                              <p:pRg st="1" end="1"/>
                                            </p:txEl>
                                          </p:spTgt>
                                        </p:tgtEl>
                                      </p:cBhvr>
                                      <p:to x="100000" y="90000"/>
                                    </p:animScale>
                                    <p:animScale>
                                      <p:cBhvr>
                                        <p:cTn id="64" dur="166" decel="50000">
                                          <p:stCondLst>
                                            <p:cond delay="1668"/>
                                          </p:stCondLst>
                                        </p:cTn>
                                        <p:tgtEl>
                                          <p:spTgt spid="6">
                                            <p:txEl>
                                              <p:pRg st="1" end="1"/>
                                            </p:txEl>
                                          </p:spTgt>
                                        </p:tgtEl>
                                      </p:cBhvr>
                                      <p:to x="100000" y="100000"/>
                                    </p:animScale>
                                    <p:animScale>
                                      <p:cBhvr>
                                        <p:cTn id="65" dur="26">
                                          <p:stCondLst>
                                            <p:cond delay="1808"/>
                                          </p:stCondLst>
                                        </p:cTn>
                                        <p:tgtEl>
                                          <p:spTgt spid="6">
                                            <p:txEl>
                                              <p:pRg st="1" end="1"/>
                                            </p:txEl>
                                          </p:spTgt>
                                        </p:tgtEl>
                                      </p:cBhvr>
                                      <p:to x="100000" y="95000"/>
                                    </p:animScale>
                                    <p:animScale>
                                      <p:cBhvr>
                                        <p:cTn id="66" dur="166" decel="50000">
                                          <p:stCondLst>
                                            <p:cond delay="1834"/>
                                          </p:stCondLst>
                                        </p:cTn>
                                        <p:tgtEl>
                                          <p:spTgt spid="6">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88640"/>
            <a:ext cx="8892480" cy="707886"/>
          </a:xfrm>
          <a:prstGeom prst="rect">
            <a:avLst/>
          </a:prstGeom>
          <a:noFill/>
        </p:spPr>
        <p:txBody>
          <a:bodyPr wrap="square" rtlCol="0">
            <a:spAutoFit/>
          </a:bodyPr>
          <a:lstStyle/>
          <a:p>
            <a:r>
              <a:rPr lang="en-GB" sz="4000" dirty="0" smtClean="0"/>
              <a:t>Now the math part!</a:t>
            </a:r>
            <a:endParaRPr lang="en-GB" sz="4000" dirty="0"/>
          </a:p>
        </p:txBody>
      </p:sp>
      <p:sp>
        <p:nvSpPr>
          <p:cNvPr id="6" name="Rectangle 5"/>
          <p:cNvSpPr/>
          <p:nvPr/>
        </p:nvSpPr>
        <p:spPr>
          <a:xfrm>
            <a:off x="-76142" y="1124744"/>
            <a:ext cx="9299662" cy="2585323"/>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dirty="0" smtClean="0">
                <a:ln>
                  <a:prstDash val="solid"/>
                </a:ln>
                <a:solidFill>
                  <a:schemeClr val="accent5"/>
                </a:solidFill>
                <a:effectLst>
                  <a:outerShdw blurRad="88000" dist="50800" dir="5040000" algn="tl">
                    <a:schemeClr val="accent4">
                      <a:tint val="80000"/>
                      <a:satMod val="250000"/>
                      <a:alpha val="45000"/>
                    </a:schemeClr>
                  </a:outerShdw>
                </a:effectLst>
              </a:rPr>
              <a:t>q</a:t>
            </a: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cap="none" spc="0" dirty="0" smtClean="0">
                <a:ln>
                  <a:prstDash val="solid"/>
                </a:ln>
                <a:effectLst>
                  <a:outerShdw blurRad="88000" dist="50800" dir="5040000" algn="tl">
                    <a:schemeClr val="accent4">
                      <a:tint val="80000"/>
                      <a:satMod val="250000"/>
                      <a:alpha val="45000"/>
                    </a:schemeClr>
                  </a:outerShdw>
                </a:effectLst>
              </a:rPr>
              <a:t>= frequency of </a:t>
            </a: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 (blue eyes)</a:t>
            </a:r>
          </a:p>
          <a:p>
            <a:pPr algn="ctr"/>
            <a:r>
              <a:rPr lang="en-US" sz="5400" b="1" dirty="0" smtClean="0">
                <a:ln>
                  <a:prstDash val="solid"/>
                </a:ln>
                <a:solidFill>
                  <a:schemeClr val="accent6">
                    <a:lumMod val="75000"/>
                  </a:schemeClr>
                </a:solidFill>
                <a:effectLst>
                  <a:outerShdw blurRad="88000" dist="50800" dir="5040000" algn="tl">
                    <a:schemeClr val="accent4">
                      <a:tint val="80000"/>
                      <a:satMod val="250000"/>
                      <a:alpha val="45000"/>
                    </a:schemeClr>
                  </a:outerShdw>
                </a:effectLst>
              </a:rPr>
              <a:t>p</a:t>
            </a:r>
            <a:r>
              <a:rPr lang="en-US" sz="5400" b="1" dirty="0" smtClean="0">
                <a:ln>
                  <a:prstDash val="solid"/>
                </a:ln>
                <a:solidFill>
                  <a:srgbClr val="FF0000"/>
                </a:solidFill>
                <a:effectLst>
                  <a:outerShdw blurRad="88000" dist="50800" dir="5040000" algn="tl">
                    <a:schemeClr val="accent4">
                      <a:tint val="80000"/>
                      <a:satMod val="250000"/>
                      <a:alpha val="45000"/>
                    </a:schemeClr>
                  </a:outerShdw>
                </a:effectLst>
              </a:rPr>
              <a:t> </a:t>
            </a:r>
            <a:r>
              <a:rPr lang="en-US" sz="5400" b="1" dirty="0" smtClean="0">
                <a:ln>
                  <a:prstDash val="solid"/>
                </a:ln>
                <a:effectLst>
                  <a:outerShdw blurRad="88000" dist="50800" dir="5040000" algn="tl">
                    <a:schemeClr val="accent4">
                      <a:tint val="80000"/>
                      <a:satMod val="250000"/>
                      <a:alpha val="45000"/>
                    </a:schemeClr>
                  </a:outerShdw>
                </a:effectLst>
              </a:rPr>
              <a:t>= frequency of </a:t>
            </a:r>
            <a:r>
              <a:rPr lang="en-US" sz="5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 (brown eyes)</a:t>
            </a:r>
            <a:endPar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a:p>
            <a:pPr algn="ct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7" name="TextBox 6"/>
          <p:cNvSpPr txBox="1"/>
          <p:nvPr/>
        </p:nvSpPr>
        <p:spPr>
          <a:xfrm>
            <a:off x="3103004" y="3068960"/>
            <a:ext cx="2736304" cy="646331"/>
          </a:xfrm>
          <a:prstGeom prst="rect">
            <a:avLst/>
          </a:prstGeom>
          <a:noFill/>
        </p:spPr>
        <p:txBody>
          <a:bodyPr wrap="square" rtlCol="0">
            <a:spAutoFit/>
          </a:bodyPr>
          <a:lstStyle/>
          <a:p>
            <a:r>
              <a:rPr lang="en-GB" sz="3600" b="1" u="sng" dirty="0" smtClean="0">
                <a:solidFill>
                  <a:srgbClr val="FF0000"/>
                </a:solidFill>
              </a:rPr>
              <a:t>p + q = 100%</a:t>
            </a:r>
            <a:endParaRPr lang="en-GB" sz="3600" b="1" u="sng" dirty="0">
              <a:solidFill>
                <a:srgbClr val="FF0000"/>
              </a:solidFill>
            </a:endParaRPr>
          </a:p>
        </p:txBody>
      </p:sp>
      <p:sp>
        <p:nvSpPr>
          <p:cNvPr id="8" name="TextBox 7"/>
          <p:cNvSpPr txBox="1"/>
          <p:nvPr/>
        </p:nvSpPr>
        <p:spPr>
          <a:xfrm>
            <a:off x="0" y="4005064"/>
            <a:ext cx="8964488" cy="646331"/>
          </a:xfrm>
          <a:prstGeom prst="rect">
            <a:avLst/>
          </a:prstGeom>
          <a:noFill/>
        </p:spPr>
        <p:txBody>
          <a:bodyPr wrap="square" rtlCol="0">
            <a:spAutoFit/>
          </a:bodyPr>
          <a:lstStyle/>
          <a:p>
            <a:r>
              <a:rPr lang="en-GB" sz="3600" dirty="0" smtClean="0"/>
              <a:t>So, if 40% of the alleles are     </a:t>
            </a:r>
            <a:r>
              <a:rPr lang="en-GB" sz="3600" dirty="0" smtClean="0">
                <a:solidFill>
                  <a:srgbClr val="002060"/>
                </a:solidFill>
              </a:rPr>
              <a:t>b</a:t>
            </a:r>
            <a:r>
              <a:rPr lang="en-GB" sz="3600" dirty="0" smtClean="0"/>
              <a:t> </a:t>
            </a:r>
            <a:endParaRPr lang="en-GB" sz="3600" dirty="0"/>
          </a:p>
        </p:txBody>
      </p:sp>
      <p:sp>
        <p:nvSpPr>
          <p:cNvPr id="9" name="TextBox 8"/>
          <p:cNvSpPr txBox="1"/>
          <p:nvPr/>
        </p:nvSpPr>
        <p:spPr>
          <a:xfrm>
            <a:off x="0" y="4725144"/>
            <a:ext cx="8172400" cy="646331"/>
          </a:xfrm>
          <a:prstGeom prst="rect">
            <a:avLst/>
          </a:prstGeom>
          <a:noFill/>
        </p:spPr>
        <p:txBody>
          <a:bodyPr wrap="square" rtlCol="0">
            <a:spAutoFit/>
          </a:bodyPr>
          <a:lstStyle/>
          <a:p>
            <a:r>
              <a:rPr lang="en-GB" sz="3600" dirty="0" smtClean="0"/>
              <a:t>The other 60% must be           </a:t>
            </a:r>
            <a:r>
              <a:rPr lang="en-GB" sz="3600" dirty="0" smtClean="0">
                <a:solidFill>
                  <a:schemeClr val="accent6">
                    <a:lumMod val="50000"/>
                  </a:schemeClr>
                </a:solidFill>
              </a:rPr>
              <a:t>B</a:t>
            </a:r>
            <a:endParaRPr lang="en-GB" sz="3600" dirty="0">
              <a:solidFill>
                <a:schemeClr val="accent6">
                  <a:lumMod val="50000"/>
                </a:schemeClr>
              </a:solidFill>
            </a:endParaRPr>
          </a:p>
        </p:txBody>
      </p:sp>
      <p:sp>
        <p:nvSpPr>
          <p:cNvPr id="10" name="Rectangle 9"/>
          <p:cNvSpPr/>
          <p:nvPr/>
        </p:nvSpPr>
        <p:spPr>
          <a:xfrm>
            <a:off x="1475656" y="5589240"/>
            <a:ext cx="590193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solidFill>
                  <a:srgbClr val="FF0000"/>
                </a:solidFill>
                <a:effectLst>
                  <a:outerShdw blurRad="76200" dist="50800" dir="5400000" algn="tl" rotWithShape="0">
                    <a:srgbClr val="000000">
                      <a:alpha val="65000"/>
                    </a:srgbClr>
                  </a:outerShdw>
                </a:effectLst>
              </a:rPr>
              <a:t>ALLELE FREQUENCY</a:t>
            </a:r>
            <a:endParaRPr lang="en-US" sz="5400" b="1" cap="none" spc="50" dirty="0">
              <a:ln w="11430"/>
              <a:solidFill>
                <a:srgbClr val="FF0000"/>
              </a:solidFill>
              <a:effectLst>
                <a:outerShdw blurRad="76200" dist="50800" dir="5400000" algn="tl" rotWithShape="0">
                  <a:srgbClr val="000000">
                    <a:alpha val="65000"/>
                  </a:srgbClr>
                </a:outerShdw>
              </a:effectLst>
            </a:endParaRPr>
          </a:p>
        </p:txBody>
      </p:sp>
      <p:pic>
        <p:nvPicPr>
          <p:cNvPr id="1026" name="Picture 2" descr="http://upload.wikimedia.org/wikipedia/commons/e/ec/Happy_smiley_fa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2080" y="5255"/>
            <a:ext cx="1152128" cy="1152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0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1000"/>
                                        <p:tgtEl>
                                          <p:spTgt spid="6">
                                            <p:txEl>
                                              <p:pRg st="1" end="1"/>
                                            </p:txEl>
                                          </p:spTgt>
                                        </p:tgtEl>
                                      </p:cBhvr>
                                    </p:animEffect>
                                    <p:anim calcmode="lin" valueType="num">
                                      <p:cBhvr>
                                        <p:cTn id="2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mph" presetSubtype="0" fill="hold" nodeType="clickEffect">
                                  <p:stCondLst>
                                    <p:cond delay="0"/>
                                  </p:stCondLst>
                                  <p:childTnLst>
                                    <p:animScale>
                                      <p:cBhvr>
                                        <p:cTn id="32" dur="2000" fill="hold"/>
                                        <p:tgtEl>
                                          <p:spTgt spid="7">
                                            <p:txEl>
                                              <p:pRg st="0" end="0"/>
                                            </p:txEl>
                                          </p:spTgt>
                                        </p:tgtEl>
                                      </p:cBhvr>
                                      <p:by x="150000" y="150000"/>
                                    </p:animScale>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fade">
                                      <p:cBhvr>
                                        <p:cTn id="37" dur="1000"/>
                                        <p:tgtEl>
                                          <p:spTgt spid="8">
                                            <p:txEl>
                                              <p:pRg st="0" end="0"/>
                                            </p:txEl>
                                          </p:spTgt>
                                        </p:tgtEl>
                                      </p:cBhvr>
                                    </p:animEffect>
                                    <p:anim calcmode="lin" valueType="num">
                                      <p:cBhvr>
                                        <p:cTn id="3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9">
                                            <p:txEl>
                                              <p:pRg st="0" end="0"/>
                                            </p:txEl>
                                          </p:spTgt>
                                        </p:tgtEl>
                                        <p:attrNameLst>
                                          <p:attrName>style.visibility</p:attrName>
                                        </p:attrNameLst>
                                      </p:cBhvr>
                                      <p:to>
                                        <p:strVal val="visible"/>
                                      </p:to>
                                    </p:set>
                                    <p:animEffect transition="in" filter="fade">
                                      <p:cBhvr>
                                        <p:cTn id="44" dur="1000"/>
                                        <p:tgtEl>
                                          <p:spTgt spid="9">
                                            <p:txEl>
                                              <p:pRg st="0" end="0"/>
                                            </p:txEl>
                                          </p:spTgt>
                                        </p:tgtEl>
                                      </p:cBhvr>
                                    </p:animEffect>
                                    <p:anim calcmode="lin" valueType="num">
                                      <p:cBhvr>
                                        <p:cTn id="4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4" presetClass="emph" presetSubtype="0" fill="hold" nodeType="clickEffect">
                                  <p:stCondLst>
                                    <p:cond delay="0"/>
                                  </p:stCondLst>
                                  <p:iterate type="lt">
                                    <p:tmPct val="10000"/>
                                  </p:iterate>
                                  <p:childTnLst>
                                    <p:animMotion origin="layout" path="M 0.0 0.0 L 0.0 -0.07213" pathEditMode="relative" ptsTypes="">
                                      <p:cBhvr>
                                        <p:cTn id="50" dur="250" accel="50000" decel="50000" autoRev="1" fill="hold">
                                          <p:stCondLst>
                                            <p:cond delay="0"/>
                                          </p:stCondLst>
                                        </p:cTn>
                                        <p:tgtEl>
                                          <p:spTgt spid="10">
                                            <p:txEl>
                                              <p:pRg st="0" end="0"/>
                                            </p:txEl>
                                          </p:spTgt>
                                        </p:tgtEl>
                                        <p:attrNameLst>
                                          <p:attrName>ppt_x</p:attrName>
                                          <p:attrName>ppt_y</p:attrName>
                                        </p:attrNameLst>
                                      </p:cBhvr>
                                    </p:animMotion>
                                    <p:animRot by="1500000">
                                      <p:cBhvr>
                                        <p:cTn id="51" dur="125" fill="hold">
                                          <p:stCondLst>
                                            <p:cond delay="0"/>
                                          </p:stCondLst>
                                        </p:cTn>
                                        <p:tgtEl>
                                          <p:spTgt spid="10">
                                            <p:txEl>
                                              <p:pRg st="0" end="0"/>
                                            </p:txEl>
                                          </p:spTgt>
                                        </p:tgtEl>
                                        <p:attrNameLst>
                                          <p:attrName>r</p:attrName>
                                        </p:attrNameLst>
                                      </p:cBhvr>
                                    </p:animRot>
                                    <p:animRot by="-1500000">
                                      <p:cBhvr>
                                        <p:cTn id="52" dur="125" fill="hold">
                                          <p:stCondLst>
                                            <p:cond delay="125"/>
                                          </p:stCondLst>
                                        </p:cTn>
                                        <p:tgtEl>
                                          <p:spTgt spid="10">
                                            <p:txEl>
                                              <p:pRg st="0" end="0"/>
                                            </p:txEl>
                                          </p:spTgt>
                                        </p:tgtEl>
                                        <p:attrNameLst>
                                          <p:attrName>r</p:attrName>
                                        </p:attrNameLst>
                                      </p:cBhvr>
                                    </p:animRot>
                                    <p:animRot by="-1500000">
                                      <p:cBhvr>
                                        <p:cTn id="53" dur="125" fill="hold">
                                          <p:stCondLst>
                                            <p:cond delay="250"/>
                                          </p:stCondLst>
                                        </p:cTn>
                                        <p:tgtEl>
                                          <p:spTgt spid="10">
                                            <p:txEl>
                                              <p:pRg st="0" end="0"/>
                                            </p:txEl>
                                          </p:spTgt>
                                        </p:tgtEl>
                                        <p:attrNameLst>
                                          <p:attrName>r</p:attrName>
                                        </p:attrNameLst>
                                      </p:cBhvr>
                                    </p:animRot>
                                    <p:animRot by="1500000">
                                      <p:cBhvr>
                                        <p:cTn id="54" dur="125" fill="hold">
                                          <p:stCondLst>
                                            <p:cond delay="375"/>
                                          </p:stCondLst>
                                        </p:cTn>
                                        <p:tgtEl>
                                          <p:spTgt spid="10">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60648"/>
            <a:ext cx="9144000" cy="1077218"/>
          </a:xfrm>
          <a:prstGeom prst="rect">
            <a:avLst/>
          </a:prstGeom>
          <a:noFill/>
        </p:spPr>
        <p:txBody>
          <a:bodyPr wrap="square" rtlCol="0">
            <a:spAutoFit/>
          </a:bodyPr>
          <a:lstStyle/>
          <a:p>
            <a:r>
              <a:rPr lang="en-GB" sz="3200" dirty="0" smtClean="0"/>
              <a:t>So we’ve covered allele frequency, lets now look at genotype frequency.</a:t>
            </a:r>
            <a:endParaRPr lang="en-GB" sz="3200" dirty="0"/>
          </a:p>
        </p:txBody>
      </p:sp>
      <p:sp>
        <p:nvSpPr>
          <p:cNvPr id="5" name="Rectangle 4"/>
          <p:cNvSpPr/>
          <p:nvPr/>
        </p:nvSpPr>
        <p:spPr>
          <a:xfrm>
            <a:off x="395536" y="1412776"/>
            <a:ext cx="2597186"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dirty="0" smtClean="0">
                <a:ln>
                  <a:prstDash val="solid"/>
                </a:ln>
                <a:solidFill>
                  <a:srgbClr val="002060"/>
                </a:solidFill>
                <a:effectLst>
                  <a:outerShdw blurRad="88000" dist="50800" dir="5040000" algn="tl">
                    <a:schemeClr val="accent4">
                      <a:tint val="80000"/>
                      <a:satMod val="250000"/>
                      <a:alpha val="45000"/>
                    </a:schemeClr>
                  </a:outerShdw>
                </a:effectLst>
              </a:rPr>
              <a:t>p</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smtClean="0">
                <a:ln>
                  <a:prstDash val="solid"/>
                </a:ln>
                <a:effectLst>
                  <a:outerShdw blurRad="88000" dist="50800" dir="5040000" algn="tl">
                    <a:schemeClr val="accent4">
                      <a:tint val="80000"/>
                      <a:satMod val="250000"/>
                      <a:alpha val="45000"/>
                    </a:schemeClr>
                  </a:outerShdw>
                </a:effectLst>
              </a:rPr>
              <a:t>+</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q</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smtClean="0">
                <a:ln>
                  <a:prstDash val="solid"/>
                </a:ln>
                <a:effectLst>
                  <a:outerShdw blurRad="88000" dist="50800" dir="5040000" algn="tl">
                    <a:schemeClr val="accent4">
                      <a:tint val="80000"/>
                      <a:satMod val="250000"/>
                      <a:alpha val="45000"/>
                    </a:schemeClr>
                  </a:outerShdw>
                </a:effectLst>
              </a:rPr>
              <a:t>= 1</a:t>
            </a:r>
            <a:endParaRPr lang="en-US" sz="5400" b="1" cap="none" spc="0" dirty="0">
              <a:ln>
                <a:prstDash val="solid"/>
              </a:ln>
              <a:effectLst>
                <a:outerShdw blurRad="88000" dist="50800" dir="5040000" algn="tl">
                  <a:schemeClr val="accent4">
                    <a:tint val="80000"/>
                    <a:satMod val="250000"/>
                    <a:alpha val="45000"/>
                  </a:schemeClr>
                </a:outerShdw>
              </a:effectLst>
            </a:endParaRPr>
          </a:p>
        </p:txBody>
      </p:sp>
      <p:sp>
        <p:nvSpPr>
          <p:cNvPr id="6" name="TextBox 5"/>
          <p:cNvSpPr txBox="1"/>
          <p:nvPr/>
        </p:nvSpPr>
        <p:spPr>
          <a:xfrm>
            <a:off x="3491880" y="1556792"/>
            <a:ext cx="5652120" cy="707886"/>
          </a:xfrm>
          <a:prstGeom prst="rect">
            <a:avLst/>
          </a:prstGeom>
          <a:noFill/>
        </p:spPr>
        <p:txBody>
          <a:bodyPr wrap="square" rtlCol="0">
            <a:spAutoFit/>
          </a:bodyPr>
          <a:lstStyle/>
          <a:p>
            <a:r>
              <a:rPr lang="en-GB" sz="2000" dirty="0" smtClean="0"/>
              <a:t>To get genotype frequency we now need to “square” the allele frequency (cover all possible genotypes)</a:t>
            </a:r>
            <a:endParaRPr lang="en-GB" sz="2000" dirty="0"/>
          </a:p>
        </p:txBody>
      </p:sp>
      <p:sp>
        <p:nvSpPr>
          <p:cNvPr id="7" name="TextBox 6"/>
          <p:cNvSpPr txBox="1"/>
          <p:nvPr/>
        </p:nvSpPr>
        <p:spPr>
          <a:xfrm>
            <a:off x="323528" y="2780928"/>
            <a:ext cx="8820472" cy="923330"/>
          </a:xfrm>
          <a:prstGeom prst="rect">
            <a:avLst/>
          </a:prstGeom>
          <a:noFill/>
        </p:spPr>
        <p:txBody>
          <a:bodyPr wrap="square" rtlCol="0">
            <a:spAutoFit/>
          </a:bodyPr>
          <a:lstStyle/>
          <a:p>
            <a:r>
              <a:rPr lang="en-GB" sz="5400" dirty="0" smtClean="0">
                <a:solidFill>
                  <a:srgbClr val="002060"/>
                </a:solidFill>
              </a:rPr>
              <a:t>p</a:t>
            </a:r>
            <a:r>
              <a:rPr lang="en-GB" sz="5400" baseline="30000" dirty="0" smtClean="0"/>
              <a:t>2</a:t>
            </a:r>
            <a:r>
              <a:rPr lang="en-GB" sz="5400" dirty="0" smtClean="0"/>
              <a:t>    +    2</a:t>
            </a:r>
            <a:r>
              <a:rPr lang="en-GB" sz="5400" dirty="0" smtClean="0">
                <a:solidFill>
                  <a:srgbClr val="002060"/>
                </a:solidFill>
              </a:rPr>
              <a:t>p</a:t>
            </a:r>
            <a:r>
              <a:rPr lang="en-GB" sz="5400" dirty="0" smtClean="0">
                <a:solidFill>
                  <a:schemeClr val="accent6">
                    <a:lumMod val="50000"/>
                  </a:schemeClr>
                </a:solidFill>
              </a:rPr>
              <a:t>q</a:t>
            </a:r>
            <a:r>
              <a:rPr lang="en-GB" sz="5400" dirty="0" smtClean="0"/>
              <a:t>    +    </a:t>
            </a:r>
            <a:r>
              <a:rPr lang="en-GB" sz="5400" dirty="0" smtClean="0">
                <a:solidFill>
                  <a:schemeClr val="accent6">
                    <a:lumMod val="50000"/>
                  </a:schemeClr>
                </a:solidFill>
              </a:rPr>
              <a:t>q</a:t>
            </a:r>
            <a:r>
              <a:rPr lang="en-GB" sz="5400" baseline="30000" dirty="0" smtClean="0"/>
              <a:t>2</a:t>
            </a:r>
            <a:r>
              <a:rPr lang="en-GB" sz="5400" dirty="0" smtClean="0"/>
              <a:t> = 1 </a:t>
            </a:r>
            <a:endParaRPr lang="en-GB" sz="5400" dirty="0"/>
          </a:p>
        </p:txBody>
      </p:sp>
      <p:sp>
        <p:nvSpPr>
          <p:cNvPr id="8" name="Rectangle 7"/>
          <p:cNvSpPr/>
          <p:nvPr/>
        </p:nvSpPr>
        <p:spPr>
          <a:xfrm>
            <a:off x="251520" y="3717032"/>
            <a:ext cx="572143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dirty="0" smtClean="0">
                <a:ln>
                  <a:prstDash val="solid"/>
                </a:ln>
                <a:solidFill>
                  <a:srgbClr val="002060"/>
                </a:solidFill>
                <a:effectLst>
                  <a:outerShdw blurRad="88000" dist="50800" dir="5040000" algn="tl">
                    <a:schemeClr val="accent4">
                      <a:tint val="80000"/>
                      <a:satMod val="250000"/>
                      <a:alpha val="45000"/>
                    </a:schemeClr>
                  </a:outerShdw>
                </a:effectLst>
              </a:rPr>
              <a:t>bb</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err="1" smtClean="0">
                <a:ln>
                  <a:prstDash val="solid"/>
                </a:ln>
                <a:solidFill>
                  <a:srgbClr val="002060"/>
                </a:solidFill>
                <a:effectLst>
                  <a:outerShdw blurRad="88000" dist="50800" dir="5040000" algn="tl">
                    <a:schemeClr val="accent4">
                      <a:tint val="80000"/>
                      <a:satMod val="250000"/>
                      <a:alpha val="45000"/>
                    </a:schemeClr>
                  </a:outerShdw>
                </a:effectLst>
              </a:rPr>
              <a:t>b</a:t>
            </a:r>
            <a:r>
              <a:rPr lang="en-US" sz="5400" b="1" dirty="0" err="1"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5400" b="1" dirty="0" smtClean="0">
                <a:ln>
                  <a:prstDash val="solid"/>
                </a:ln>
                <a:effectLst>
                  <a:outerShdw blurRad="88000" dist="50800" dir="5040000" algn="tl">
                    <a:schemeClr val="accent4">
                      <a:tint val="80000"/>
                      <a:satMod val="250000"/>
                      <a:alpha val="45000"/>
                    </a:schemeClr>
                  </a:outerShdw>
                </a:effectLst>
              </a:rPr>
              <a:t>/</a:t>
            </a:r>
            <a:r>
              <a:rPr lang="en-US" sz="5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5400" b="1" dirty="0" smtClean="0">
                <a:ln>
                  <a:prstDash val="solid"/>
                </a:ln>
                <a:solidFill>
                  <a:srgbClr val="002060"/>
                </a:solidFill>
                <a:effectLst>
                  <a:outerShdw blurRad="88000" dist="50800" dir="5040000" algn="tl">
                    <a:schemeClr val="accent4">
                      <a:tint val="80000"/>
                      <a:satMod val="250000"/>
                      <a:alpha val="45000"/>
                    </a:schemeClr>
                  </a:outerShdw>
                </a:effectLst>
              </a:rPr>
              <a:t>b</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err="1"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BB</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62775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Effect transition="in" filter="fade">
                                      <p:cBhvr>
                                        <p:cTn id="28" dur="1000"/>
                                        <p:tgtEl>
                                          <p:spTgt spid="8">
                                            <p:txEl>
                                              <p:pRg st="0" end="0"/>
                                            </p:txEl>
                                          </p:spTgt>
                                        </p:tgtEl>
                                      </p:cBhvr>
                                    </p:animEffect>
                                    <p:anim calcmode="lin" valueType="num">
                                      <p:cBhvr>
                                        <p:cTn id="29"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84775"/>
          </a:xfrm>
          <a:prstGeom prst="rect">
            <a:avLst/>
          </a:prstGeom>
          <a:noFill/>
        </p:spPr>
        <p:txBody>
          <a:bodyPr wrap="square" rtlCol="0">
            <a:spAutoFit/>
          </a:bodyPr>
          <a:lstStyle/>
          <a:p>
            <a:r>
              <a:rPr lang="en-GB" sz="3200" dirty="0" smtClean="0"/>
              <a:t>Say we have a population of 100,000 people.</a:t>
            </a:r>
            <a:endParaRPr lang="en-GB" sz="3200" dirty="0"/>
          </a:p>
        </p:txBody>
      </p:sp>
      <p:sp>
        <p:nvSpPr>
          <p:cNvPr id="5" name="TextBox 4"/>
          <p:cNvSpPr txBox="1"/>
          <p:nvPr/>
        </p:nvSpPr>
        <p:spPr>
          <a:xfrm>
            <a:off x="0" y="620688"/>
            <a:ext cx="8964488" cy="1077218"/>
          </a:xfrm>
          <a:prstGeom prst="rect">
            <a:avLst/>
          </a:prstGeom>
          <a:noFill/>
        </p:spPr>
        <p:txBody>
          <a:bodyPr wrap="square" rtlCol="0">
            <a:spAutoFit/>
          </a:bodyPr>
          <a:lstStyle/>
          <a:p>
            <a:r>
              <a:rPr lang="en-GB" sz="3200" dirty="0" smtClean="0"/>
              <a:t>9% of that population have blue eyes (phenotype) of the genotype (</a:t>
            </a:r>
            <a:r>
              <a:rPr lang="en-GB" sz="3200" dirty="0" smtClean="0">
                <a:solidFill>
                  <a:srgbClr val="002060"/>
                </a:solidFill>
              </a:rPr>
              <a:t>bb</a:t>
            </a:r>
            <a:r>
              <a:rPr lang="en-GB" sz="3200" dirty="0" smtClean="0"/>
              <a:t>). (frequency of </a:t>
            </a:r>
            <a:r>
              <a:rPr lang="en-GB" sz="3200" dirty="0" smtClean="0">
                <a:solidFill>
                  <a:srgbClr val="002060"/>
                </a:solidFill>
              </a:rPr>
              <a:t>bb</a:t>
            </a:r>
            <a:r>
              <a:rPr lang="en-GB" sz="3200" dirty="0" smtClean="0"/>
              <a:t> = 9%)</a:t>
            </a:r>
            <a:endParaRPr lang="en-GB" dirty="0" smtClean="0"/>
          </a:p>
        </p:txBody>
      </p:sp>
      <p:sp>
        <p:nvSpPr>
          <p:cNvPr id="6" name="TextBox 5"/>
          <p:cNvSpPr txBox="1"/>
          <p:nvPr/>
        </p:nvSpPr>
        <p:spPr>
          <a:xfrm>
            <a:off x="0" y="1628800"/>
            <a:ext cx="8964488" cy="584775"/>
          </a:xfrm>
          <a:prstGeom prst="rect">
            <a:avLst/>
          </a:prstGeom>
          <a:noFill/>
        </p:spPr>
        <p:txBody>
          <a:bodyPr wrap="square" rtlCol="0">
            <a:spAutoFit/>
          </a:bodyPr>
          <a:lstStyle/>
          <a:p>
            <a:r>
              <a:rPr lang="en-GB" sz="3200" dirty="0" smtClean="0"/>
              <a:t>But is this all the </a:t>
            </a:r>
            <a:r>
              <a:rPr lang="en-GB" sz="3200" dirty="0" smtClean="0">
                <a:solidFill>
                  <a:srgbClr val="002060"/>
                </a:solidFill>
              </a:rPr>
              <a:t>b</a:t>
            </a:r>
            <a:r>
              <a:rPr lang="en-GB" sz="3200" dirty="0" smtClean="0"/>
              <a:t> alleles present in the population?</a:t>
            </a:r>
            <a:endParaRPr lang="en-GB" sz="3200" dirty="0"/>
          </a:p>
        </p:txBody>
      </p:sp>
      <p:sp>
        <p:nvSpPr>
          <p:cNvPr id="7" name="TextBox 6"/>
          <p:cNvSpPr txBox="1"/>
          <p:nvPr/>
        </p:nvSpPr>
        <p:spPr>
          <a:xfrm>
            <a:off x="0" y="2204864"/>
            <a:ext cx="8964488" cy="1077218"/>
          </a:xfrm>
          <a:prstGeom prst="rect">
            <a:avLst/>
          </a:prstGeom>
          <a:noFill/>
        </p:spPr>
        <p:txBody>
          <a:bodyPr wrap="square" rtlCol="0">
            <a:spAutoFit/>
          </a:bodyPr>
          <a:lstStyle/>
          <a:p>
            <a:r>
              <a:rPr lang="en-GB" sz="3200" dirty="0" smtClean="0"/>
              <a:t>No! There must be some other b alleles paired with the dominant B allele.</a:t>
            </a:r>
            <a:endParaRPr lang="en-GB" sz="3200" dirty="0"/>
          </a:p>
        </p:txBody>
      </p:sp>
      <p:sp>
        <p:nvSpPr>
          <p:cNvPr id="8" name="TextBox 7"/>
          <p:cNvSpPr txBox="1"/>
          <p:nvPr/>
        </p:nvSpPr>
        <p:spPr>
          <a:xfrm>
            <a:off x="0" y="3212976"/>
            <a:ext cx="8964488" cy="861774"/>
          </a:xfrm>
          <a:prstGeom prst="rect">
            <a:avLst/>
          </a:prstGeom>
          <a:noFill/>
        </p:spPr>
        <p:txBody>
          <a:bodyPr wrap="square" rtlCol="0">
            <a:spAutoFit/>
          </a:bodyPr>
          <a:lstStyle/>
          <a:p>
            <a:r>
              <a:rPr lang="en-GB" sz="3200" dirty="0" smtClean="0"/>
              <a:t>Back to our equation - </a:t>
            </a:r>
            <a:r>
              <a:rPr lang="en-GB" sz="3200" dirty="0" smtClean="0">
                <a:solidFill>
                  <a:srgbClr val="002060"/>
                </a:solidFill>
              </a:rPr>
              <a:t>p</a:t>
            </a:r>
            <a:r>
              <a:rPr lang="en-GB" sz="3200" baseline="30000" dirty="0" smtClean="0"/>
              <a:t>2</a:t>
            </a:r>
            <a:r>
              <a:rPr lang="en-GB" sz="3200" dirty="0" smtClean="0"/>
              <a:t>    +    2</a:t>
            </a:r>
            <a:r>
              <a:rPr lang="en-GB" sz="3200" dirty="0" smtClean="0">
                <a:solidFill>
                  <a:srgbClr val="002060"/>
                </a:solidFill>
              </a:rPr>
              <a:t>p</a:t>
            </a:r>
            <a:r>
              <a:rPr lang="en-GB" sz="3200" dirty="0" smtClean="0">
                <a:solidFill>
                  <a:schemeClr val="accent6">
                    <a:lumMod val="50000"/>
                  </a:schemeClr>
                </a:solidFill>
              </a:rPr>
              <a:t>q</a:t>
            </a:r>
            <a:r>
              <a:rPr lang="en-GB" sz="3200" dirty="0" smtClean="0"/>
              <a:t>    +    </a:t>
            </a:r>
            <a:r>
              <a:rPr lang="en-GB" sz="3200" dirty="0" smtClean="0">
                <a:solidFill>
                  <a:schemeClr val="accent6">
                    <a:lumMod val="50000"/>
                  </a:schemeClr>
                </a:solidFill>
              </a:rPr>
              <a:t>q</a:t>
            </a:r>
            <a:r>
              <a:rPr lang="en-GB" sz="3200" baseline="30000" dirty="0" smtClean="0"/>
              <a:t>2</a:t>
            </a:r>
            <a:r>
              <a:rPr lang="en-GB" sz="3200" dirty="0" smtClean="0"/>
              <a:t> = 1 </a:t>
            </a:r>
          </a:p>
          <a:p>
            <a:r>
              <a:rPr lang="en-GB" dirty="0" smtClean="0"/>
              <a:t> </a:t>
            </a:r>
            <a:endParaRPr lang="en-GB" dirty="0"/>
          </a:p>
        </p:txBody>
      </p:sp>
      <p:sp>
        <p:nvSpPr>
          <p:cNvPr id="9" name="Oval 8"/>
          <p:cNvSpPr/>
          <p:nvPr/>
        </p:nvSpPr>
        <p:spPr>
          <a:xfrm>
            <a:off x="3707904" y="3212976"/>
            <a:ext cx="576064"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0" y="3789040"/>
            <a:ext cx="8892480" cy="1569660"/>
          </a:xfrm>
          <a:prstGeom prst="rect">
            <a:avLst/>
          </a:prstGeom>
          <a:noFill/>
        </p:spPr>
        <p:txBody>
          <a:bodyPr wrap="square" rtlCol="0">
            <a:spAutoFit/>
          </a:bodyPr>
          <a:lstStyle/>
          <a:p>
            <a:r>
              <a:rPr lang="en-GB" sz="3200" dirty="0" smtClean="0"/>
              <a:t>So we know the frequency of having two </a:t>
            </a:r>
            <a:r>
              <a:rPr lang="en-GB" sz="3200" dirty="0" smtClean="0">
                <a:solidFill>
                  <a:srgbClr val="002060"/>
                </a:solidFill>
              </a:rPr>
              <a:t>bb</a:t>
            </a:r>
            <a:r>
              <a:rPr lang="en-GB" sz="3200" dirty="0" smtClean="0"/>
              <a:t> alleles, how do we work out the total number of </a:t>
            </a:r>
            <a:r>
              <a:rPr lang="en-GB" sz="3200" dirty="0" smtClean="0">
                <a:solidFill>
                  <a:srgbClr val="002060"/>
                </a:solidFill>
              </a:rPr>
              <a:t>b</a:t>
            </a:r>
            <a:r>
              <a:rPr lang="en-GB" sz="3200" dirty="0" smtClean="0"/>
              <a:t> alleles in a population?</a:t>
            </a:r>
            <a:endParaRPr lang="en-GB" sz="3200" dirty="0"/>
          </a:p>
        </p:txBody>
      </p:sp>
      <p:sp>
        <p:nvSpPr>
          <p:cNvPr id="11" name="TextBox 10"/>
          <p:cNvSpPr txBox="1"/>
          <p:nvPr/>
        </p:nvSpPr>
        <p:spPr>
          <a:xfrm>
            <a:off x="0" y="5229200"/>
            <a:ext cx="8964488" cy="1754326"/>
          </a:xfrm>
          <a:prstGeom prst="rect">
            <a:avLst/>
          </a:prstGeom>
          <a:noFill/>
        </p:spPr>
        <p:txBody>
          <a:bodyPr wrap="square" rtlCol="0">
            <a:spAutoFit/>
          </a:bodyPr>
          <a:lstStyle/>
          <a:p>
            <a:r>
              <a:rPr lang="en-GB" sz="3600" dirty="0" smtClean="0"/>
              <a:t>p</a:t>
            </a:r>
            <a:r>
              <a:rPr lang="en-GB" sz="3600" baseline="30000" dirty="0" smtClean="0"/>
              <a:t>2</a:t>
            </a:r>
            <a:r>
              <a:rPr lang="en-GB" sz="3600" dirty="0" smtClean="0"/>
              <a:t> (</a:t>
            </a:r>
            <a:r>
              <a:rPr lang="en-GB" sz="3600" dirty="0" smtClean="0">
                <a:solidFill>
                  <a:srgbClr val="002060"/>
                </a:solidFill>
              </a:rPr>
              <a:t>bb</a:t>
            </a:r>
            <a:r>
              <a:rPr lang="en-GB" sz="3600" dirty="0" smtClean="0"/>
              <a:t>) = 9% so to work out the frequency of the </a:t>
            </a:r>
            <a:r>
              <a:rPr lang="en-GB" sz="3600" dirty="0" smtClean="0">
                <a:solidFill>
                  <a:srgbClr val="002060"/>
                </a:solidFill>
              </a:rPr>
              <a:t>b</a:t>
            </a:r>
            <a:r>
              <a:rPr lang="en-GB" sz="3600" dirty="0" smtClean="0"/>
              <a:t> allele in the population we must do another sum. </a:t>
            </a:r>
            <a:endParaRPr lang="en-GB" sz="3600" dirty="0"/>
          </a:p>
        </p:txBody>
      </p:sp>
    </p:spTree>
    <p:extLst>
      <p:ext uri="{BB962C8B-B14F-4D97-AF65-F5344CB8AC3E}">
        <p14:creationId xmlns:p14="http://schemas.microsoft.com/office/powerpoint/2010/main" val="3810043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1594</Words>
  <Application>Microsoft Office PowerPoint</Application>
  <PresentationFormat>On-screen Show (4:3)</PresentationFormat>
  <Paragraphs>272</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Hardy Weinberg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Equations</vt:lpstr>
      <vt:lpstr>Conditions</vt:lpstr>
      <vt:lpstr>Answer</vt:lpstr>
      <vt:lpstr>Question 1</vt:lpstr>
      <vt:lpstr>Answer 1</vt:lpstr>
      <vt:lpstr>Question 2</vt:lpstr>
      <vt:lpstr>Answer 2</vt:lpstr>
      <vt:lpstr>Question 3 </vt:lpstr>
      <vt:lpstr>Answer 3</vt:lpstr>
      <vt:lpstr>Question 4</vt:lpstr>
      <vt:lpstr>Answer 4</vt:lpstr>
      <vt:lpstr>Question 5 </vt:lpstr>
      <vt:lpstr>Answer 5 </vt:lpstr>
      <vt:lpstr>Question 6 </vt:lpstr>
      <vt:lpstr>Answer 7 </vt:lpstr>
      <vt:lpstr>Question 8 </vt:lpstr>
      <vt:lpstr>Answer  8</vt:lpstr>
      <vt:lpstr>Question 9 </vt:lpstr>
      <vt:lpstr>Answer 9 </vt:lpstr>
      <vt:lpstr>Question 10</vt:lpstr>
      <vt:lpstr>Answer 10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Biotechnology</dc:title>
  <dc:creator>Al</dc:creator>
  <cp:lastModifiedBy>Alex Chappelow</cp:lastModifiedBy>
  <cp:revision>8</cp:revision>
  <dcterms:created xsi:type="dcterms:W3CDTF">2015-11-26T23:00:19Z</dcterms:created>
  <dcterms:modified xsi:type="dcterms:W3CDTF">2019-11-12T14:55:23Z</dcterms:modified>
</cp:coreProperties>
</file>