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6" r:id="rId9"/>
    <p:sldId id="267" r:id="rId10"/>
    <p:sldId id="262" r:id="rId11"/>
    <p:sldId id="264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6" r:id="rId35"/>
    <p:sldId id="289" r:id="rId36"/>
    <p:sldId id="290" r:id="rId37"/>
    <p:sldId id="291" r:id="rId38"/>
    <p:sldId id="293" r:id="rId39"/>
    <p:sldId id="294" r:id="rId40"/>
    <p:sldId id="295" r:id="rId41"/>
    <p:sldId id="298" r:id="rId42"/>
    <p:sldId id="299" r:id="rId43"/>
    <p:sldId id="300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20" r:id="rId55"/>
    <p:sldId id="313" r:id="rId56"/>
    <p:sldId id="314" r:id="rId57"/>
    <p:sldId id="321" r:id="rId58"/>
    <p:sldId id="316" r:id="rId59"/>
    <p:sldId id="317" r:id="rId60"/>
    <p:sldId id="318" r:id="rId61"/>
    <p:sldId id="319" r:id="rId62"/>
    <p:sldId id="32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et Broughton" initials="H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ACA85-2ADA-483B-A03E-392EC63DA34E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EC6A-F8C8-43C7-86DD-C8B14ED5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5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EC6A-F8C8-43C7-86DD-C8B14ED561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0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63BB4-6604-F64B-BBC2-C47BC230672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8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0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8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8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4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1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2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3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1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B078-6966-4A19-9A92-51A9281FCEDB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0915-CB18-4614-8B40-1EB442CB4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ved=2ahUKEwjO-Mnrr7LkAhWIx4UKHZaRA0kQjRx6BAgBEAQ&amp;url=https://morganmcginnissappsychproject.weebly.com/diana-baumrind.html&amp;psig=AOvVaw0ARlKYa3dBJvi-8zLEZcMT&amp;ust=156752176784371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ved=2ahUKEwjO-Mnrr7LkAhWIx4UKHZaRA0kQjRx6BAgBEAQ&amp;url=https://morganmcginnissappsychproject.weebly.com/diana-baumrind.html&amp;psig=AOvVaw0ARlKYa3dBJvi-8zLEZcMT&amp;ust=156752176784371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rct=j&amp;q=&amp;esrc=s&amp;source=images&amp;cd=&amp;ved=2ahUKEwjP2Zq32LHkAhVh0uAKHUXTBEIQjRx6BAgBEAQ&amp;url=https://alchetron.com/Arnold-Gesell&amp;psig=AOvVaw362BVmVfVfUA_3tsfBmo3y&amp;ust=156749831688141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28Ts5r9NRE&amp;t=113s" TargetMode="External"/><Relationship Id="rId5" Type="http://schemas.openxmlformats.org/officeDocument/2006/relationships/hyperlink" Target="https://www.youtube.com/watch?v=zerCK0lRjp8" TargetMode="External"/><Relationship Id="rId4" Type="http://schemas.openxmlformats.org/officeDocument/2006/relationships/hyperlink" Target="https://www.youtube.com/watch?v=dmBqwWlJg8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sTlJyox0K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426677"/>
            <a:ext cx="8825658" cy="1494919"/>
          </a:xfrm>
        </p:spPr>
        <p:txBody>
          <a:bodyPr/>
          <a:lstStyle/>
          <a:p>
            <a:r>
              <a:rPr lang="en-GB" dirty="0" smtClean="0"/>
              <a:t>Nature </a:t>
            </a:r>
            <a:r>
              <a:rPr lang="en-GB" dirty="0" err="1" smtClean="0"/>
              <a:t>vs</a:t>
            </a:r>
            <a:r>
              <a:rPr lang="en-GB" dirty="0" smtClean="0"/>
              <a:t> Nurture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72892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 understand the debate of Nature </a:t>
            </a:r>
            <a:r>
              <a:rPr lang="en-GB" dirty="0" err="1" smtClean="0"/>
              <a:t>vs</a:t>
            </a:r>
            <a:r>
              <a:rPr lang="en-GB" dirty="0" smtClean="0"/>
              <a:t> Nurture</a:t>
            </a:r>
          </a:p>
          <a:p>
            <a:r>
              <a:rPr lang="en-GB" dirty="0" smtClean="0"/>
              <a:t>To outline Gesell’s Maturation Theory</a:t>
            </a:r>
          </a:p>
          <a:p>
            <a:r>
              <a:rPr lang="en-GB" dirty="0" smtClean="0"/>
              <a:t>To outline Bandura’s Social Learning Theory</a:t>
            </a:r>
          </a:p>
          <a:p>
            <a:r>
              <a:rPr lang="en-GB" dirty="0" smtClean="0"/>
              <a:t>To outline the stress-diathesis model</a:t>
            </a:r>
          </a:p>
        </p:txBody>
      </p:sp>
    </p:spTree>
    <p:extLst>
      <p:ext uri="{BB962C8B-B14F-4D97-AF65-F5344CB8AC3E}">
        <p14:creationId xmlns:p14="http://schemas.microsoft.com/office/powerpoint/2010/main" val="14411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Stress-diathesis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This attempts to explain how stress caused by nurture can interact with a person’s nature</a:t>
            </a:r>
          </a:p>
          <a:p>
            <a:endParaRPr lang="en-GB" dirty="0"/>
          </a:p>
          <a:p>
            <a:r>
              <a:rPr lang="en-GB" dirty="0" smtClean="0"/>
              <a:t>Some people are born with a genetic predisposition to a mental illness or diathesis</a:t>
            </a:r>
          </a:p>
          <a:p>
            <a:endParaRPr lang="en-GB" dirty="0"/>
          </a:p>
          <a:p>
            <a:r>
              <a:rPr lang="en-GB" dirty="0" smtClean="0"/>
              <a:t>High levels of stress such as family conflict, trauma or abuse can trigger those with a predisposition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1" y="1825625"/>
            <a:ext cx="4254498" cy="4351338"/>
          </a:xfrm>
        </p:spPr>
      </p:pic>
    </p:spTree>
    <p:extLst>
      <p:ext uri="{BB962C8B-B14F-4D97-AF65-F5344CB8AC3E}">
        <p14:creationId xmlns:p14="http://schemas.microsoft.com/office/powerpoint/2010/main" val="39823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983523"/>
            <a:ext cx="12192000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 smtClean="0"/>
              <a:t>While these theories are useful guidance, they do not provide the answer as to whether development is nature or nurture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9063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To what extent is nature a good explanation for development </a:t>
            </a:r>
            <a:br>
              <a:rPr lang="en-GB" dirty="0" smtClean="0"/>
            </a:br>
            <a:r>
              <a:rPr lang="en-GB" dirty="0" smtClean="0"/>
              <a:t>(12 marks)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54923"/>
            <a:ext cx="8946541" cy="34934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This lesson we are going to debate instead of writing the essay</a:t>
            </a:r>
          </a:p>
          <a:p>
            <a:endParaRPr lang="en-GB" dirty="0"/>
          </a:p>
          <a:p>
            <a:r>
              <a:rPr lang="en-GB" dirty="0" smtClean="0"/>
              <a:t>As we have seen, the theories we have looked at do not necessarily answer this question</a:t>
            </a:r>
          </a:p>
          <a:p>
            <a:endParaRPr lang="en-GB" dirty="0"/>
          </a:p>
          <a:p>
            <a:r>
              <a:rPr lang="en-GB" dirty="0" smtClean="0"/>
              <a:t>Split into two teams and research material for the side of the debate I have </a:t>
            </a:r>
            <a:r>
              <a:rPr lang="en-GB" smtClean="0"/>
              <a:t>given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B2: Genetic Factors That Affect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understand what genetic predisposition and susceptibility are</a:t>
            </a:r>
          </a:p>
          <a:p>
            <a:r>
              <a:rPr lang="en-GB" dirty="0" smtClean="0"/>
              <a:t>To outline some of the conditions that can be affected by genetic predisposition</a:t>
            </a:r>
          </a:p>
          <a:p>
            <a:r>
              <a:rPr lang="en-GB" dirty="0" smtClean="0"/>
              <a:t>To enhance our verbal literacy by presenting back to the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3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predisposition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Genetic predisposition </a:t>
            </a:r>
            <a:r>
              <a:rPr lang="en-GB" dirty="0" smtClean="0"/>
              <a:t>is the inheritance of genes that mean there is a possibility you may develop a certain condition</a:t>
            </a:r>
          </a:p>
          <a:p>
            <a:endParaRPr lang="en-GB" b="1" dirty="0"/>
          </a:p>
          <a:p>
            <a:r>
              <a:rPr lang="en-GB" b="1" dirty="0" smtClean="0"/>
              <a:t>This does not mean that you definitely will!</a:t>
            </a:r>
          </a:p>
          <a:p>
            <a:endParaRPr lang="en-GB" b="1" dirty="0"/>
          </a:p>
          <a:p>
            <a:r>
              <a:rPr lang="en-GB" dirty="0" smtClean="0"/>
              <a:t>We can sometimes alter environmental factors and offer treatment to ensure a person lives as healthily as possible</a:t>
            </a:r>
          </a:p>
          <a:p>
            <a:endParaRPr lang="en-GB" dirty="0"/>
          </a:p>
          <a:p>
            <a:r>
              <a:rPr lang="en-GB" dirty="0" smtClean="0"/>
              <a:t>Some inherited conditions can have serious effects on a child’s development</a:t>
            </a:r>
            <a:endParaRPr lang="en-GB" dirty="0"/>
          </a:p>
        </p:txBody>
      </p:sp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06" y="-59162"/>
            <a:ext cx="1884787" cy="18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2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have all been put into groups to research a genetic disorder</a:t>
            </a:r>
          </a:p>
          <a:p>
            <a:endParaRPr lang="en-GB" dirty="0"/>
          </a:p>
          <a:p>
            <a:r>
              <a:rPr lang="en-GB" dirty="0" smtClean="0"/>
              <a:t>Use the information in your textbooks and the internet to create a PowerPoint that you will be delivering to the class</a:t>
            </a:r>
          </a:p>
          <a:p>
            <a:endParaRPr lang="en-GB" dirty="0"/>
          </a:p>
          <a:p>
            <a:r>
              <a:rPr lang="en-GB" dirty="0" smtClean="0"/>
              <a:t>Ensure that your slides are easy to understand and without too much text</a:t>
            </a:r>
          </a:p>
        </p:txBody>
      </p:sp>
    </p:spTree>
    <p:extLst>
      <p:ext uri="{BB962C8B-B14F-4D97-AF65-F5344CB8AC3E}">
        <p14:creationId xmlns:p14="http://schemas.microsoft.com/office/powerpoint/2010/main" val="8993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(pages 33- 35) and the internet to research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00722"/>
              </p:ext>
            </p:extLst>
          </p:nvPr>
        </p:nvGraphicFramePr>
        <p:xfrm>
          <a:off x="329784" y="1993691"/>
          <a:ext cx="11617376" cy="45420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0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66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Disorder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Group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Colour blindness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Huntington’s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Cystic fibrosis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Phenylketonuria (PKU)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Duchenne muscular dystrophy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Down’s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Brittle bone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Klinefelter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57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Summarise each of the disorders we have looked at into two sentences keeping the richness of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8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Susceptibility and Biological Factors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understand the key terms</a:t>
            </a:r>
          </a:p>
          <a:p>
            <a:r>
              <a:rPr lang="en-GB" dirty="0" smtClean="0"/>
              <a:t>To outline biological factors that affect development</a:t>
            </a:r>
          </a:p>
          <a:p>
            <a:r>
              <a:rPr lang="en-GB" dirty="0" smtClean="0"/>
              <a:t>To write a letter to pregnant mothers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Susceptibility to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Susceptibility </a:t>
            </a:r>
            <a:r>
              <a:rPr lang="en-GB" dirty="0" smtClean="0"/>
              <a:t>is an increased likelihood of acquiring a disease because of your DNA</a:t>
            </a:r>
          </a:p>
          <a:p>
            <a:endParaRPr lang="en-GB" b="1" dirty="0"/>
          </a:p>
          <a:p>
            <a:r>
              <a:rPr lang="en-GB" dirty="0" smtClean="0"/>
              <a:t>The World Health Organisation (WHO) believe that a mixture of nature and nurture can bring on a disease</a:t>
            </a:r>
          </a:p>
          <a:p>
            <a:r>
              <a:rPr lang="en-GB" dirty="0" smtClean="0"/>
              <a:t>But most diseases and disorders happen to those with a susceptibility to them e.g. particular cancers, diabetes or high cholesterol</a:t>
            </a:r>
            <a:endParaRPr lang="en-GB" dirty="0"/>
          </a:p>
        </p:txBody>
      </p:sp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478" y="-197724"/>
            <a:ext cx="2023349" cy="20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nature/nurture debate?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This debate has been going on for many years</a:t>
            </a:r>
          </a:p>
          <a:p>
            <a:endParaRPr lang="en-GB" dirty="0"/>
          </a:p>
          <a:p>
            <a:r>
              <a:rPr lang="en-GB" b="1" dirty="0" smtClean="0"/>
              <a:t>Nature </a:t>
            </a:r>
            <a:r>
              <a:rPr lang="en-GB" dirty="0" smtClean="0"/>
              <a:t>refers to genetic inheritance</a:t>
            </a:r>
          </a:p>
          <a:p>
            <a:pPr lvl="1"/>
            <a:r>
              <a:rPr lang="en-GB" dirty="0" smtClean="0"/>
              <a:t>E.g. eye/hair/skin colour, biological sex</a:t>
            </a:r>
          </a:p>
          <a:p>
            <a:pPr lvl="1"/>
            <a:endParaRPr lang="en-GB" dirty="0"/>
          </a:p>
          <a:p>
            <a:r>
              <a:rPr lang="en-GB" b="1" dirty="0" smtClean="0"/>
              <a:t>Nurture</a:t>
            </a:r>
            <a:r>
              <a:rPr lang="en-GB" dirty="0" smtClean="0"/>
              <a:t> refers to the influences of external factors (from your environment)</a:t>
            </a:r>
          </a:p>
          <a:p>
            <a:pPr lvl="1"/>
            <a:r>
              <a:rPr lang="en-GB" dirty="0" smtClean="0"/>
              <a:t>E.g. friends, family, where you live</a:t>
            </a:r>
          </a:p>
          <a:p>
            <a:pPr lvl="1"/>
            <a:endParaRPr lang="en-GB" dirty="0"/>
          </a:p>
          <a:p>
            <a:r>
              <a:rPr lang="en-GB" dirty="0" smtClean="0"/>
              <a:t> There is debate as to whether some characteristics are ‘wired in’ before the child is born</a:t>
            </a:r>
          </a:p>
          <a:p>
            <a:pPr lvl="1"/>
            <a:r>
              <a:rPr lang="en-GB" dirty="0" smtClean="0"/>
              <a:t>E.g. behaviour, intelligence and personality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32" y="914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know already about cancer?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There are over 200 types of cancer</a:t>
            </a:r>
          </a:p>
          <a:p>
            <a:endParaRPr lang="en-GB" dirty="0"/>
          </a:p>
          <a:p>
            <a:r>
              <a:rPr lang="en-GB" dirty="0" smtClean="0"/>
              <a:t>Cancer affects your cells, making them abnormal and then dividing and spreading</a:t>
            </a:r>
          </a:p>
          <a:p>
            <a:endParaRPr lang="en-GB" dirty="0"/>
          </a:p>
          <a:p>
            <a:r>
              <a:rPr lang="en-GB" dirty="0" smtClean="0"/>
              <a:t>Most cancers are linked to the environment- </a:t>
            </a:r>
            <a:r>
              <a:rPr lang="en-GB" dirty="0" smtClean="0">
                <a:solidFill>
                  <a:srgbClr val="FF0000"/>
                </a:solidFill>
              </a:rPr>
              <a:t>can you think of any examples?</a:t>
            </a:r>
          </a:p>
          <a:p>
            <a:endParaRPr lang="en-GB" dirty="0"/>
          </a:p>
          <a:p>
            <a:r>
              <a:rPr lang="en-GB" dirty="0" smtClean="0"/>
              <a:t>Some cancers are however linked to genetics such as breast, bowel, womb and kidney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already know about diabetes?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is an increasingly common chronic disorder that affects millions</a:t>
            </a:r>
          </a:p>
          <a:p>
            <a:endParaRPr lang="en-GB" dirty="0"/>
          </a:p>
          <a:p>
            <a:r>
              <a:rPr lang="en-GB" dirty="0" smtClean="0"/>
              <a:t>1 in 16 people have a type of diabetes</a:t>
            </a:r>
          </a:p>
          <a:p>
            <a:endParaRPr lang="en-GB" dirty="0"/>
          </a:p>
          <a:p>
            <a:r>
              <a:rPr lang="en-GB" dirty="0" smtClean="0"/>
              <a:t>Environment and lifestyle can play a part but there is a genetic predisposition too</a:t>
            </a:r>
          </a:p>
          <a:p>
            <a:endParaRPr lang="en-GB" dirty="0"/>
          </a:p>
          <a:p>
            <a:r>
              <a:rPr lang="en-GB" dirty="0" smtClean="0"/>
              <a:t>Risk of Type 1 if both parents have it</a:t>
            </a:r>
          </a:p>
          <a:p>
            <a:r>
              <a:rPr lang="en-GB" dirty="0" smtClean="0"/>
              <a:t>Risk of Type 2 is 90% if you have an identical twin who is diabetic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8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blood cholesterol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Cholesterol is a fatty substance that can build up in your artery walls leading to heart disease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What lifestyle factors could cause this?</a:t>
            </a:r>
          </a:p>
          <a:p>
            <a:endParaRPr lang="en-GB" dirty="0"/>
          </a:p>
          <a:p>
            <a:r>
              <a:rPr lang="en-GB" dirty="0" smtClean="0"/>
              <a:t>This can also be inherited</a:t>
            </a:r>
          </a:p>
          <a:p>
            <a:r>
              <a:rPr lang="en-GB" dirty="0" smtClean="0"/>
              <a:t>1 in 600 people have this condition</a:t>
            </a:r>
          </a:p>
          <a:p>
            <a:r>
              <a:rPr lang="en-GB" dirty="0" smtClean="0"/>
              <a:t>50% chance that a child of someone with high cholesterol will also suffer with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1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54" y="51381"/>
            <a:ext cx="10515600" cy="1325563"/>
          </a:xfrm>
        </p:spPr>
        <p:txBody>
          <a:bodyPr/>
          <a:lstStyle/>
          <a:p>
            <a:r>
              <a:rPr lang="en-GB" dirty="0" smtClean="0"/>
              <a:t>Pregnancy and Disorders</a:t>
            </a:r>
            <a:endParaRPr lang="en-GB" dirty="0"/>
          </a:p>
        </p:txBody>
      </p:sp>
      <p:pic>
        <p:nvPicPr>
          <p:cNvPr id="1026" name="Picture 2" descr="Image result for pregnant woman out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7"/>
          <a:stretch/>
        </p:blipFill>
        <p:spPr bwMode="auto">
          <a:xfrm>
            <a:off x="4427779" y="1390885"/>
            <a:ext cx="2707540" cy="44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28" y="1825625"/>
            <a:ext cx="338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could be </a:t>
            </a:r>
            <a:r>
              <a:rPr lang="en-GB" sz="2400" i="1" dirty="0" smtClean="0"/>
              <a:t>detrimental</a:t>
            </a:r>
            <a:r>
              <a:rPr lang="en-GB" sz="2400" dirty="0" smtClean="0"/>
              <a:t> to a baby’s health?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37121" y="2337789"/>
            <a:ext cx="338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can drinking alcohol cause?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50671" y="4199068"/>
            <a:ext cx="338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rubella and how can it impact on a pregnant woman?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4650" y="4199068"/>
            <a:ext cx="338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cytomegalovirus </a:t>
            </a:r>
            <a:r>
              <a:rPr lang="en-GB" sz="2400" dirty="0"/>
              <a:t>(CMV</a:t>
            </a:r>
            <a:r>
              <a:rPr lang="en-GB" sz="2400" dirty="0" smtClean="0"/>
              <a:t>)?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1108163" y="6133979"/>
            <a:ext cx="961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What is the best diet and lifestyle a woman can have while pregnant?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824866" y="314793"/>
            <a:ext cx="3822491" cy="13341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Using your textbook, find the answers to these questions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Foetal alcohol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Drinking alcohol causes a huge risk to foetuses in the womb</a:t>
            </a:r>
          </a:p>
          <a:p>
            <a:endParaRPr lang="en-GB" dirty="0"/>
          </a:p>
          <a:p>
            <a:r>
              <a:rPr lang="en-GB" dirty="0" smtClean="0"/>
              <a:t>A baby suffering with foetal alcohol syndrome can be born smaller with a smaller heads because of poor brain development </a:t>
            </a:r>
          </a:p>
          <a:p>
            <a:endParaRPr lang="en-GB" dirty="0"/>
          </a:p>
          <a:p>
            <a:r>
              <a:rPr lang="en-GB" dirty="0" smtClean="0"/>
              <a:t>This can cause long lasting effects on their physical and developmental health</a:t>
            </a:r>
          </a:p>
          <a:p>
            <a:endParaRPr lang="en-GB" dirty="0"/>
          </a:p>
          <a:p>
            <a:r>
              <a:rPr lang="en-GB" dirty="0" smtClean="0"/>
              <a:t>They can have heart defects, learning difficulties and neurological problems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Maternal infections during pregnancy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Rubella is dangerous during the first month of pregnancy</a:t>
            </a:r>
          </a:p>
          <a:p>
            <a:r>
              <a:rPr lang="en-GB" dirty="0"/>
              <a:t>This can cause a baby to have impaired hearing or eyesight or a damaged heart</a:t>
            </a:r>
          </a:p>
          <a:p>
            <a:r>
              <a:rPr lang="en-GB" dirty="0"/>
              <a:t>Most women are vaccinated against this to avoid risk</a:t>
            </a:r>
          </a:p>
          <a:p>
            <a:endParaRPr lang="en-GB" dirty="0"/>
          </a:p>
          <a:p>
            <a:r>
              <a:rPr lang="en-GB" dirty="0"/>
              <a:t>Cytomegalovirus (CMV) is a common virus from the herpes family</a:t>
            </a:r>
          </a:p>
          <a:p>
            <a:r>
              <a:rPr lang="en-GB" dirty="0"/>
              <a:t>If this passes to the foetus, it can cause congenital CMV with symptoms like deafness and learning difficulties</a:t>
            </a:r>
          </a:p>
          <a:p>
            <a:r>
              <a:rPr lang="en-GB" dirty="0"/>
              <a:t>1-2 babies in 200 are born with this, 13% show the above symptoms and 14% will develop problems later in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28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Maternal infections during pregnancy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While not linked to an infection, diet and lifestyle can have as much of an effect on a foetus</a:t>
            </a:r>
          </a:p>
          <a:p>
            <a:r>
              <a:rPr lang="en-GB" dirty="0" smtClean="0"/>
              <a:t>This is both while pregnant and while breast feeding</a:t>
            </a:r>
          </a:p>
          <a:p>
            <a:r>
              <a:rPr lang="en-GB" dirty="0" smtClean="0"/>
              <a:t>Animal research suggests that a diet high in sugar and fat can lead to high cholesterol and heart disease for the child</a:t>
            </a:r>
          </a:p>
          <a:p>
            <a:r>
              <a:rPr lang="en-GB" dirty="0" smtClean="0"/>
              <a:t>Malnutrition can lead to a lifetime of poor health for the child</a:t>
            </a:r>
          </a:p>
          <a:p>
            <a:endParaRPr lang="en-GB" dirty="0"/>
          </a:p>
          <a:p>
            <a:r>
              <a:rPr lang="en-GB" dirty="0" smtClean="0"/>
              <a:t>The FSA recommend that pregnant women eat plenty of fruit, vegetables, protein, starch, fibre and calcium</a:t>
            </a:r>
          </a:p>
          <a:p>
            <a:r>
              <a:rPr lang="en-GB" dirty="0" smtClean="0"/>
              <a:t>Pregnant women should avoid alcohol and caffeine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865429" cy="1325563"/>
          </a:xfrm>
        </p:spPr>
        <p:txBody>
          <a:bodyPr/>
          <a:lstStyle/>
          <a:p>
            <a:r>
              <a:rPr lang="en-GB" dirty="0" smtClean="0"/>
              <a:t>Environmental factors which affect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404257"/>
            <a:ext cx="11168743" cy="530678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Exposure to pollution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Respiratory disorders, cardiovascular problems, allergies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Poor housing conditions</a:t>
            </a:r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Respiratory disorders, cardio vascular problems, hypothermia, anxiety and depression.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Access to health and social care services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Availability of transport, opening hours of services, ability to understand needs and requirements of particular services.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Why this might happen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What will it mean if it does happen?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How will it affect PIES?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2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we have looked at…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923457" cy="419548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Bowlby’s theory of attachment is on the side of nature</a:t>
            </a:r>
          </a:p>
          <a:p>
            <a:r>
              <a:rPr lang="en-GB" dirty="0" smtClean="0"/>
              <a:t>Chomsky’s theory of language acquisition is also nature</a:t>
            </a:r>
          </a:p>
          <a:p>
            <a:endParaRPr lang="en-GB" dirty="0"/>
          </a:p>
          <a:p>
            <a:r>
              <a:rPr lang="en-GB" dirty="0" smtClean="0"/>
              <a:t>In contrast, Bandura’s SLT represents nurture.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Characteristics not observed at birth but later emerge is called </a:t>
            </a:r>
            <a:r>
              <a:rPr lang="en-GB" b="1" dirty="0" smtClean="0"/>
              <a:t>maturation</a:t>
            </a:r>
          </a:p>
          <a:p>
            <a:r>
              <a:rPr lang="en-GB" dirty="0" smtClean="0"/>
              <a:t>The nature perspective believes we have an internal clock that tells us when things should develop</a:t>
            </a:r>
            <a:endParaRPr lang="en-GB" dirty="0"/>
          </a:p>
        </p:txBody>
      </p:sp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16" y="3763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3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B4: Social factors that affect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2123" y="2473569"/>
            <a:ext cx="4923693" cy="2297723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How can families help us develop?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586" y="165705"/>
            <a:ext cx="8610600" cy="1293028"/>
          </a:xfrm>
        </p:spPr>
        <p:txBody>
          <a:bodyPr/>
          <a:lstStyle/>
          <a:p>
            <a:r>
              <a:rPr lang="en-GB" dirty="0" smtClean="0"/>
              <a:t>Parenting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73852"/>
            <a:ext cx="6809014" cy="4877962"/>
          </a:xfrm>
        </p:spPr>
        <p:txBody>
          <a:bodyPr>
            <a:noAutofit/>
          </a:bodyPr>
          <a:lstStyle/>
          <a:p>
            <a:r>
              <a:rPr lang="en-GB" sz="3600" dirty="0" smtClean="0"/>
              <a:t>Who is this woman?</a:t>
            </a:r>
          </a:p>
          <a:p>
            <a:endParaRPr lang="en-GB" sz="3600" dirty="0"/>
          </a:p>
          <a:p>
            <a:r>
              <a:rPr lang="en-GB" sz="3600" dirty="0" smtClean="0"/>
              <a:t>What did she determine and what do they mean?</a:t>
            </a:r>
            <a:endParaRPr lang="en-GB" sz="3600" dirty="0"/>
          </a:p>
        </p:txBody>
      </p:sp>
      <p:pic>
        <p:nvPicPr>
          <p:cNvPr id="4" name="Picture 3" descr="Image result for diana baumrind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04" y="0"/>
            <a:ext cx="2736896" cy="3935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7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586" y="165705"/>
            <a:ext cx="8610600" cy="1293028"/>
          </a:xfrm>
        </p:spPr>
        <p:txBody>
          <a:bodyPr/>
          <a:lstStyle/>
          <a:p>
            <a:r>
              <a:rPr lang="en-GB" dirty="0" smtClean="0"/>
              <a:t>Parenting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73852"/>
            <a:ext cx="6809014" cy="4877962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Parenting styles </a:t>
            </a:r>
            <a:r>
              <a:rPr lang="en-GB" sz="2000" dirty="0" smtClean="0"/>
              <a:t>are different ways that parents bring up their children</a:t>
            </a:r>
          </a:p>
          <a:p>
            <a:r>
              <a:rPr lang="en-GB" sz="2000" dirty="0" err="1" smtClean="0"/>
              <a:t>Baumrind</a:t>
            </a:r>
            <a:r>
              <a:rPr lang="en-GB" sz="2000" dirty="0" smtClean="0"/>
              <a:t> identified three of these: </a:t>
            </a:r>
          </a:p>
          <a:p>
            <a:r>
              <a:rPr lang="en-GB" sz="2000" b="1" dirty="0" smtClean="0"/>
              <a:t>Authoritative- </a:t>
            </a:r>
            <a:r>
              <a:rPr lang="en-GB" sz="2000" dirty="0" smtClean="0"/>
              <a:t>parents are not overly strict but children develop appropriate attitudes and boundaries. Children are resilient and conform to social norms </a:t>
            </a:r>
          </a:p>
          <a:p>
            <a:r>
              <a:rPr lang="en-GB" sz="2000" b="1" dirty="0" smtClean="0"/>
              <a:t>Authoritarian- </a:t>
            </a:r>
            <a:r>
              <a:rPr lang="en-GB" sz="2000" dirty="0" smtClean="0"/>
              <a:t>parents have high expectations and are often overwhelmingly strict. Children are rebellious </a:t>
            </a:r>
          </a:p>
          <a:p>
            <a:r>
              <a:rPr lang="en-GB" sz="2000" b="1" dirty="0" smtClean="0"/>
              <a:t>Permissive- </a:t>
            </a:r>
            <a:r>
              <a:rPr lang="en-GB" sz="2000" dirty="0" smtClean="0"/>
              <a:t>parents make few demands and are reluctant to implement rules. Children lack self-control as they have no boundaries </a:t>
            </a:r>
          </a:p>
          <a:p>
            <a:r>
              <a:rPr lang="en-GB" sz="2000" b="1" dirty="0" smtClean="0"/>
              <a:t>Uninvolved</a:t>
            </a:r>
            <a:r>
              <a:rPr lang="en-GB" sz="2000" dirty="0" smtClean="0"/>
              <a:t> parenting is another style found in later research. This involves parent who do not involve themselves in their children's lives</a:t>
            </a:r>
            <a:endParaRPr lang="en-GB" sz="2000" dirty="0"/>
          </a:p>
        </p:txBody>
      </p:sp>
      <p:pic>
        <p:nvPicPr>
          <p:cNvPr id="4" name="Picture 3" descr="Image result for diana baumrind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04" y="0"/>
            <a:ext cx="2736896" cy="347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7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804" y="294580"/>
            <a:ext cx="8610600" cy="1293028"/>
          </a:xfrm>
        </p:spPr>
        <p:txBody>
          <a:bodyPr/>
          <a:lstStyle/>
          <a:p>
            <a:r>
              <a:rPr lang="en-GB" dirty="0" smtClean="0"/>
              <a:t>Family dysfunction: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9857" y="1338944"/>
            <a:ext cx="1143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Dysfunctional families </a:t>
            </a:r>
            <a:r>
              <a:rPr lang="en-GB" sz="2200" dirty="0" smtClean="0"/>
              <a:t>are those that do not provide some or all of the functions we discussed earlier</a:t>
            </a:r>
          </a:p>
          <a:p>
            <a:endParaRPr lang="en-GB" sz="2200" b="1" dirty="0"/>
          </a:p>
          <a:p>
            <a:r>
              <a:rPr lang="en-GB" sz="2200" dirty="0" smtClean="0"/>
              <a:t>Families can become dysfunctional due to many reasons…what could they be?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Stress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Health problems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Poor housing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Low income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Poor parenting skills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Manipulative family members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Neglect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Inconsistency in parenting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Coming from a dysfunctional family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Little experience of giving support</a:t>
            </a:r>
          </a:p>
          <a:p>
            <a:pPr marL="285750" indent="-285750">
              <a:buFont typeface="Arial" charset="0"/>
              <a:buChar char="•"/>
            </a:pPr>
            <a:endParaRPr lang="en-GB" sz="2200" dirty="0"/>
          </a:p>
          <a:p>
            <a:r>
              <a:rPr lang="en-GB" sz="2200" dirty="0" smtClean="0"/>
              <a:t>This can make it difficult to develop self-confidence</a:t>
            </a:r>
            <a:endParaRPr lang="en-GB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63" y="2794538"/>
            <a:ext cx="3067594" cy="40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30917"/>
            <a:ext cx="8610600" cy="1293028"/>
          </a:xfrm>
        </p:spPr>
        <p:txBody>
          <a:bodyPr/>
          <a:lstStyle/>
          <a:p>
            <a:r>
              <a:rPr lang="en-GB" dirty="0" smtClean="0"/>
              <a:t>Parental divorce or separation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6150"/>
            <a:ext cx="10820400" cy="4024125"/>
          </a:xfrm>
        </p:spPr>
        <p:txBody>
          <a:bodyPr>
            <a:noAutofit/>
          </a:bodyPr>
          <a:lstStyle/>
          <a:p>
            <a:r>
              <a:rPr lang="en-GB" sz="1900" dirty="0" smtClean="0"/>
              <a:t>A recent increase in divorce and separation can have particular consequences for children's growth and development 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 smtClean="0"/>
              <a:t>Negative consequences can be:</a:t>
            </a:r>
          </a:p>
          <a:p>
            <a:r>
              <a:rPr lang="en-GB" sz="1900" dirty="0" smtClean="0"/>
              <a:t>an effect on self-esteem and self-confidence</a:t>
            </a:r>
          </a:p>
          <a:p>
            <a:r>
              <a:rPr lang="en-GB" sz="1900" dirty="0" smtClean="0"/>
              <a:t>Emotional distress</a:t>
            </a:r>
          </a:p>
          <a:p>
            <a:r>
              <a:rPr lang="en-GB" sz="1900" dirty="0" smtClean="0"/>
              <a:t>Moodiness</a:t>
            </a:r>
          </a:p>
          <a:p>
            <a:r>
              <a:rPr lang="en-GB" sz="1900" dirty="0" smtClean="0"/>
              <a:t>Depression</a:t>
            </a:r>
          </a:p>
          <a:p>
            <a:r>
              <a:rPr lang="en-GB" sz="1900" dirty="0" smtClean="0"/>
              <a:t>Influence by peers</a:t>
            </a:r>
          </a:p>
          <a:p>
            <a:r>
              <a:rPr lang="en-GB" sz="1900" dirty="0" smtClean="0"/>
              <a:t>Risky behaviours</a:t>
            </a:r>
          </a:p>
          <a:p>
            <a:r>
              <a:rPr lang="en-GB" sz="1900" dirty="0" smtClean="0"/>
              <a:t>Poverty</a:t>
            </a:r>
          </a:p>
          <a:p>
            <a:r>
              <a:rPr lang="en-GB" sz="1900" dirty="0" smtClean="0"/>
              <a:t>Underachievement</a:t>
            </a:r>
          </a:p>
          <a:p>
            <a:endParaRPr lang="en-GB" sz="1900" dirty="0"/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6159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Sibling rivalry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38757" cy="48037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As we have seen, </a:t>
            </a:r>
            <a:r>
              <a:rPr lang="en-GB" dirty="0" err="1" smtClean="0"/>
              <a:t>Bandura</a:t>
            </a:r>
            <a:r>
              <a:rPr lang="en-GB" dirty="0" smtClean="0"/>
              <a:t> explored the impact of role modelling </a:t>
            </a:r>
          </a:p>
          <a:p>
            <a:endParaRPr lang="en-GB" dirty="0"/>
          </a:p>
          <a:p>
            <a:r>
              <a:rPr lang="en-GB" dirty="0" smtClean="0"/>
              <a:t>Constant exposure to family conflict can lead to aggression and bullying towards other children </a:t>
            </a:r>
          </a:p>
          <a:p>
            <a:endParaRPr lang="en-GB" dirty="0"/>
          </a:p>
          <a:p>
            <a:r>
              <a:rPr lang="en-GB" dirty="0" smtClean="0"/>
              <a:t>Rosenthal and Doherty suggest that children exhibiting sibling rivalry have been bullied by their primary caregiver </a:t>
            </a:r>
          </a:p>
          <a:p>
            <a:endParaRPr lang="en-GB" dirty="0" smtClean="0"/>
          </a:p>
          <a:p>
            <a:r>
              <a:rPr lang="en-GB" dirty="0" smtClean="0"/>
              <a:t>They do this to try to gain a sense of control</a:t>
            </a:r>
          </a:p>
          <a:p>
            <a:endParaRPr lang="en-GB" dirty="0"/>
          </a:p>
          <a:p>
            <a:r>
              <a:rPr lang="en-GB" dirty="0" smtClean="0"/>
              <a:t>Parents can also cause conflict through competition between siblings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2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182" y="180824"/>
            <a:ext cx="8610600" cy="1293028"/>
          </a:xfrm>
        </p:spPr>
        <p:txBody>
          <a:bodyPr/>
          <a:lstStyle/>
          <a:p>
            <a:r>
              <a:rPr lang="en-GB" dirty="0" smtClean="0"/>
              <a:t>Bullying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50" y="0"/>
            <a:ext cx="6286500" cy="353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1473852"/>
            <a:ext cx="113725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There is no legal definition of bullying but it can be seen as repetitive behaviour with an intention to hurt someone emotionally or physically </a:t>
            </a:r>
          </a:p>
          <a:p>
            <a:endParaRPr lang="en-GB" sz="2400" dirty="0"/>
          </a:p>
          <a:p>
            <a:r>
              <a:rPr lang="en-GB" sz="2400" dirty="0" smtClean="0"/>
              <a:t>This can be towards children or adults, undermining self-esteem leading to stress, depression and anxiety</a:t>
            </a:r>
          </a:p>
          <a:p>
            <a:endParaRPr lang="en-GB" sz="2400" dirty="0"/>
          </a:p>
          <a:p>
            <a:r>
              <a:rPr lang="en-GB" sz="2400" dirty="0" smtClean="0"/>
              <a:t>People can be bullied for many reasons and it can take many forms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Non-physical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Threats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Physical violence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Cyber bullying 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/>
          </a:p>
          <a:p>
            <a:r>
              <a:rPr lang="en-GB" sz="2400" dirty="0" smtClean="0"/>
              <a:t>Bullying can have long-term effects on self-esteem</a:t>
            </a:r>
          </a:p>
          <a:p>
            <a:r>
              <a:rPr lang="en-GB" sz="2400" dirty="0" smtClean="0"/>
              <a:t>All schools and workplaces must have policies in place to report and deal with bullying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28" y="3298371"/>
            <a:ext cx="51435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Self-harm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14" y="1417411"/>
            <a:ext cx="10515600" cy="4351338"/>
          </a:xfrm>
        </p:spPr>
        <p:txBody>
          <a:bodyPr>
            <a:normAutofit/>
          </a:bodyPr>
          <a:lstStyle/>
          <a:p>
            <a:r>
              <a:rPr lang="en-GB" sz="2300" dirty="0" smtClean="0"/>
              <a:t>The effects of bullying can impact on a child's growth and development- especially emotionally </a:t>
            </a:r>
          </a:p>
          <a:p>
            <a:r>
              <a:rPr lang="en-GB" sz="2300" dirty="0" smtClean="0"/>
              <a:t>This can lead to feeling unsafe, lonely, self-critical and to believing the bullies </a:t>
            </a:r>
          </a:p>
          <a:p>
            <a:r>
              <a:rPr lang="en-GB" sz="2300" dirty="0" smtClean="0"/>
              <a:t>For some people, self-harm is a way of releasing these feelings </a:t>
            </a:r>
          </a:p>
          <a:p>
            <a:r>
              <a:rPr lang="en-GB" sz="2300" dirty="0" smtClean="0"/>
              <a:t>Hurting themselves makes them feel better</a:t>
            </a:r>
          </a:p>
          <a:p>
            <a:r>
              <a:rPr lang="en-GB" sz="2300" dirty="0" smtClean="0"/>
              <a:t>Self-harmers often hide their behaviour for example wearing long sleeves </a:t>
            </a:r>
          </a:p>
          <a:p>
            <a:r>
              <a:rPr lang="en-GB" sz="2300" dirty="0" smtClean="0"/>
              <a:t>If this gets worse, severe depression and anxiety can be felt including suicidal thoughts and even suicide 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857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Gesell’s Maturation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27" y="2477461"/>
            <a:ext cx="10303242" cy="419548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Arnold Gesell was a psychologist and paediatrician</a:t>
            </a:r>
          </a:p>
          <a:p>
            <a:endParaRPr lang="en-GB" dirty="0"/>
          </a:p>
          <a:p>
            <a:r>
              <a:rPr lang="en-GB" dirty="0" smtClean="0"/>
              <a:t>He observed large numbers of children to see when they developed particular traits or skills</a:t>
            </a:r>
          </a:p>
          <a:p>
            <a:endParaRPr lang="en-GB" dirty="0"/>
          </a:p>
          <a:p>
            <a:r>
              <a:rPr lang="en-GB" dirty="0" smtClean="0"/>
              <a:t>Using his results, he created what we know as milestones</a:t>
            </a:r>
          </a:p>
          <a:p>
            <a:endParaRPr lang="en-GB" dirty="0"/>
          </a:p>
          <a:p>
            <a:r>
              <a:rPr lang="en-GB" dirty="0" smtClean="0"/>
              <a:t>He observed that each child moved at their own pace</a:t>
            </a:r>
          </a:p>
          <a:p>
            <a:endParaRPr lang="en-GB" dirty="0"/>
          </a:p>
          <a:p>
            <a:r>
              <a:rPr lang="en-GB" dirty="0" smtClean="0"/>
              <a:t>Development is pre-determined and that environment has little effect</a:t>
            </a:r>
          </a:p>
          <a:p>
            <a:endParaRPr lang="en-GB" dirty="0"/>
          </a:p>
          <a:p>
            <a:r>
              <a:rPr lang="en-GB" dirty="0" smtClean="0"/>
              <a:t>Delay in reaching milestones is a genetic issue</a:t>
            </a:r>
            <a:endParaRPr lang="en-GB" dirty="0"/>
          </a:p>
        </p:txBody>
      </p:sp>
      <p:pic>
        <p:nvPicPr>
          <p:cNvPr id="5" name="Picture 4" descr="Image result for arnold gesell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37" y="0"/>
            <a:ext cx="2379163" cy="313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Culture, religion and beliefs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90688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Some religious groups believe that some medical procedures should not be allowed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Jehovah's Witnesses believe that blood transfusions are wrong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In some cases, people have been taken to court to save a child’s life because of this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This can affect many areas of care such as pregnancy and childbirth</a:t>
            </a:r>
          </a:p>
          <a:p>
            <a:endParaRPr lang="en-GB" sz="2200" dirty="0"/>
          </a:p>
          <a:p>
            <a:r>
              <a:rPr lang="en-GB" sz="2200" dirty="0" smtClean="0"/>
              <a:t>Some cultures do not believe in medical intervention and use their own remedies instead</a:t>
            </a:r>
          </a:p>
          <a:p>
            <a:r>
              <a:rPr lang="en-GB" sz="2200" dirty="0" smtClean="0"/>
              <a:t>There can be interactions with these remedies when using prescription medication </a:t>
            </a:r>
          </a:p>
          <a:p>
            <a:endParaRPr lang="en-GB" sz="2200" dirty="0"/>
          </a:p>
          <a:p>
            <a:r>
              <a:rPr lang="en-GB" sz="2200" dirty="0" smtClean="0"/>
              <a:t>Culture can also have an effect on health and a balanced diet vegetarianism, halal and kosher diets can cause issues with health: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Nutritional deficiency with a lack of meat and fish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Calcium deficiency can cause weak bones and teeth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Iron and B12 deficiency can impact on the production of red blood cells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Protein deficiency can impact on muscle and organ function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034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B5: Economic Factors That Affect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and Expenditure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3020" cy="4351338"/>
          </a:xfrm>
        </p:spPr>
        <p:txBody>
          <a:bodyPr/>
          <a:lstStyle/>
          <a:p>
            <a:r>
              <a:rPr lang="en-GB" dirty="0" smtClean="0"/>
              <a:t>What might a lack of income cause?</a:t>
            </a:r>
          </a:p>
          <a:p>
            <a:pPr lvl="1"/>
            <a:r>
              <a:rPr lang="en-GB" dirty="0" smtClean="0"/>
              <a:t>Housing?</a:t>
            </a:r>
          </a:p>
          <a:p>
            <a:pPr lvl="1"/>
            <a:r>
              <a:rPr lang="en-GB" dirty="0" smtClean="0"/>
              <a:t>Resources?</a:t>
            </a:r>
          </a:p>
          <a:p>
            <a:pPr lvl="1"/>
            <a:r>
              <a:rPr lang="en-GB" dirty="0" smtClean="0"/>
              <a:t>Fitting in?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Relative poverty is being poor in comparison to the rest of the people you live near</a:t>
            </a:r>
          </a:p>
          <a:p>
            <a:r>
              <a:rPr lang="en-GB" dirty="0" smtClean="0"/>
              <a:t>This can lead to being marginalised</a:t>
            </a:r>
            <a:endParaRPr lang="en-GB" dirty="0"/>
          </a:p>
        </p:txBody>
      </p:sp>
      <p:sp>
        <p:nvSpPr>
          <p:cNvPr id="4" name="Line Callout 1 3"/>
          <p:cNvSpPr/>
          <p:nvPr/>
        </p:nvSpPr>
        <p:spPr>
          <a:xfrm>
            <a:off x="7984958" y="230188"/>
            <a:ext cx="3368842" cy="986589"/>
          </a:xfrm>
          <a:prstGeom prst="borderCallout1">
            <a:avLst>
              <a:gd name="adj1" fmla="val 50457"/>
              <a:gd name="adj2" fmla="val 239"/>
              <a:gd name="adj3" fmla="val 75915"/>
              <a:gd name="adj4" fmla="val -4761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Amount of money that is spent</a:t>
            </a:r>
            <a:endParaRPr lang="en-GB" sz="2400" dirty="0"/>
          </a:p>
        </p:txBody>
      </p:sp>
      <p:sp>
        <p:nvSpPr>
          <p:cNvPr id="5" name="Line Callout 1 4"/>
          <p:cNvSpPr/>
          <p:nvPr/>
        </p:nvSpPr>
        <p:spPr>
          <a:xfrm>
            <a:off x="2679032" y="45287"/>
            <a:ext cx="4780548" cy="628231"/>
          </a:xfrm>
          <a:prstGeom prst="borderCallout1">
            <a:avLst>
              <a:gd name="adj1" fmla="val 7620"/>
              <a:gd name="adj2" fmla="val 4347"/>
              <a:gd name="adj3" fmla="val 116330"/>
              <a:gd name="adj4" fmla="val -2172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Amount of money that is spent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20" y="1825625"/>
            <a:ext cx="5522718" cy="41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Poverty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 Poverty Action Group: </a:t>
            </a:r>
          </a:p>
          <a:p>
            <a:pPr lvl="1"/>
            <a:r>
              <a:rPr lang="en-GB" dirty="0" smtClean="0"/>
              <a:t>Higher risk of illness</a:t>
            </a:r>
          </a:p>
          <a:p>
            <a:pPr lvl="1"/>
            <a:r>
              <a:rPr lang="en-GB" dirty="0" smtClean="0"/>
              <a:t>Premature death</a:t>
            </a:r>
          </a:p>
          <a:p>
            <a:pPr lvl="1"/>
            <a:r>
              <a:rPr lang="en-GB" dirty="0" smtClean="0"/>
              <a:t>Lower life expectancy by 8 years on average</a:t>
            </a:r>
          </a:p>
          <a:p>
            <a:pPr lvl="1"/>
            <a:r>
              <a:rPr lang="en-GB" dirty="0" smtClean="0"/>
              <a:t>Weigh less at birth</a:t>
            </a:r>
          </a:p>
          <a:p>
            <a:pPr lvl="1"/>
            <a:endParaRPr lang="en-GB" dirty="0"/>
          </a:p>
          <a:p>
            <a:r>
              <a:rPr lang="en-GB" dirty="0" err="1" smtClean="0"/>
              <a:t>Trussell</a:t>
            </a:r>
            <a:r>
              <a:rPr lang="en-GB" dirty="0" smtClean="0"/>
              <a:t> Trust:</a:t>
            </a:r>
          </a:p>
          <a:p>
            <a:pPr lvl="1"/>
            <a:r>
              <a:rPr lang="en-GB" dirty="0" smtClean="0"/>
              <a:t>445 food banks in the UK</a:t>
            </a:r>
          </a:p>
          <a:p>
            <a:pPr lvl="1"/>
            <a:r>
              <a:rPr lang="en-GB" dirty="0" smtClean="0"/>
              <a:t>Year on year increase since 2009</a:t>
            </a:r>
          </a:p>
        </p:txBody>
      </p:sp>
    </p:spTree>
    <p:extLst>
      <p:ext uri="{BB962C8B-B14F-4D97-AF65-F5344CB8AC3E}">
        <p14:creationId xmlns:p14="http://schemas.microsoft.com/office/powerpoint/2010/main" val="789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and Quality of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Where can income come from?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isn’t evenly distributed across the UK</a:t>
            </a:r>
          </a:p>
          <a:p>
            <a:r>
              <a:rPr lang="en-GB" dirty="0" smtClean="0"/>
              <a:t>Bottom 10% earn £8,500 a year leaving them in poverty</a:t>
            </a:r>
          </a:p>
          <a:p>
            <a:r>
              <a:rPr lang="en-GB" dirty="0" smtClean="0"/>
              <a:t>Top 10% earn £79,000</a:t>
            </a:r>
          </a:p>
          <a:p>
            <a:endParaRPr lang="en-GB" dirty="0"/>
          </a:p>
          <a:p>
            <a:r>
              <a:rPr lang="en-GB" dirty="0" smtClean="0"/>
              <a:t>Who are more likely to be on low income?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low income: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60319"/>
            <a:ext cx="9613861" cy="3599316"/>
          </a:xfrm>
        </p:spPr>
        <p:txBody>
          <a:bodyPr/>
          <a:lstStyle/>
          <a:p>
            <a:r>
              <a:rPr lang="en-GB" dirty="0" smtClean="0"/>
              <a:t>Paxton and Dixon (2004)</a:t>
            </a:r>
          </a:p>
          <a:p>
            <a:endParaRPr lang="en-GB" dirty="0"/>
          </a:p>
          <a:p>
            <a:r>
              <a:rPr lang="en-GB" dirty="0" smtClean="0"/>
              <a:t>Education?</a:t>
            </a:r>
          </a:p>
          <a:p>
            <a:r>
              <a:rPr lang="en-GB" dirty="0" smtClean="0"/>
              <a:t>Employment?</a:t>
            </a:r>
          </a:p>
          <a:p>
            <a:r>
              <a:rPr lang="en-GB" dirty="0" smtClean="0"/>
              <a:t>Crime?</a:t>
            </a:r>
          </a:p>
          <a:p>
            <a:r>
              <a:rPr lang="en-GB" dirty="0" smtClean="0"/>
              <a:t>Pollution?</a:t>
            </a:r>
          </a:p>
          <a:p>
            <a:r>
              <a:rPr lang="en-GB" dirty="0" smtClean="0"/>
              <a:t>Life expectancy?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7565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Office for National Statistics</a:t>
            </a:r>
          </a:p>
          <a:p>
            <a:pPr lvl="1"/>
            <a:r>
              <a:rPr lang="en-GB" dirty="0" smtClean="0"/>
              <a:t>15.9% of households have no adults working</a:t>
            </a:r>
          </a:p>
          <a:p>
            <a:pPr lvl="1"/>
            <a:r>
              <a:rPr lang="en-GB" dirty="0" smtClean="0"/>
              <a:t>1.5% adults never worked</a:t>
            </a:r>
          </a:p>
          <a:p>
            <a:pPr lvl="1"/>
            <a:r>
              <a:rPr lang="en-GB" dirty="0" smtClean="0"/>
              <a:t>NE England 21.2.% not working</a:t>
            </a:r>
          </a:p>
          <a:p>
            <a:pPr lvl="1"/>
            <a:r>
              <a:rPr lang="en-GB" dirty="0" smtClean="0"/>
              <a:t>SE lowest 12.3%</a:t>
            </a:r>
          </a:p>
          <a:p>
            <a:pPr lvl="1"/>
            <a:endParaRPr lang="en-GB" dirty="0"/>
          </a:p>
          <a:p>
            <a:r>
              <a:rPr lang="en-GB" dirty="0" smtClean="0"/>
              <a:t>Social Trends</a:t>
            </a:r>
          </a:p>
          <a:p>
            <a:pPr lvl="1"/>
            <a:r>
              <a:rPr lang="en-GB" dirty="0" smtClean="0"/>
              <a:t>22% of children living in poverty in England and Wales (2.9 million)</a:t>
            </a:r>
          </a:p>
          <a:p>
            <a:pPr lvl="1"/>
            <a:endParaRPr lang="en-GB" dirty="0"/>
          </a:p>
          <a:p>
            <a:r>
              <a:rPr lang="en-GB" dirty="0" smtClean="0"/>
              <a:t>How would a low paid job make you feel?</a:t>
            </a:r>
          </a:p>
          <a:p>
            <a:r>
              <a:rPr lang="en-GB" dirty="0" smtClean="0"/>
              <a:t>What about a high paid job?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4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76358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DofE</a:t>
            </a:r>
            <a:endParaRPr lang="en-GB" dirty="0" smtClean="0"/>
          </a:p>
          <a:p>
            <a:pPr lvl="1"/>
            <a:r>
              <a:rPr lang="en-GB" dirty="0" smtClean="0"/>
              <a:t>By age 3, poorer children are 9 months behind in development than wealthier children</a:t>
            </a:r>
          </a:p>
          <a:p>
            <a:pPr lvl="1"/>
            <a:r>
              <a:rPr lang="en-GB" dirty="0" smtClean="0"/>
              <a:t>By age 14, nearly a year and a half behind</a:t>
            </a:r>
          </a:p>
          <a:p>
            <a:pPr lvl="1"/>
            <a:r>
              <a:rPr lang="en-GB" dirty="0" smtClean="0"/>
              <a:t>Do less well in GCSEs</a:t>
            </a:r>
          </a:p>
          <a:p>
            <a:pPr lvl="1"/>
            <a:endParaRPr lang="en-GB" dirty="0"/>
          </a:p>
          <a:p>
            <a:r>
              <a:rPr lang="en-GB" dirty="0" smtClean="0"/>
              <a:t>This can lead to a lack of employment opportunities or low-pay work</a:t>
            </a:r>
          </a:p>
          <a:p>
            <a:r>
              <a:rPr lang="en-GB" dirty="0" smtClean="0"/>
              <a:t>This can lead to low self-image</a:t>
            </a:r>
          </a:p>
          <a:p>
            <a:r>
              <a:rPr lang="en-GB" dirty="0" smtClean="0"/>
              <a:t>‘High-flying’ jobs however can lead to stress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2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79" y="138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Independence increases the number of social relationships</a:t>
            </a:r>
          </a:p>
          <a:p>
            <a:endParaRPr lang="en-GB" dirty="0" smtClean="0"/>
          </a:p>
          <a:p>
            <a:r>
              <a:rPr lang="en-GB" b="1" dirty="0" smtClean="0"/>
              <a:t>Attitudes</a:t>
            </a:r>
            <a:r>
              <a:rPr lang="en-GB" dirty="0" smtClean="0"/>
              <a:t> or assumptions that we use to make sense of our social experience and beliefs can be copied from others</a:t>
            </a:r>
          </a:p>
          <a:p>
            <a:endParaRPr lang="en-GB" dirty="0" smtClean="0"/>
          </a:p>
          <a:p>
            <a:r>
              <a:rPr lang="en-GB" b="1" dirty="0" smtClean="0"/>
              <a:t>Secondary socialisation </a:t>
            </a:r>
            <a:r>
              <a:rPr lang="en-GB" dirty="0" smtClean="0"/>
              <a:t>takes place</a:t>
            </a:r>
          </a:p>
          <a:p>
            <a:pPr lvl="1"/>
            <a:r>
              <a:rPr lang="en-GB" dirty="0" smtClean="0"/>
              <a:t>This is the process of learning appropriate behaviour through education, friends, media, religion and the government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4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 and attitudes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991217" cy="35993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Primary and secondary socialisation effect our attitudes, beliefs and values</a:t>
            </a:r>
          </a:p>
          <a:p>
            <a:r>
              <a:rPr lang="en-GB" b="1" dirty="0" smtClean="0"/>
              <a:t>Values </a:t>
            </a:r>
            <a:r>
              <a:rPr lang="en-GB" dirty="0" smtClean="0"/>
              <a:t>are principles that we use to guide our thoughts and decisions</a:t>
            </a:r>
          </a:p>
          <a:p>
            <a:endParaRPr lang="en-GB" b="1" dirty="0"/>
          </a:p>
          <a:p>
            <a:r>
              <a:rPr lang="en-GB" dirty="0" smtClean="0"/>
              <a:t>They are also effected by our life experiences such as bullying and culture</a:t>
            </a:r>
          </a:p>
          <a:p>
            <a:r>
              <a:rPr lang="en-GB" dirty="0" smtClean="0"/>
              <a:t>Social networking and access to information are now easier than ever creating a huge impact</a:t>
            </a:r>
            <a:endParaRPr lang="en-GB" dirty="0"/>
          </a:p>
        </p:txBody>
      </p:sp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79" y="138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9477" y="2303584"/>
            <a:ext cx="10263323" cy="3329581"/>
          </a:xfrm>
        </p:spPr>
        <p:txBody>
          <a:bodyPr/>
          <a:lstStyle/>
          <a:p>
            <a:pPr algn="ctr"/>
            <a:r>
              <a:rPr lang="en-GB" dirty="0" smtClean="0"/>
              <a:t>For the next task you will need an A3 page, split into three sections to make your notes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Lifestyle </a:t>
            </a:r>
            <a:r>
              <a:rPr lang="en-GB" dirty="0" smtClean="0"/>
              <a:t>describes how someone spends their time and money, their ‘style’ of living</a:t>
            </a:r>
          </a:p>
          <a:p>
            <a:endParaRPr lang="en-GB" b="1" dirty="0"/>
          </a:p>
          <a:p>
            <a:r>
              <a:rPr lang="en-GB" dirty="0" smtClean="0"/>
              <a:t>Your choices are limited by money and influenced by culture</a:t>
            </a:r>
            <a:endParaRPr lang="en-GB" dirty="0"/>
          </a:p>
        </p:txBody>
      </p:sp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29100" y="1981200"/>
            <a:ext cx="3429000" cy="182880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Lifestyle</a:t>
            </a:r>
            <a:endParaRPr lang="en-GB" sz="4800" b="1" dirty="0"/>
          </a:p>
        </p:txBody>
      </p:sp>
      <p:sp>
        <p:nvSpPr>
          <p:cNvPr id="5" name="Oval 4"/>
          <p:cNvSpPr/>
          <p:nvPr/>
        </p:nvSpPr>
        <p:spPr>
          <a:xfrm>
            <a:off x="8961120" y="3627120"/>
            <a:ext cx="2438400" cy="108204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Tobacco</a:t>
            </a:r>
            <a:endParaRPr lang="en-GB" sz="3200" b="1" dirty="0"/>
          </a:p>
        </p:txBody>
      </p:sp>
      <p:sp>
        <p:nvSpPr>
          <p:cNvPr id="6" name="Oval 5"/>
          <p:cNvSpPr/>
          <p:nvPr/>
        </p:nvSpPr>
        <p:spPr>
          <a:xfrm>
            <a:off x="8823960" y="731520"/>
            <a:ext cx="2438400" cy="108204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Alcohol</a:t>
            </a:r>
            <a:endParaRPr lang="en-GB" sz="3200" b="1" dirty="0"/>
          </a:p>
        </p:txBody>
      </p:sp>
      <p:sp>
        <p:nvSpPr>
          <p:cNvPr id="7" name="Oval 6"/>
          <p:cNvSpPr/>
          <p:nvPr/>
        </p:nvSpPr>
        <p:spPr>
          <a:xfrm>
            <a:off x="5516880" y="5227320"/>
            <a:ext cx="2438400" cy="108204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Drug use</a:t>
            </a:r>
            <a:endParaRPr lang="en-GB" sz="3200" b="1" dirty="0"/>
          </a:p>
        </p:txBody>
      </p:sp>
      <p:sp>
        <p:nvSpPr>
          <p:cNvPr id="8" name="Oval 7"/>
          <p:cNvSpPr/>
          <p:nvPr/>
        </p:nvSpPr>
        <p:spPr>
          <a:xfrm>
            <a:off x="899160" y="4236720"/>
            <a:ext cx="2438400" cy="108204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Exercise</a:t>
            </a:r>
            <a:endParaRPr lang="en-GB" sz="3200" b="1" dirty="0"/>
          </a:p>
        </p:txBody>
      </p:sp>
      <p:sp>
        <p:nvSpPr>
          <p:cNvPr id="9" name="Oval 8"/>
          <p:cNvSpPr/>
          <p:nvPr/>
        </p:nvSpPr>
        <p:spPr>
          <a:xfrm>
            <a:off x="1508760" y="472440"/>
            <a:ext cx="2606040" cy="108204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Nutrition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89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B6: Major Life Events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Predictable and Unpredictable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r>
              <a:rPr lang="en-GB" b="1" dirty="0" smtClean="0"/>
              <a:t>Predictable events </a:t>
            </a:r>
            <a:r>
              <a:rPr lang="en-GB" dirty="0" smtClean="0"/>
              <a:t>are expected to happen at a particular time. They can have a positive or negative effect on someone’s health and wellbeing</a:t>
            </a:r>
          </a:p>
          <a:p>
            <a:endParaRPr lang="en-GB" b="1" dirty="0"/>
          </a:p>
          <a:p>
            <a:r>
              <a:rPr lang="en-GB" b="1" dirty="0" smtClean="0"/>
              <a:t>Unpredictable events </a:t>
            </a:r>
            <a:r>
              <a:rPr lang="en-GB" dirty="0" smtClean="0"/>
              <a:t>are unexpected and can have serious physical and psychological effects on the individual- positive or negative</a:t>
            </a:r>
            <a:endParaRPr lang="en-GB" b="1" dirty="0"/>
          </a:p>
        </p:txBody>
      </p:sp>
      <p:pic>
        <p:nvPicPr>
          <p:cNvPr id="4" name="Picture 3" descr="Image result for gloss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79" y="1388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854898"/>
              </p:ext>
            </p:extLst>
          </p:nvPr>
        </p:nvGraphicFramePr>
        <p:xfrm>
          <a:off x="2422072" y="1221468"/>
          <a:ext cx="633004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271">
                  <a:extLst>
                    <a:ext uri="{9D8B030D-6E8A-4147-A177-3AD203B41FA5}">
                      <a16:colId xmlns:a16="http://schemas.microsoft.com/office/drawing/2014/main" val="1066665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59374444"/>
                    </a:ext>
                  </a:extLst>
                </a:gridCol>
                <a:gridCol w="1763485">
                  <a:extLst>
                    <a:ext uri="{9D8B030D-6E8A-4147-A177-3AD203B41FA5}">
                      <a16:colId xmlns:a16="http://schemas.microsoft.com/office/drawing/2014/main" val="40330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Life event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Predictable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Unpredictable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7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Starting school/nursery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3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Moving</a:t>
                      </a:r>
                      <a:r>
                        <a:rPr lang="en-GB" baseline="0" dirty="0" smtClean="0"/>
                        <a:t> house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93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Marriage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4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Divorce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4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Starting a family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1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Beginning employment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537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Retirement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62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Death of a relative/partner/friend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52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Accident</a:t>
                      </a:r>
                      <a:r>
                        <a:rPr lang="en-GB" baseline="0" dirty="0" smtClean="0"/>
                        <a:t> or injury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54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Changing employment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55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Leaving home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9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Promotion</a:t>
                      </a:r>
                      <a:r>
                        <a:rPr lang="en-GB" baseline="0" dirty="0" smtClean="0"/>
                        <a:t> or redundancy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6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Serious illness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6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34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33517"/>
            <a:ext cx="8534400" cy="150706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Predictable events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53264"/>
              </p:ext>
            </p:extLst>
          </p:nvPr>
        </p:nvGraphicFramePr>
        <p:xfrm>
          <a:off x="213518" y="197570"/>
          <a:ext cx="11722668" cy="66604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4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</a:t>
                      </a:r>
                      <a:r>
                        <a:rPr lang="en-GB" baseline="0" dirty="0" smtClean="0"/>
                        <a:t> Learning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Risk of Stress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457">
                <a:tc>
                  <a:txBody>
                    <a:bodyPr/>
                    <a:lstStyle/>
                    <a:p>
                      <a:r>
                        <a:rPr lang="en-GB" dirty="0" smtClean="0"/>
                        <a:t>Starting school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234">
                <a:tc>
                  <a:txBody>
                    <a:bodyPr/>
                    <a:lstStyle/>
                    <a:p>
                      <a:r>
                        <a:rPr lang="en-GB" dirty="0" smtClean="0"/>
                        <a:t>Beginning and changing</a:t>
                      </a:r>
                      <a:r>
                        <a:rPr lang="en-GB" baseline="0" dirty="0" smtClean="0"/>
                        <a:t> employment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457">
                <a:tc>
                  <a:txBody>
                    <a:bodyPr/>
                    <a:lstStyle/>
                    <a:p>
                      <a:r>
                        <a:rPr lang="en-GB" dirty="0" smtClean="0"/>
                        <a:t>Leaving home/care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457">
                <a:tc>
                  <a:txBody>
                    <a:bodyPr/>
                    <a:lstStyle/>
                    <a:p>
                      <a:r>
                        <a:rPr lang="en-GB" dirty="0" smtClean="0"/>
                        <a:t>Leaving prison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457">
                <a:tc>
                  <a:txBody>
                    <a:bodyPr/>
                    <a:lstStyle/>
                    <a:p>
                      <a:r>
                        <a:rPr lang="en-GB" dirty="0" smtClean="0"/>
                        <a:t>Marriage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457">
                <a:tc>
                  <a:txBody>
                    <a:bodyPr/>
                    <a:lstStyle/>
                    <a:p>
                      <a:r>
                        <a:rPr lang="en-GB" dirty="0" smtClean="0"/>
                        <a:t>Parenthood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457">
                <a:tc>
                  <a:txBody>
                    <a:bodyPr/>
                    <a:lstStyle/>
                    <a:p>
                      <a:r>
                        <a:rPr lang="en-GB" dirty="0" smtClean="0"/>
                        <a:t>Retirement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7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Unpredictable events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19448"/>
              </p:ext>
            </p:extLst>
          </p:nvPr>
        </p:nvGraphicFramePr>
        <p:xfrm>
          <a:off x="299442" y="140171"/>
          <a:ext cx="11892558" cy="67178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1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96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</a:t>
                      </a:r>
                      <a:r>
                        <a:rPr lang="en-GB" baseline="0" dirty="0" smtClean="0"/>
                        <a:t> Learning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Risk of Stress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638">
                <a:tc>
                  <a:txBody>
                    <a:bodyPr/>
                    <a:lstStyle/>
                    <a:p>
                      <a:r>
                        <a:rPr lang="en-GB" dirty="0" smtClean="0"/>
                        <a:t>Birth of a sibling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638">
                <a:tc>
                  <a:txBody>
                    <a:bodyPr/>
                    <a:lstStyle/>
                    <a:p>
                      <a:r>
                        <a:rPr lang="en-GB" dirty="0" smtClean="0"/>
                        <a:t>Redundancy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638">
                <a:tc>
                  <a:txBody>
                    <a:bodyPr/>
                    <a:lstStyle/>
                    <a:p>
                      <a:r>
                        <a:rPr lang="en-GB" dirty="0" smtClean="0"/>
                        <a:t>Illness and serious injury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638">
                <a:tc>
                  <a:txBody>
                    <a:bodyPr/>
                    <a:lstStyle/>
                    <a:p>
                      <a:r>
                        <a:rPr lang="en-GB" dirty="0" smtClean="0"/>
                        <a:t>Divorce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9638">
                <a:tc>
                  <a:txBody>
                    <a:bodyPr/>
                    <a:lstStyle/>
                    <a:p>
                      <a:r>
                        <a:rPr lang="en-GB" dirty="0" smtClean="0"/>
                        <a:t>Bereavement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5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8" y="365125"/>
            <a:ext cx="12905787" cy="6329590"/>
          </a:xfrm>
        </p:spPr>
      </p:pic>
    </p:spTree>
    <p:extLst>
      <p:ext uri="{BB962C8B-B14F-4D97-AF65-F5344CB8AC3E}">
        <p14:creationId xmlns:p14="http://schemas.microsoft.com/office/powerpoint/2010/main" val="2808220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82" y="146025"/>
            <a:ext cx="11611203" cy="1507067"/>
          </a:xfrm>
        </p:spPr>
        <p:txBody>
          <a:bodyPr/>
          <a:lstStyle/>
          <a:p>
            <a:r>
              <a:rPr lang="en-GB" dirty="0" smtClean="0"/>
              <a:t>Holmes-</a:t>
            </a:r>
            <a:r>
              <a:rPr lang="en-GB" dirty="0" err="1" smtClean="0"/>
              <a:t>Rahe</a:t>
            </a:r>
            <a:r>
              <a:rPr lang="en-GB" dirty="0" smtClean="0"/>
              <a:t> Social readjustment rating scale (SRRS)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82" y="1796143"/>
            <a:ext cx="5928861" cy="486591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Psychologists use this scale to rate and measure stress scores</a:t>
            </a:r>
          </a:p>
          <a:p>
            <a:r>
              <a:rPr lang="en-GB" dirty="0" smtClean="0"/>
              <a:t>It identifies 43 life events that have been rated by stress score</a:t>
            </a:r>
          </a:p>
          <a:p>
            <a:r>
              <a:rPr lang="en-GB" dirty="0" smtClean="0"/>
              <a:t>They assumed that everyone would be affected by stress</a:t>
            </a:r>
          </a:p>
          <a:p>
            <a:r>
              <a:rPr lang="en-GB" dirty="0" smtClean="0"/>
              <a:t>Each participant is unique and deals with things in different ways</a:t>
            </a:r>
          </a:p>
          <a:p>
            <a:r>
              <a:rPr lang="en-GB" dirty="0" smtClean="0"/>
              <a:t>Critics stress this point as some may feel divorce is stressful while others find it a relief </a:t>
            </a:r>
          </a:p>
          <a:p>
            <a:r>
              <a:rPr lang="en-GB" dirty="0" smtClean="0"/>
              <a:t>‘Daily hassles’ are events that cause a small amount of stress in daily life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83" y="2432957"/>
            <a:ext cx="5935921" cy="29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Stress levels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Lazarus: when perceived demands exceed resources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62355"/>
            <a:ext cx="10669588" cy="5036316"/>
          </a:xfrm>
        </p:spPr>
        <p:txBody>
          <a:bodyPr>
            <a:normAutofit/>
          </a:bodyPr>
          <a:lstStyle/>
          <a:p>
            <a:r>
              <a:rPr lang="en-GB" dirty="0" smtClean="0"/>
              <a:t>Stress is an automatic response to dealing with challenges</a:t>
            </a:r>
          </a:p>
          <a:p>
            <a:r>
              <a:rPr lang="en-GB" dirty="0" smtClean="0"/>
              <a:t>When we stress, our bodies are flooded with hormones that raise heart rate, blood pressure, boost energy and prepare for ‘fight or flight’</a:t>
            </a:r>
          </a:p>
          <a:p>
            <a:r>
              <a:rPr lang="en-GB" dirty="0" smtClean="0"/>
              <a:t>Over time, stress can become a serious issue, making someone unwell</a:t>
            </a:r>
          </a:p>
          <a:p>
            <a:endParaRPr lang="en-GB" dirty="0"/>
          </a:p>
          <a:p>
            <a:r>
              <a:rPr lang="en-GB" dirty="0" smtClean="0"/>
              <a:t>What are some examples of short-term stress?</a:t>
            </a:r>
          </a:p>
          <a:p>
            <a:r>
              <a:rPr lang="en-GB" dirty="0" smtClean="0"/>
              <a:t>What are some examples of long-term stress?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6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90954" y="1853248"/>
            <a:ext cx="10515600" cy="4617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However, critics think that Gesell’s theory doesn’t explain individual or cultural differences.</a:t>
            </a:r>
          </a:p>
          <a:p>
            <a:pPr algn="ctr"/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It also doesn’t explain children with learning difficulties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64" y="365125"/>
            <a:ext cx="10995936" cy="1325563"/>
          </a:xfrm>
        </p:spPr>
        <p:txBody>
          <a:bodyPr/>
          <a:lstStyle/>
          <a:p>
            <a:r>
              <a:rPr lang="en-GB" dirty="0" smtClean="0"/>
              <a:t>Stress and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64" y="1924398"/>
            <a:ext cx="6451150" cy="4015154"/>
          </a:xfrm>
        </p:spPr>
        <p:txBody>
          <a:bodyPr>
            <a:noAutofit/>
          </a:bodyPr>
          <a:lstStyle/>
          <a:p>
            <a:r>
              <a:rPr lang="en-GB" sz="2400" dirty="0" smtClean="0"/>
              <a:t>Stress can cause irritability, tiredness, headaches, a lack of motivation and an inability to concentrate</a:t>
            </a:r>
          </a:p>
          <a:p>
            <a:endParaRPr lang="en-GB" sz="2400" dirty="0"/>
          </a:p>
          <a:p>
            <a:r>
              <a:rPr lang="en-GB" sz="2400" dirty="0" smtClean="0"/>
              <a:t>This can lead to over/under eating, smoking or drinking alcohol</a:t>
            </a:r>
          </a:p>
          <a:p>
            <a:endParaRPr lang="en-GB" sz="2400" dirty="0"/>
          </a:p>
          <a:p>
            <a:r>
              <a:rPr lang="en-GB" sz="2400" dirty="0" smtClean="0"/>
              <a:t>Chronic stress over a long period of time can cause anxiety attacks, depression and cardiovascular problems</a:t>
            </a:r>
          </a:p>
          <a:p>
            <a:endParaRPr lang="en-GB" sz="2400" dirty="0"/>
          </a:p>
          <a:p>
            <a:r>
              <a:rPr lang="en-GB" sz="2400" dirty="0" smtClean="0"/>
              <a:t>This is difficult to recover from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66520" y="350259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85" y="1924397"/>
            <a:ext cx="4928452" cy="37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levels of stress hormones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Reseach</a:t>
            </a:r>
            <a:r>
              <a:rPr lang="en-GB" dirty="0" smtClean="0"/>
              <a:t> what high levels of stress hormones can cause to the body and write it down in your booklets</a:t>
            </a:r>
          </a:p>
          <a:p>
            <a:r>
              <a:rPr lang="en-GB" dirty="0"/>
              <a:t>Immunity: susceptible to infections especially if drinking</a:t>
            </a:r>
          </a:p>
          <a:p>
            <a:r>
              <a:rPr lang="en-GB" dirty="0"/>
              <a:t>Cardiovascular: high BP, heart attacks, sudden death</a:t>
            </a:r>
          </a:p>
          <a:p>
            <a:r>
              <a:rPr lang="en-GB" dirty="0"/>
              <a:t>Respiration: breathlessness, asthma</a:t>
            </a:r>
          </a:p>
          <a:p>
            <a:r>
              <a:rPr lang="en-GB" dirty="0"/>
              <a:t>Digestion: loss of appetite, ulcers, IBS</a:t>
            </a:r>
          </a:p>
          <a:p>
            <a:r>
              <a:rPr lang="en-GB" dirty="0"/>
              <a:t>Musculoskeletal: tension headaches, taut muscles</a:t>
            </a:r>
          </a:p>
          <a:p>
            <a:r>
              <a:rPr lang="en-GB" dirty="0"/>
              <a:t>Endocrine- diabetes, low libido, absence of periods</a:t>
            </a:r>
          </a:p>
          <a:p>
            <a:r>
              <a:rPr lang="en-GB" dirty="0" smtClean="0"/>
              <a:t>Indecision</a:t>
            </a:r>
            <a:r>
              <a:rPr lang="en-GB" dirty="0"/>
              <a:t>, impaired judgment, inability to sleep, accident prone, low self-image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3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8018" y="3299651"/>
            <a:ext cx="3179279" cy="341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Bandura and Social Learning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1825625"/>
            <a:ext cx="8017328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www.youtube.com/watch?v=dmBqwWlJg8U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While watching the video try to make notes on what is happening!</a:t>
            </a:r>
          </a:p>
          <a:p>
            <a:r>
              <a:rPr lang="en-GB" dirty="0" smtClean="0"/>
              <a:t>Bandura observed children with them watching other people</a:t>
            </a:r>
          </a:p>
          <a:p>
            <a:r>
              <a:rPr lang="en-GB" dirty="0" smtClean="0"/>
              <a:t>He suggested that children can pick up bad behaviours through copying others or ‘modelling’</a:t>
            </a:r>
          </a:p>
          <a:p>
            <a:r>
              <a:rPr lang="en-GB" dirty="0" smtClean="0"/>
              <a:t>He believed there were four steps to their learning</a:t>
            </a:r>
            <a:r>
              <a:rPr lang="en-GB" dirty="0" smtClean="0"/>
              <a:t>.</a:t>
            </a:r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www.youtube.com/watch?v=zerCK0lRjp8</a:t>
            </a:r>
            <a:endParaRPr lang="en-GB" dirty="0" smtClean="0"/>
          </a:p>
          <a:p>
            <a:r>
              <a:rPr lang="en-GB" dirty="0">
                <a:hlinkClick r:id="rId6"/>
              </a:rPr>
              <a:t>https://www.youtube.com/watch?v=128Ts5r9NRE&amp;t=113s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1516" y="81725"/>
            <a:ext cx="2272284" cy="32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767944" y="1825625"/>
            <a:ext cx="7119257" cy="46178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: Children notice the behaviour of someone they are close to or admire</a:t>
            </a:r>
          </a:p>
          <a:p>
            <a:pPr algn="ctr"/>
            <a:r>
              <a:rPr lang="en-GB" sz="2800" dirty="0" smtClean="0"/>
              <a:t>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: The child ‘internalises’ or remembers what action they have seen</a:t>
            </a:r>
          </a:p>
          <a:p>
            <a:pPr algn="ctr"/>
            <a:r>
              <a:rPr lang="en-GB" sz="2800" dirty="0" smtClean="0"/>
              <a:t>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: They reproduce the behaviour when there is opportunity to</a:t>
            </a:r>
          </a:p>
          <a:p>
            <a:pPr algn="ctr"/>
            <a:r>
              <a:rPr lang="en-GB" sz="2800" dirty="0" smtClean="0"/>
              <a:t>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: Children will either repeat the behaviour or stop depending on the outcome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058"/>
            <a:ext cx="4921967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34115"/>
            <a:ext cx="10515600" cy="1142847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www.youtube.com/watch?v=PsTlJyox0Kg</a:t>
            </a:r>
            <a:r>
              <a:rPr lang="en-GB" dirty="0" smtClean="0"/>
              <a:t> (role models)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13940"/>
            <a:ext cx="10080503" cy="4195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Positive reinforcement </a:t>
            </a:r>
            <a:r>
              <a:rPr lang="en-GB" sz="3200" dirty="0" smtClean="0">
                <a:solidFill>
                  <a:schemeClr val="tx1"/>
                </a:solidFill>
              </a:rPr>
              <a:t>is when behaviour is repeated because of personal satisfaction or rewards</a:t>
            </a:r>
          </a:p>
          <a:p>
            <a:pPr algn="ctr"/>
            <a:endParaRPr lang="en-GB" sz="3200" b="1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Negative reinforcement</a:t>
            </a:r>
            <a:r>
              <a:rPr lang="en-GB" sz="3200" dirty="0" smtClean="0">
                <a:solidFill>
                  <a:schemeClr val="tx1"/>
                </a:solidFill>
              </a:rPr>
              <a:t> is when the behaviour isn’t repeated to avoid an adverse experience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2823</Words>
  <Application>Microsoft Office PowerPoint</Application>
  <PresentationFormat>Widescreen</PresentationFormat>
  <Paragraphs>420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Wingdings 3</vt:lpstr>
      <vt:lpstr>Office Theme</vt:lpstr>
      <vt:lpstr>Nature vs Nurture</vt:lpstr>
      <vt:lpstr>What is the nature/nurture debate?</vt:lpstr>
      <vt:lpstr>Theories we have looked at…</vt:lpstr>
      <vt:lpstr>Gesell’s Maturation Theory</vt:lpstr>
      <vt:lpstr>For the next task you will need an A3 page, split into three sections to make your notes on</vt:lpstr>
      <vt:lpstr>PowerPoint Presentation</vt:lpstr>
      <vt:lpstr>Bandura and Social Learning Theory</vt:lpstr>
      <vt:lpstr>PowerPoint Presentation</vt:lpstr>
      <vt:lpstr>PowerPoint Presentation</vt:lpstr>
      <vt:lpstr>Stress-diathesis model</vt:lpstr>
      <vt:lpstr>While these theories are useful guidance, they do not provide the answer as to whether development is nature or nurture</vt:lpstr>
      <vt:lpstr>To what extent is nature a good explanation for development  (12 marks)</vt:lpstr>
      <vt:lpstr>B2: Genetic Factors That Affect Development</vt:lpstr>
      <vt:lpstr>Genetic predisposition</vt:lpstr>
      <vt:lpstr>Presentations</vt:lpstr>
      <vt:lpstr>Use (pages 33- 35) and the internet to research</vt:lpstr>
      <vt:lpstr>Homework</vt:lpstr>
      <vt:lpstr>Susceptibility and Biological Factors</vt:lpstr>
      <vt:lpstr>Susceptibility to disease</vt:lpstr>
      <vt:lpstr>What do we know already about cancer?</vt:lpstr>
      <vt:lpstr>Cancer</vt:lpstr>
      <vt:lpstr>What do we already know about diabetes?</vt:lpstr>
      <vt:lpstr>Diabetes</vt:lpstr>
      <vt:lpstr>High blood cholesterol</vt:lpstr>
      <vt:lpstr>Pregnancy and Disorders</vt:lpstr>
      <vt:lpstr>Foetal alcohol syndrome</vt:lpstr>
      <vt:lpstr>Maternal infections during pregnancy </vt:lpstr>
      <vt:lpstr>Maternal infections during pregnancy </vt:lpstr>
      <vt:lpstr>Environmental factors which affect development</vt:lpstr>
      <vt:lpstr>PowerPoint Presentation</vt:lpstr>
      <vt:lpstr>B4: Social factors that affect development</vt:lpstr>
      <vt:lpstr>PowerPoint Presentation</vt:lpstr>
      <vt:lpstr>Parenting styles</vt:lpstr>
      <vt:lpstr>Parenting styles</vt:lpstr>
      <vt:lpstr>Family dysfunction:</vt:lpstr>
      <vt:lpstr>Parental divorce or separation</vt:lpstr>
      <vt:lpstr>Sibling rivalry</vt:lpstr>
      <vt:lpstr>Bullying</vt:lpstr>
      <vt:lpstr>Self-harm</vt:lpstr>
      <vt:lpstr>Culture, religion and beliefs</vt:lpstr>
      <vt:lpstr>B5: Economic Factors That Affect Development</vt:lpstr>
      <vt:lpstr>Income and Expenditure</vt:lpstr>
      <vt:lpstr>Poverty</vt:lpstr>
      <vt:lpstr>Income and Quality of Life</vt:lpstr>
      <vt:lpstr>The impact of low income:</vt:lpstr>
      <vt:lpstr>Employment Status</vt:lpstr>
      <vt:lpstr>Education</vt:lpstr>
      <vt:lpstr>Peer groups</vt:lpstr>
      <vt:lpstr>Values and attitudes</vt:lpstr>
      <vt:lpstr>Lifestyle</vt:lpstr>
      <vt:lpstr>PowerPoint Presentation</vt:lpstr>
      <vt:lpstr>B6: Major Life Events</vt:lpstr>
      <vt:lpstr>Predictable and Unpredictable</vt:lpstr>
      <vt:lpstr>PowerPoint Presentation</vt:lpstr>
      <vt:lpstr>Predictable events</vt:lpstr>
      <vt:lpstr>Unpredictable events</vt:lpstr>
      <vt:lpstr>PowerPoint Presentation</vt:lpstr>
      <vt:lpstr>Holmes-Rahe Social readjustment rating scale (SRRS)</vt:lpstr>
      <vt:lpstr>Stress levels Lazarus: when perceived demands exceed resources</vt:lpstr>
      <vt:lpstr>Stress and Health</vt:lpstr>
      <vt:lpstr>High levels of stress hormones</vt:lpstr>
      <vt:lpstr>PowerPoint Presentation</vt:lpstr>
    </vt:vector>
  </TitlesOfParts>
  <Company>Blenheim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vs Nurture</dc:title>
  <dc:creator>Macdonald J</dc:creator>
  <cp:lastModifiedBy>Harriet Broughton</cp:lastModifiedBy>
  <cp:revision>36</cp:revision>
  <dcterms:created xsi:type="dcterms:W3CDTF">2016-10-12T13:32:12Z</dcterms:created>
  <dcterms:modified xsi:type="dcterms:W3CDTF">2019-11-14T11:01:26Z</dcterms:modified>
</cp:coreProperties>
</file>