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notesMasterIdLst>
    <p:notesMasterId r:id="rId20"/>
  </p:notesMasterIdLst>
  <p:handoutMasterIdLst>
    <p:handoutMasterId r:id="rId21"/>
  </p:handoutMasterIdLst>
  <p:sldIdLst>
    <p:sldId id="267" r:id="rId2"/>
    <p:sldId id="256" r:id="rId3"/>
    <p:sldId id="257" r:id="rId4"/>
    <p:sldId id="259" r:id="rId5"/>
    <p:sldId id="260" r:id="rId6"/>
    <p:sldId id="261" r:id="rId7"/>
    <p:sldId id="262" r:id="rId8"/>
    <p:sldId id="263" r:id="rId9"/>
    <p:sldId id="268" r:id="rId10"/>
    <p:sldId id="269" r:id="rId11"/>
    <p:sldId id="270" r:id="rId12"/>
    <p:sldId id="271" r:id="rId13"/>
    <p:sldId id="277" r:id="rId14"/>
    <p:sldId id="276" r:id="rId15"/>
    <p:sldId id="272" r:id="rId16"/>
    <p:sldId id="275"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2" d="100"/>
          <a:sy n="62" d="100"/>
        </p:scale>
        <p:origin x="2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6CC654-9635-9149-AC2E-23C03CEEEDA1}" type="datetimeFigureOut">
              <a:rPr lang="en-GB" smtClean="0"/>
              <a:t>27/11/2019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AF6D21-0AE2-3242-AD7E-3F8AF6D49FBA}" type="slidenum">
              <a:rPr lang="en-GB" smtClean="0"/>
              <a:t>‹#›</a:t>
            </a:fld>
            <a:endParaRPr lang="en-GB"/>
          </a:p>
        </p:txBody>
      </p:sp>
    </p:spTree>
    <p:extLst>
      <p:ext uri="{BB962C8B-B14F-4D97-AF65-F5344CB8AC3E}">
        <p14:creationId xmlns:p14="http://schemas.microsoft.com/office/powerpoint/2010/main" val="1127283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009C0-F83E-2E43-9765-AAD272B26EBE}" type="datetimeFigureOut">
              <a:rPr lang="en-GB" smtClean="0"/>
              <a:t>27/11/2019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E35BB-1867-7841-B824-2F3B49A666AC}" type="slidenum">
              <a:rPr lang="en-GB" smtClean="0"/>
              <a:t>‹#›</a:t>
            </a:fld>
            <a:endParaRPr lang="en-GB"/>
          </a:p>
        </p:txBody>
      </p:sp>
    </p:spTree>
    <p:extLst>
      <p:ext uri="{BB962C8B-B14F-4D97-AF65-F5344CB8AC3E}">
        <p14:creationId xmlns:p14="http://schemas.microsoft.com/office/powerpoint/2010/main" val="1606686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E35BB-1867-7841-B824-2F3B49A666AC}" type="slidenum">
              <a:rPr lang="en-GB" smtClean="0"/>
              <a:t>1</a:t>
            </a:fld>
            <a:endParaRPr lang="en-GB"/>
          </a:p>
        </p:txBody>
      </p:sp>
    </p:spTree>
    <p:extLst>
      <p:ext uri="{BB962C8B-B14F-4D97-AF65-F5344CB8AC3E}">
        <p14:creationId xmlns:p14="http://schemas.microsoft.com/office/powerpoint/2010/main" val="3781493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11/27/2019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958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877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179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872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254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276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55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396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0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smtClean="0"/>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63310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473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smtClean="0"/>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007905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834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89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0120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698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1704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11/27/2019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74472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969" y="231403"/>
            <a:ext cx="3621892" cy="2558328"/>
          </a:xfrm>
        </p:spPr>
        <p:txBody>
          <a:bodyPr/>
          <a:lstStyle/>
          <a:p>
            <a:r>
              <a:rPr lang="en-GB" dirty="0"/>
              <a:t>Spot </a:t>
            </a:r>
            <a:r>
              <a:rPr lang="en-GB"/>
              <a:t>the Errors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34392735"/>
              </p:ext>
            </p:extLst>
          </p:nvPr>
        </p:nvGraphicFramePr>
        <p:xfrm>
          <a:off x="6001993" y="634815"/>
          <a:ext cx="5106480" cy="5580734"/>
        </p:xfrm>
        <a:graphic>
          <a:graphicData uri="http://schemas.openxmlformats.org/drawingml/2006/table">
            <a:tbl>
              <a:tblPr firstRow="1" bandRow="1">
                <a:tableStyleId>{5C22544A-7EE6-4342-B048-85BDC9FD1C3A}</a:tableStyleId>
              </a:tblPr>
              <a:tblGrid>
                <a:gridCol w="3546920">
                  <a:extLst>
                    <a:ext uri="{9D8B030D-6E8A-4147-A177-3AD203B41FA5}">
                      <a16:colId xmlns:a16="http://schemas.microsoft.com/office/drawing/2014/main" val="20000"/>
                    </a:ext>
                  </a:extLst>
                </a:gridCol>
                <a:gridCol w="779780">
                  <a:extLst>
                    <a:ext uri="{9D8B030D-6E8A-4147-A177-3AD203B41FA5}">
                      <a16:colId xmlns:a16="http://schemas.microsoft.com/office/drawing/2014/main" val="20001"/>
                    </a:ext>
                  </a:extLst>
                </a:gridCol>
                <a:gridCol w="779780">
                  <a:extLst>
                    <a:ext uri="{9D8B030D-6E8A-4147-A177-3AD203B41FA5}">
                      <a16:colId xmlns:a16="http://schemas.microsoft.com/office/drawing/2014/main" val="20002"/>
                    </a:ext>
                  </a:extLst>
                </a:gridCol>
              </a:tblGrid>
              <a:tr h="345395">
                <a:tc>
                  <a:txBody>
                    <a:bodyPr/>
                    <a:lstStyle/>
                    <a:p>
                      <a:endParaRPr lang="en-US" dirty="0"/>
                    </a:p>
                  </a:txBody>
                  <a:tcPr/>
                </a:tc>
                <a:tc>
                  <a:txBody>
                    <a:bodyPr/>
                    <a:lstStyle/>
                    <a:p>
                      <a:pPr algn="ctr"/>
                      <a:r>
                        <a:rPr lang="en-GB" dirty="0"/>
                        <a:t>£</a:t>
                      </a:r>
                      <a:endParaRPr lang="en-US" dirty="0"/>
                    </a:p>
                  </a:txBody>
                  <a:tcPr/>
                </a:tc>
                <a:tc>
                  <a:txBody>
                    <a:bodyPr/>
                    <a:lstStyle/>
                    <a:p>
                      <a:pPr algn="ctr"/>
                      <a:r>
                        <a:rPr lang="en-GB" dirty="0"/>
                        <a:t>£</a:t>
                      </a:r>
                      <a:endParaRPr lang="en-US" dirty="0"/>
                    </a:p>
                  </a:txBody>
                  <a:tcPr/>
                </a:tc>
                <a:extLst>
                  <a:ext uri="{0D108BD9-81ED-4DB2-BD59-A6C34878D82A}">
                    <a16:rowId xmlns:a16="http://schemas.microsoft.com/office/drawing/2014/main" val="10000"/>
                  </a:ext>
                </a:extLst>
              </a:tr>
              <a:tr h="345395">
                <a:tc>
                  <a:txBody>
                    <a:bodyPr/>
                    <a:lstStyle/>
                    <a:p>
                      <a:r>
                        <a:rPr lang="en-GB" b="1" dirty="0"/>
                        <a:t>Liabilities</a:t>
                      </a:r>
                      <a:endParaRPr lang="en-US" b="1" dirty="0"/>
                    </a:p>
                  </a:txBody>
                  <a:tcPr>
                    <a:solidFill>
                      <a:schemeClr val="accent2"/>
                    </a:solidFill>
                  </a:tcPr>
                </a:tc>
                <a:tc>
                  <a:txBody>
                    <a:bodyPr/>
                    <a:lstStyle/>
                    <a:p>
                      <a:pPr algn="ctr"/>
                      <a:endParaRPr lang="en-US" dirty="0"/>
                    </a:p>
                  </a:txBody>
                  <a:tcPr>
                    <a:solidFill>
                      <a:schemeClr val="accent2"/>
                    </a:solidFill>
                  </a:tcPr>
                </a:tc>
                <a:tc>
                  <a:txBody>
                    <a:bodyPr/>
                    <a:lstStyle/>
                    <a:p>
                      <a:pPr algn="ctr"/>
                      <a:endParaRPr lang="en-US" dirty="0"/>
                    </a:p>
                  </a:txBody>
                  <a:tcPr>
                    <a:solidFill>
                      <a:schemeClr val="accent2"/>
                    </a:solidFill>
                  </a:tcPr>
                </a:tc>
                <a:extLst>
                  <a:ext uri="{0D108BD9-81ED-4DB2-BD59-A6C34878D82A}">
                    <a16:rowId xmlns:a16="http://schemas.microsoft.com/office/drawing/2014/main" val="10001"/>
                  </a:ext>
                </a:extLst>
              </a:tr>
              <a:tr h="604442">
                <a:tc>
                  <a:txBody>
                    <a:bodyPr/>
                    <a:lstStyle/>
                    <a:p>
                      <a:r>
                        <a:rPr lang="en-GB" b="1" dirty="0"/>
                        <a:t>Fixed Assets</a:t>
                      </a:r>
                    </a:p>
                    <a:p>
                      <a:pPr lvl="1"/>
                      <a:r>
                        <a:rPr lang="en-GB" dirty="0"/>
                        <a:t>Van</a:t>
                      </a:r>
                      <a:endParaRPr lang="en-US" dirty="0"/>
                    </a:p>
                  </a:txBody>
                  <a:tcPr/>
                </a:tc>
                <a:tc>
                  <a:txBody>
                    <a:bodyPr/>
                    <a:lstStyle/>
                    <a:p>
                      <a:pPr algn="ctr"/>
                      <a:endParaRPr lang="en-US" dirty="0"/>
                    </a:p>
                  </a:txBody>
                  <a:tcPr/>
                </a:tc>
                <a:tc>
                  <a:txBody>
                    <a:bodyPr/>
                    <a:lstStyle/>
                    <a:p>
                      <a:pPr algn="ctr"/>
                      <a:endParaRPr lang="en-GB" dirty="0"/>
                    </a:p>
                    <a:p>
                      <a:pPr algn="ctr"/>
                      <a:r>
                        <a:rPr lang="en-GB" dirty="0"/>
                        <a:t>1, 500</a:t>
                      </a:r>
                      <a:endParaRPr lang="en-US" dirty="0"/>
                    </a:p>
                  </a:txBody>
                  <a:tcPr/>
                </a:tc>
                <a:extLst>
                  <a:ext uri="{0D108BD9-81ED-4DB2-BD59-A6C34878D82A}">
                    <a16:rowId xmlns:a16="http://schemas.microsoft.com/office/drawing/2014/main" val="10002"/>
                  </a:ext>
                </a:extLst>
              </a:tr>
              <a:tr h="1122534">
                <a:tc>
                  <a:txBody>
                    <a:bodyPr/>
                    <a:lstStyle/>
                    <a:p>
                      <a:r>
                        <a:rPr lang="en-GB" b="1" dirty="0"/>
                        <a:t>Current Assets</a:t>
                      </a:r>
                    </a:p>
                    <a:p>
                      <a:pPr lvl="1"/>
                      <a:r>
                        <a:rPr lang="en-GB" dirty="0"/>
                        <a:t>Stock</a:t>
                      </a:r>
                    </a:p>
                    <a:p>
                      <a:pPr lvl="1"/>
                      <a:r>
                        <a:rPr lang="en-GB" dirty="0"/>
                        <a:t>Trade</a:t>
                      </a:r>
                      <a:r>
                        <a:rPr lang="en-GB" baseline="0" dirty="0"/>
                        <a:t> Receivables</a:t>
                      </a:r>
                    </a:p>
                    <a:p>
                      <a:pPr lvl="1"/>
                      <a:r>
                        <a:rPr lang="en-GB" baseline="0" dirty="0"/>
                        <a:t>Cash</a:t>
                      </a:r>
                      <a:endParaRPr lang="en-US" dirty="0"/>
                    </a:p>
                  </a:txBody>
                  <a:tcPr/>
                </a:tc>
                <a:tc>
                  <a:txBody>
                    <a:bodyPr/>
                    <a:lstStyle/>
                    <a:p>
                      <a:pPr algn="ctr"/>
                      <a:endParaRPr lang="en-GB" dirty="0"/>
                    </a:p>
                    <a:p>
                      <a:pPr algn="ctr"/>
                      <a:r>
                        <a:rPr lang="en-GB" dirty="0"/>
                        <a:t>3, 000</a:t>
                      </a:r>
                    </a:p>
                    <a:p>
                      <a:pPr algn="ctr"/>
                      <a:r>
                        <a:rPr lang="en-GB" dirty="0"/>
                        <a:t>200</a:t>
                      </a:r>
                    </a:p>
                    <a:p>
                      <a:pPr algn="ctr"/>
                      <a:r>
                        <a:rPr lang="en-GB" dirty="0"/>
                        <a:t>1,</a:t>
                      </a:r>
                      <a:r>
                        <a:rPr lang="en-GB" baseline="0" dirty="0"/>
                        <a:t> 000</a:t>
                      </a:r>
                      <a:endParaRPr lang="en-US" dirty="0"/>
                    </a:p>
                  </a:txBody>
                  <a:tcPr/>
                </a:tc>
                <a:tc>
                  <a:txBody>
                    <a:bodyPr/>
                    <a:lstStyle/>
                    <a:p>
                      <a:pPr algn="ctr"/>
                      <a:endParaRPr lang="en-GB" dirty="0"/>
                    </a:p>
                    <a:p>
                      <a:pPr algn="ctr"/>
                      <a:endParaRPr lang="en-GB" dirty="0"/>
                    </a:p>
                    <a:p>
                      <a:pPr algn="ctr"/>
                      <a:endParaRPr lang="en-GB" dirty="0"/>
                    </a:p>
                    <a:p>
                      <a:pPr algn="ctr"/>
                      <a:r>
                        <a:rPr lang="en-GB" dirty="0"/>
                        <a:t>2, 400</a:t>
                      </a:r>
                      <a:endParaRPr lang="en-US" dirty="0"/>
                    </a:p>
                  </a:txBody>
                  <a:tcPr/>
                </a:tc>
                <a:extLst>
                  <a:ext uri="{0D108BD9-81ED-4DB2-BD59-A6C34878D82A}">
                    <a16:rowId xmlns:a16="http://schemas.microsoft.com/office/drawing/2014/main" val="10003"/>
                  </a:ext>
                </a:extLst>
              </a:tr>
              <a:tr h="345395">
                <a:tc>
                  <a:txBody>
                    <a:bodyPr/>
                    <a:lstStyle/>
                    <a:p>
                      <a:r>
                        <a:rPr lang="en-GB" b="1" dirty="0"/>
                        <a:t>Total Assets</a:t>
                      </a:r>
                      <a:endParaRPr lang="en-US" b="1" dirty="0"/>
                    </a:p>
                  </a:txBody>
                  <a:tcPr/>
                </a:tc>
                <a:tc>
                  <a:txBody>
                    <a:bodyPr/>
                    <a:lstStyle/>
                    <a:p>
                      <a:pPr algn="ctr"/>
                      <a:endParaRPr lang="en-US"/>
                    </a:p>
                  </a:txBody>
                  <a:tcPr/>
                </a:tc>
                <a:tc>
                  <a:txBody>
                    <a:bodyPr/>
                    <a:lstStyle/>
                    <a:p>
                      <a:pPr algn="ctr"/>
                      <a:r>
                        <a:rPr lang="en-GB" dirty="0"/>
                        <a:t>5, 700</a:t>
                      </a:r>
                      <a:endParaRPr lang="en-US" dirty="0"/>
                    </a:p>
                  </a:txBody>
                  <a:tcPr/>
                </a:tc>
                <a:extLst>
                  <a:ext uri="{0D108BD9-81ED-4DB2-BD59-A6C34878D82A}">
                    <a16:rowId xmlns:a16="http://schemas.microsoft.com/office/drawing/2014/main" val="10004"/>
                  </a:ext>
                </a:extLst>
              </a:tr>
              <a:tr h="345395">
                <a:tc>
                  <a:txBody>
                    <a:bodyPr/>
                    <a:lstStyle/>
                    <a:p>
                      <a:r>
                        <a:rPr lang="en-GB" b="1" dirty="0"/>
                        <a:t>Assets</a:t>
                      </a:r>
                      <a:endParaRPr lang="en-US" b="1" dirty="0"/>
                    </a:p>
                  </a:txBody>
                  <a:tcPr>
                    <a:solidFill>
                      <a:schemeClr val="accent2"/>
                    </a:solidFill>
                  </a:tcPr>
                </a:tc>
                <a:tc>
                  <a:txBody>
                    <a:bodyPr/>
                    <a:lstStyle/>
                    <a:p>
                      <a:pPr algn="ctr"/>
                      <a:endParaRPr lang="en-US" dirty="0"/>
                    </a:p>
                  </a:txBody>
                  <a:tcPr>
                    <a:solidFill>
                      <a:schemeClr val="accent2"/>
                    </a:solidFill>
                  </a:tcPr>
                </a:tc>
                <a:tc>
                  <a:txBody>
                    <a:bodyPr/>
                    <a:lstStyle/>
                    <a:p>
                      <a:pPr algn="ctr"/>
                      <a:endParaRPr lang="en-US" dirty="0"/>
                    </a:p>
                  </a:txBody>
                  <a:tcPr>
                    <a:solidFill>
                      <a:schemeClr val="accent2"/>
                    </a:solidFill>
                  </a:tcPr>
                </a:tc>
                <a:extLst>
                  <a:ext uri="{0D108BD9-81ED-4DB2-BD59-A6C34878D82A}">
                    <a16:rowId xmlns:a16="http://schemas.microsoft.com/office/drawing/2014/main" val="10005"/>
                  </a:ext>
                </a:extLst>
              </a:tr>
              <a:tr h="863488">
                <a:tc>
                  <a:txBody>
                    <a:bodyPr/>
                    <a:lstStyle/>
                    <a:p>
                      <a:r>
                        <a:rPr lang="en-GB" b="1" dirty="0"/>
                        <a:t>Current Liabilities</a:t>
                      </a:r>
                    </a:p>
                    <a:p>
                      <a:pPr lvl="1"/>
                      <a:r>
                        <a:rPr lang="en-GB" dirty="0"/>
                        <a:t>Trade Payables</a:t>
                      </a:r>
                    </a:p>
                    <a:p>
                      <a:pPr lvl="1"/>
                      <a:r>
                        <a:rPr lang="en-GB" dirty="0"/>
                        <a:t>Overdraft</a:t>
                      </a:r>
                      <a:endParaRPr lang="en-US" dirty="0"/>
                    </a:p>
                  </a:txBody>
                  <a:tcPr/>
                </a:tc>
                <a:tc>
                  <a:txBody>
                    <a:bodyPr/>
                    <a:lstStyle/>
                    <a:p>
                      <a:pPr algn="ctr"/>
                      <a:endParaRPr lang="en-GB" dirty="0"/>
                    </a:p>
                    <a:p>
                      <a:pPr algn="ctr"/>
                      <a:r>
                        <a:rPr lang="en-GB" dirty="0"/>
                        <a:t>600</a:t>
                      </a:r>
                    </a:p>
                    <a:p>
                      <a:pPr algn="ctr"/>
                      <a:r>
                        <a:rPr lang="en-GB" dirty="0"/>
                        <a:t>100</a:t>
                      </a:r>
                      <a:endParaRPr lang="en-US" dirty="0"/>
                    </a:p>
                  </a:txBody>
                  <a:tcPr/>
                </a:tc>
                <a:tc>
                  <a:txBody>
                    <a:bodyPr/>
                    <a:lstStyle/>
                    <a:p>
                      <a:pPr algn="ctr"/>
                      <a:endParaRPr lang="en-GB" dirty="0"/>
                    </a:p>
                    <a:p>
                      <a:pPr algn="ctr"/>
                      <a:endParaRPr lang="en-GB" dirty="0"/>
                    </a:p>
                    <a:p>
                      <a:pPr algn="ctr"/>
                      <a:r>
                        <a:rPr lang="en-GB" dirty="0"/>
                        <a:t>900</a:t>
                      </a:r>
                      <a:endParaRPr lang="en-US" dirty="0"/>
                    </a:p>
                  </a:txBody>
                  <a:tcPr/>
                </a:tc>
                <a:extLst>
                  <a:ext uri="{0D108BD9-81ED-4DB2-BD59-A6C34878D82A}">
                    <a16:rowId xmlns:a16="http://schemas.microsoft.com/office/drawing/2014/main" val="10006"/>
                  </a:ext>
                </a:extLst>
              </a:tr>
              <a:tr h="345395">
                <a:tc>
                  <a:txBody>
                    <a:bodyPr/>
                    <a:lstStyle/>
                    <a:p>
                      <a:r>
                        <a:rPr lang="en-GB" b="1" dirty="0"/>
                        <a:t>Working Stock</a:t>
                      </a:r>
                      <a:endParaRPr lang="en-US" b="1" dirty="0"/>
                    </a:p>
                  </a:txBody>
                  <a:tcPr/>
                </a:tc>
                <a:tc>
                  <a:txBody>
                    <a:bodyPr/>
                    <a:lstStyle/>
                    <a:p>
                      <a:pPr algn="ctr"/>
                      <a:endParaRPr lang="en-US" dirty="0"/>
                    </a:p>
                  </a:txBody>
                  <a:tcPr/>
                </a:tc>
                <a:tc>
                  <a:txBody>
                    <a:bodyPr/>
                    <a:lstStyle/>
                    <a:p>
                      <a:pPr algn="ctr"/>
                      <a:r>
                        <a:rPr lang="en-GB" dirty="0"/>
                        <a:t>3, 200</a:t>
                      </a:r>
                      <a:endParaRPr lang="en-US" dirty="0"/>
                    </a:p>
                  </a:txBody>
                  <a:tcPr/>
                </a:tc>
                <a:extLst>
                  <a:ext uri="{0D108BD9-81ED-4DB2-BD59-A6C34878D82A}">
                    <a16:rowId xmlns:a16="http://schemas.microsoft.com/office/drawing/2014/main" val="10007"/>
                  </a:ext>
                </a:extLst>
              </a:tr>
              <a:tr h="368654">
                <a:tc>
                  <a:txBody>
                    <a:bodyPr/>
                    <a:lstStyle/>
                    <a:p>
                      <a:r>
                        <a:rPr lang="en-GB" b="1" dirty="0"/>
                        <a:t>Total Assets</a:t>
                      </a:r>
                      <a:r>
                        <a:rPr lang="en-GB" b="1" baseline="0" dirty="0"/>
                        <a:t> more Total Liabilities</a:t>
                      </a:r>
                      <a:endParaRPr lang="en-US" b="1" dirty="0"/>
                    </a:p>
                  </a:txBody>
                  <a:tcPr/>
                </a:tc>
                <a:tc>
                  <a:txBody>
                    <a:bodyPr/>
                    <a:lstStyle/>
                    <a:p>
                      <a:pPr algn="ctr"/>
                      <a:endParaRPr lang="en-US" dirty="0"/>
                    </a:p>
                  </a:txBody>
                  <a:tcPr/>
                </a:tc>
                <a:tc>
                  <a:txBody>
                    <a:bodyPr/>
                    <a:lstStyle/>
                    <a:p>
                      <a:pPr algn="ctr"/>
                      <a:r>
                        <a:rPr lang="en-GB" dirty="0"/>
                        <a:t>5,</a:t>
                      </a:r>
                      <a:r>
                        <a:rPr lang="en-GB" baseline="0" dirty="0"/>
                        <a:t> 000</a:t>
                      </a:r>
                      <a:endParaRPr lang="en-US" dirty="0"/>
                    </a:p>
                  </a:txBody>
                  <a:tcPr/>
                </a:tc>
                <a:extLst>
                  <a:ext uri="{0D108BD9-81ED-4DB2-BD59-A6C34878D82A}">
                    <a16:rowId xmlns:a16="http://schemas.microsoft.com/office/drawing/2014/main" val="10008"/>
                  </a:ext>
                </a:extLst>
              </a:tr>
              <a:tr h="604442">
                <a:tc>
                  <a:txBody>
                    <a:bodyPr/>
                    <a:lstStyle/>
                    <a:p>
                      <a:r>
                        <a:rPr lang="en-GB" b="1" dirty="0"/>
                        <a:t>Shareholders Stuff</a:t>
                      </a:r>
                    </a:p>
                    <a:p>
                      <a:pPr lvl="1"/>
                      <a:r>
                        <a:rPr lang="en-GB" dirty="0"/>
                        <a:t>Share Capital</a:t>
                      </a:r>
                      <a:endParaRPr lang="en-US" dirty="0"/>
                    </a:p>
                  </a:txBody>
                  <a:tcPr/>
                </a:tc>
                <a:tc>
                  <a:txBody>
                    <a:bodyPr/>
                    <a:lstStyle/>
                    <a:p>
                      <a:pPr algn="ctr"/>
                      <a:endParaRPr lang="en-GB" dirty="0"/>
                    </a:p>
                    <a:p>
                      <a:pPr algn="ctr"/>
                      <a:r>
                        <a:rPr lang="en-GB" dirty="0"/>
                        <a:t>6, 000</a:t>
                      </a: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58721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Discuss the use of breakeven analysis in helping Sandra plan for a successful business.  (8 marks)</a:t>
            </a:r>
          </a:p>
        </p:txBody>
      </p:sp>
      <p:sp>
        <p:nvSpPr>
          <p:cNvPr id="7" name="Text Placeholder 6"/>
          <p:cNvSpPr>
            <a:spLocks noGrp="1"/>
          </p:cNvSpPr>
          <p:nvPr>
            <p:ph type="body" idx="1"/>
          </p:nvPr>
        </p:nvSpPr>
        <p:spPr/>
        <p:txBody>
          <a:bodyPr/>
          <a:lstStyle/>
          <a:p>
            <a:r>
              <a:rPr lang="en-GB" dirty="0"/>
              <a:t>You need to explain what BE is and why its useful. The risks of not completing it. Finally link to how BE can help Sandra plan for success.</a:t>
            </a:r>
          </a:p>
        </p:txBody>
      </p:sp>
    </p:spTree>
    <p:extLst>
      <p:ext uri="{BB962C8B-B14F-4D97-AF65-F5344CB8AC3E}">
        <p14:creationId xmlns:p14="http://schemas.microsoft.com/office/powerpoint/2010/main" val="356222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Mark Scheme</a:t>
            </a:r>
          </a:p>
        </p:txBody>
      </p:sp>
      <p:sp>
        <p:nvSpPr>
          <p:cNvPr id="5" name="Content Placeholder 4"/>
          <p:cNvSpPr>
            <a:spLocks noGrp="1"/>
          </p:cNvSpPr>
          <p:nvPr>
            <p:ph idx="1"/>
          </p:nvPr>
        </p:nvSpPr>
        <p:spPr/>
        <p:txBody>
          <a:bodyPr>
            <a:normAutofit lnSpcReduction="10000"/>
          </a:bodyPr>
          <a:lstStyle/>
          <a:p>
            <a:r>
              <a:rPr lang="en-GB" dirty="0">
                <a:solidFill>
                  <a:srgbClr val="FF0000"/>
                </a:solidFill>
              </a:rPr>
              <a:t>First Task – explain what break even is and why it is needed . . . .</a:t>
            </a:r>
          </a:p>
          <a:p>
            <a:pPr lvl="1"/>
            <a:r>
              <a:rPr lang="en-GB" dirty="0"/>
              <a:t>It shows when the business is making enough money to cover their costs</a:t>
            </a:r>
          </a:p>
          <a:p>
            <a:pPr lvl="1"/>
            <a:r>
              <a:rPr lang="en-GB" dirty="0"/>
              <a:t>It is necessary in order to fix an appropriate selling price for goods</a:t>
            </a:r>
          </a:p>
          <a:p>
            <a:pPr lvl="1"/>
            <a:r>
              <a:rPr lang="en-GB" dirty="0"/>
              <a:t>It is needed to know how much to sell to enable the business to make a profit</a:t>
            </a:r>
          </a:p>
          <a:p>
            <a:pPr lvl="1"/>
            <a:r>
              <a:rPr lang="en-GB" dirty="0"/>
              <a:t>It is needed to identify and track costs (both fixed and variable costs)</a:t>
            </a:r>
          </a:p>
          <a:p>
            <a:pPr lvl="1"/>
            <a:r>
              <a:rPr lang="en-GB" dirty="0"/>
              <a:t>It can help businesses identify where they can change their costs, for example, buying cheaper materials or finding a cheaper supplier</a:t>
            </a:r>
          </a:p>
          <a:p>
            <a:pPr lvl="1"/>
            <a:r>
              <a:rPr lang="en-GB" dirty="0"/>
              <a:t>It is needed to highlight the margin of safety </a:t>
            </a:r>
          </a:p>
          <a:p>
            <a:pPr lvl="1"/>
            <a:endParaRPr lang="en-GB" dirty="0"/>
          </a:p>
        </p:txBody>
      </p:sp>
    </p:spTree>
    <p:extLst>
      <p:ext uri="{BB962C8B-B14F-4D97-AF65-F5344CB8AC3E}">
        <p14:creationId xmlns:p14="http://schemas.microsoft.com/office/powerpoint/2010/main" val="244586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Mark Scheme</a:t>
            </a:r>
          </a:p>
        </p:txBody>
      </p:sp>
      <p:sp>
        <p:nvSpPr>
          <p:cNvPr id="5" name="Content Placeholder 4"/>
          <p:cNvSpPr>
            <a:spLocks noGrp="1"/>
          </p:cNvSpPr>
          <p:nvPr>
            <p:ph idx="1"/>
          </p:nvPr>
        </p:nvSpPr>
        <p:spPr/>
        <p:txBody>
          <a:bodyPr>
            <a:normAutofit/>
          </a:bodyPr>
          <a:lstStyle/>
          <a:p>
            <a:r>
              <a:rPr lang="en-GB" dirty="0">
                <a:solidFill>
                  <a:srgbClr val="FF0000"/>
                </a:solidFill>
              </a:rPr>
              <a:t>Explain the risks of not completing a breakeven analysis . . . </a:t>
            </a:r>
          </a:p>
          <a:p>
            <a:pPr lvl="1"/>
            <a:r>
              <a:rPr lang="en-GB" dirty="0"/>
              <a:t>The business sets the wrong selling price for goods and ends up making a loss </a:t>
            </a:r>
          </a:p>
          <a:p>
            <a:pPr lvl="1"/>
            <a:r>
              <a:rPr lang="en-GB" dirty="0"/>
              <a:t>The business costs are higher than the revenue generated  </a:t>
            </a:r>
          </a:p>
          <a:p>
            <a:pPr lvl="1"/>
            <a:r>
              <a:rPr lang="en-GB" dirty="0"/>
              <a:t>The business will not be aware of the margin of safety </a:t>
            </a:r>
          </a:p>
          <a:p>
            <a:pPr lvl="1"/>
            <a:r>
              <a:rPr lang="en-GB" dirty="0"/>
              <a:t>The business will not be  aware of how much they need to sell to make a profit </a:t>
            </a:r>
          </a:p>
          <a:p>
            <a:pPr lvl="1"/>
            <a:r>
              <a:rPr lang="en-GB" dirty="0"/>
              <a:t>It can help businesses identify where they can change their costs, for example, buying cheaper materials or finding a cheaper supplier </a:t>
            </a:r>
          </a:p>
          <a:p>
            <a:pPr lvl="1"/>
            <a:endParaRPr lang="en-GB" dirty="0"/>
          </a:p>
        </p:txBody>
      </p:sp>
    </p:spTree>
    <p:extLst>
      <p:ext uri="{BB962C8B-B14F-4D97-AF65-F5344CB8AC3E}">
        <p14:creationId xmlns:p14="http://schemas.microsoft.com/office/powerpoint/2010/main" val="146835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Mark Scheme</a:t>
            </a:r>
          </a:p>
        </p:txBody>
      </p:sp>
      <p:sp>
        <p:nvSpPr>
          <p:cNvPr id="5" name="Content Placeholder 4"/>
          <p:cNvSpPr>
            <a:spLocks noGrp="1"/>
          </p:cNvSpPr>
          <p:nvPr>
            <p:ph idx="1"/>
          </p:nvPr>
        </p:nvSpPr>
        <p:spPr/>
        <p:txBody>
          <a:bodyPr>
            <a:normAutofit/>
          </a:bodyPr>
          <a:lstStyle/>
          <a:p>
            <a:r>
              <a:rPr lang="en-GB" dirty="0">
                <a:solidFill>
                  <a:srgbClr val="FF0000"/>
                </a:solidFill>
              </a:rPr>
              <a:t>Link to success</a:t>
            </a:r>
          </a:p>
          <a:p>
            <a:pPr lvl="1"/>
            <a:r>
              <a:rPr lang="en-GB" dirty="0"/>
              <a:t>Planning costs and potential revenue should keep Sandra on track to make profit</a:t>
            </a:r>
          </a:p>
          <a:p>
            <a:pPr lvl="1"/>
            <a:r>
              <a:rPr lang="en-GB" dirty="0"/>
              <a:t>Useful tool in gaining financial support from banks – essential for new businesses</a:t>
            </a:r>
          </a:p>
          <a:p>
            <a:pPr lvl="1"/>
            <a:r>
              <a:rPr lang="en-GB" dirty="0"/>
              <a:t>BE can allow for ‘what if’ scenarios. Sandra can see what the impact of changing selling prices, going with an alternative supplier etc can have on her BE amount before actually doing it. </a:t>
            </a:r>
          </a:p>
        </p:txBody>
      </p:sp>
    </p:spTree>
    <p:extLst>
      <p:ext uri="{BB962C8B-B14F-4D97-AF65-F5344CB8AC3E}">
        <p14:creationId xmlns:p14="http://schemas.microsoft.com/office/powerpoint/2010/main" val="92950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Why is it important for businesses to use financial planning tools such as cash flow forecasting and budgeting?            (8 marks)</a:t>
            </a:r>
          </a:p>
        </p:txBody>
      </p:sp>
      <p:sp>
        <p:nvSpPr>
          <p:cNvPr id="7" name="Text Placeholder 6"/>
          <p:cNvSpPr>
            <a:spLocks noGrp="1"/>
          </p:cNvSpPr>
          <p:nvPr>
            <p:ph type="body" idx="1"/>
          </p:nvPr>
        </p:nvSpPr>
        <p:spPr/>
        <p:txBody>
          <a:bodyPr/>
          <a:lstStyle/>
          <a:p>
            <a:r>
              <a:rPr lang="en-GB" dirty="0"/>
              <a:t>You need to explain what financial planning tools are i.e. cash flow forecasting and budgeting. Discuss the benefits of completing them and then detail the risks of not doing them.</a:t>
            </a:r>
          </a:p>
        </p:txBody>
      </p:sp>
    </p:spTree>
    <p:extLst>
      <p:ext uri="{BB962C8B-B14F-4D97-AF65-F5344CB8AC3E}">
        <p14:creationId xmlns:p14="http://schemas.microsoft.com/office/powerpoint/2010/main" val="232003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Mark Scheme</a:t>
            </a:r>
          </a:p>
        </p:txBody>
      </p:sp>
      <p:sp>
        <p:nvSpPr>
          <p:cNvPr id="5" name="Content Placeholder 4"/>
          <p:cNvSpPr>
            <a:spLocks noGrp="1"/>
          </p:cNvSpPr>
          <p:nvPr>
            <p:ph idx="1"/>
          </p:nvPr>
        </p:nvSpPr>
        <p:spPr>
          <a:xfrm>
            <a:off x="1295401" y="2556932"/>
            <a:ext cx="9601196" cy="3767668"/>
          </a:xfrm>
        </p:spPr>
        <p:txBody>
          <a:bodyPr>
            <a:normAutofit fontScale="85000" lnSpcReduction="10000"/>
          </a:bodyPr>
          <a:lstStyle/>
          <a:p>
            <a:r>
              <a:rPr lang="en-GB" dirty="0">
                <a:solidFill>
                  <a:srgbClr val="FF0000"/>
                </a:solidFill>
              </a:rPr>
              <a:t>Importance and benefits of planning tools </a:t>
            </a:r>
          </a:p>
          <a:p>
            <a:pPr lvl="1"/>
            <a:r>
              <a:rPr lang="en-GB" dirty="0"/>
              <a:t>Shows when money is coming into the business (cash inflows)  </a:t>
            </a:r>
          </a:p>
          <a:p>
            <a:pPr lvl="1"/>
            <a:r>
              <a:rPr lang="en-GB" dirty="0"/>
              <a:t>Shows individual and total outflows and the dates/timings of those outflows </a:t>
            </a:r>
          </a:p>
          <a:p>
            <a:pPr lvl="1"/>
            <a:r>
              <a:rPr lang="en-GB" dirty="0"/>
              <a:t>A new business would have no past records to use for planning </a:t>
            </a:r>
          </a:p>
          <a:p>
            <a:pPr marL="0" indent="0">
              <a:buNone/>
            </a:pPr>
            <a:endParaRPr lang="en-GB" dirty="0"/>
          </a:p>
          <a:p>
            <a:r>
              <a:rPr lang="en-GB" dirty="0">
                <a:solidFill>
                  <a:srgbClr val="FF0000"/>
                </a:solidFill>
              </a:rPr>
              <a:t>Risks of not completing a cash flow forecast or budget </a:t>
            </a:r>
          </a:p>
          <a:p>
            <a:pPr lvl="1"/>
            <a:r>
              <a:rPr lang="en-GB" dirty="0"/>
              <a:t>Inaccurate or imprecise planning of finances particularly as a new business would have no past records  </a:t>
            </a:r>
          </a:p>
          <a:p>
            <a:pPr lvl="1"/>
            <a:r>
              <a:rPr lang="en-GB" dirty="0"/>
              <a:t>Payments to be made or received may be forgotten/ not accounted for </a:t>
            </a:r>
          </a:p>
          <a:p>
            <a:pPr lvl="1"/>
            <a:r>
              <a:rPr lang="en-GB" dirty="0"/>
              <a:t>Inability to plan and organise overdrafts and loans in advance so that emergency funds could incur penalties</a:t>
            </a:r>
          </a:p>
          <a:p>
            <a:pPr lvl="1"/>
            <a:endParaRPr lang="en-GB" dirty="0"/>
          </a:p>
        </p:txBody>
      </p:sp>
    </p:spTree>
    <p:extLst>
      <p:ext uri="{BB962C8B-B14F-4D97-AF65-F5344CB8AC3E}">
        <p14:creationId xmlns:p14="http://schemas.microsoft.com/office/powerpoint/2010/main" val="2525141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Discuss how preparing a trading account can benefit a business. (8 marks)</a:t>
            </a:r>
          </a:p>
        </p:txBody>
      </p:sp>
      <p:sp>
        <p:nvSpPr>
          <p:cNvPr id="5" name="Content Placeholder 4"/>
          <p:cNvSpPr>
            <a:spLocks noGrp="1"/>
          </p:cNvSpPr>
          <p:nvPr>
            <p:ph idx="1"/>
          </p:nvPr>
        </p:nvSpPr>
        <p:spPr/>
        <p:txBody>
          <a:bodyPr>
            <a:normAutofit fontScale="85000" lnSpcReduction="10000"/>
          </a:bodyPr>
          <a:lstStyle/>
          <a:p>
            <a:r>
              <a:rPr lang="en-GB" dirty="0"/>
              <a:t>A trading account shows gross profit. A business can check that they are not spending too much money on cost of sales and that it is earning enough sales revenue. </a:t>
            </a:r>
          </a:p>
          <a:p>
            <a:r>
              <a:rPr lang="en-GB" dirty="0"/>
              <a:t>Gross profit is important because this is needed to pay for expenses, including staff wages. If gross profit is too low to cover these then the business may be losing money and may not survive.</a:t>
            </a:r>
          </a:p>
          <a:p>
            <a:r>
              <a:rPr lang="en-GB" dirty="0"/>
              <a:t>If the gross profit is too low it must try to increase sales income or lower the cost of sales. It could hold special events to attract more customers or try to find cheaper suppliers or negotiate savings and discounts on some items. It could increase prices but this could result in customers going elsewhere. It is better off trying not to spend more money if possible.</a:t>
            </a:r>
          </a:p>
        </p:txBody>
      </p:sp>
    </p:spTree>
    <p:extLst>
      <p:ext uri="{BB962C8B-B14F-4D97-AF65-F5344CB8AC3E}">
        <p14:creationId xmlns:p14="http://schemas.microsoft.com/office/powerpoint/2010/main" val="179148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5012" t="30727" r="25797" b="9480"/>
          <a:stretch/>
        </p:blipFill>
        <p:spPr>
          <a:xfrm>
            <a:off x="1600200" y="685800"/>
            <a:ext cx="8991600" cy="5486400"/>
          </a:xfrm>
          <a:prstGeom prst="rect">
            <a:avLst/>
          </a:prstGeom>
        </p:spPr>
      </p:pic>
      <p:sp>
        <p:nvSpPr>
          <p:cNvPr id="2" name="TextBox 1">
            <a:extLst>
              <a:ext uri="{FF2B5EF4-FFF2-40B4-BE49-F238E27FC236}">
                <a16:creationId xmlns:a16="http://schemas.microsoft.com/office/drawing/2014/main" id="{CB9C5027-BCBC-49D5-8284-8B051FA9EBA8}"/>
              </a:ext>
            </a:extLst>
          </p:cNvPr>
          <p:cNvSpPr txBox="1"/>
          <p:nvPr/>
        </p:nvSpPr>
        <p:spPr>
          <a:xfrm>
            <a:off x="7162800" y="2667000"/>
            <a:ext cx="2819400" cy="2585323"/>
          </a:xfrm>
          <a:prstGeom prst="rect">
            <a:avLst/>
          </a:prstGeom>
          <a:noFill/>
        </p:spPr>
        <p:txBody>
          <a:bodyPr wrap="square" rtlCol="0">
            <a:spAutoFit/>
          </a:bodyPr>
          <a:lstStyle/>
          <a:p>
            <a:pPr marL="342900" indent="-342900">
              <a:buAutoNum type="arabicPeriod"/>
            </a:pPr>
            <a:r>
              <a:rPr lang="en-US" dirty="0"/>
              <a:t>Explain what a statement of financial position shows</a:t>
            </a:r>
          </a:p>
          <a:p>
            <a:pPr marL="342900" indent="-342900">
              <a:buFont typeface="+mj-lt"/>
              <a:buAutoNum type="arabicPeriod"/>
            </a:pPr>
            <a:endParaRPr lang="en-US" dirty="0"/>
          </a:p>
          <a:p>
            <a:pPr marL="342900" indent="-342900">
              <a:buAutoNum type="arabicPeriod"/>
            </a:pPr>
            <a:r>
              <a:rPr lang="en-US" dirty="0"/>
              <a:t>Identify the problems on </a:t>
            </a:r>
            <a:r>
              <a:rPr lang="en-US" dirty="0" err="1"/>
              <a:t>Monisha’s</a:t>
            </a:r>
            <a:r>
              <a:rPr lang="en-US" dirty="0"/>
              <a:t> statement</a:t>
            </a:r>
          </a:p>
          <a:p>
            <a:pPr marL="342900" indent="-342900">
              <a:buFont typeface="+mj-lt"/>
              <a:buAutoNum type="arabicPeriod"/>
            </a:pPr>
            <a:endParaRPr lang="en-US" dirty="0"/>
          </a:p>
          <a:p>
            <a:pPr marL="342900" indent="-342900">
              <a:buAutoNum type="arabicPeriod"/>
            </a:pPr>
            <a:r>
              <a:rPr lang="en-US" dirty="0"/>
              <a:t>Suggest solutions to the problems</a:t>
            </a:r>
            <a:endParaRPr lang="en-GB" dirty="0"/>
          </a:p>
        </p:txBody>
      </p:sp>
    </p:spTree>
    <p:extLst>
      <p:ext uri="{BB962C8B-B14F-4D97-AF65-F5344CB8AC3E}">
        <p14:creationId xmlns:p14="http://schemas.microsoft.com/office/powerpoint/2010/main" val="301709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4740" t="24001" r="26069" b="16909"/>
          <a:stretch/>
        </p:blipFill>
        <p:spPr>
          <a:xfrm>
            <a:off x="1676400" y="685800"/>
            <a:ext cx="8991600" cy="5638800"/>
          </a:xfrm>
          <a:prstGeom prst="rect">
            <a:avLst/>
          </a:prstGeom>
        </p:spPr>
      </p:pic>
      <p:sp>
        <p:nvSpPr>
          <p:cNvPr id="3" name="TextBox 2">
            <a:extLst>
              <a:ext uri="{FF2B5EF4-FFF2-40B4-BE49-F238E27FC236}">
                <a16:creationId xmlns:a16="http://schemas.microsoft.com/office/drawing/2014/main" id="{48499CCD-9058-4050-A17D-59606E83DCCC}"/>
              </a:ext>
            </a:extLst>
          </p:cNvPr>
          <p:cNvSpPr txBox="1"/>
          <p:nvPr/>
        </p:nvSpPr>
        <p:spPr>
          <a:xfrm>
            <a:off x="6858000" y="2667000"/>
            <a:ext cx="3657600" cy="3693319"/>
          </a:xfrm>
          <a:prstGeom prst="rect">
            <a:avLst/>
          </a:prstGeom>
          <a:noFill/>
        </p:spPr>
        <p:txBody>
          <a:bodyPr wrap="square" rtlCol="0">
            <a:spAutoFit/>
          </a:bodyPr>
          <a:lstStyle/>
          <a:p>
            <a:pPr marL="342900" indent="-342900">
              <a:buAutoNum type="arabicPeriod"/>
            </a:pPr>
            <a:r>
              <a:rPr lang="en-US" dirty="0"/>
              <a:t>Explain what revenue and costs are</a:t>
            </a:r>
          </a:p>
          <a:p>
            <a:pPr marL="342900" indent="-342900">
              <a:buFont typeface="+mj-lt"/>
              <a:buAutoNum type="arabicPeriod"/>
            </a:pPr>
            <a:endParaRPr lang="en-US" dirty="0"/>
          </a:p>
          <a:p>
            <a:pPr marL="342900" indent="-342900">
              <a:buAutoNum type="arabicPeriod"/>
            </a:pPr>
            <a:r>
              <a:rPr lang="en-US" dirty="0"/>
              <a:t>Discuss the impact of changing revenue for notebooks and diaries. Think about whether people would pay more. Link to BE too.</a:t>
            </a:r>
          </a:p>
          <a:p>
            <a:pPr marL="342900" indent="-342900">
              <a:buFont typeface="+mj-lt"/>
              <a:buAutoNum type="arabicPeriod"/>
            </a:pPr>
            <a:endParaRPr lang="en-US" dirty="0"/>
          </a:p>
          <a:p>
            <a:pPr marL="342900" indent="-342900">
              <a:buAutoNum type="arabicPeriod"/>
            </a:pPr>
            <a:r>
              <a:rPr lang="en-US" dirty="0"/>
              <a:t>Discuss the impact of changing costs for notebooks and diaries. Think about the issue of going with a different paper supplier. Again link to BE.</a:t>
            </a:r>
          </a:p>
          <a:p>
            <a:pPr marL="342900" indent="-342900">
              <a:buAutoNum type="arabicPeriod"/>
            </a:pPr>
            <a:endParaRPr lang="en-GB" dirty="0"/>
          </a:p>
        </p:txBody>
      </p:sp>
    </p:spTree>
    <p:extLst>
      <p:ext uri="{BB962C8B-B14F-4D97-AF65-F5344CB8AC3E}">
        <p14:creationId xmlns:p14="http://schemas.microsoft.com/office/powerpoint/2010/main" val="3409834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Exam Skills</a:t>
            </a:r>
            <a:endParaRPr lang="en-US" dirty="0"/>
          </a:p>
        </p:txBody>
      </p:sp>
      <p:sp>
        <p:nvSpPr>
          <p:cNvPr id="3" name="Subtitle 2"/>
          <p:cNvSpPr>
            <a:spLocks noGrp="1"/>
          </p:cNvSpPr>
          <p:nvPr>
            <p:ph type="subTitle" idx="1"/>
          </p:nvPr>
        </p:nvSpPr>
        <p:spPr/>
        <p:txBody>
          <a:bodyPr>
            <a:normAutofit/>
          </a:bodyPr>
          <a:lstStyle/>
          <a:p>
            <a:r>
              <a:rPr lang="en-GB" sz="2400" dirty="0"/>
              <a:t>Unit 2 – Finance for Business</a:t>
            </a:r>
            <a:endParaRPr lang="en-US" sz="2400" dirty="0"/>
          </a:p>
        </p:txBody>
      </p:sp>
    </p:spTree>
    <p:extLst>
      <p:ext uri="{BB962C8B-B14F-4D97-AF65-F5344CB8AC3E}">
        <p14:creationId xmlns:p14="http://schemas.microsoft.com/office/powerpoint/2010/main" val="180428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endParaRPr lang="en-US" dirty="0"/>
          </a:p>
        </p:txBody>
      </p:sp>
      <p:sp>
        <p:nvSpPr>
          <p:cNvPr id="3" name="Content Placeholder 2"/>
          <p:cNvSpPr>
            <a:spLocks noGrp="1"/>
          </p:cNvSpPr>
          <p:nvPr>
            <p:ph idx="1"/>
          </p:nvPr>
        </p:nvSpPr>
        <p:spPr/>
        <p:txBody>
          <a:bodyPr/>
          <a:lstStyle/>
          <a:p>
            <a:r>
              <a:rPr lang="en-GB" dirty="0"/>
              <a:t>One hour</a:t>
            </a:r>
          </a:p>
          <a:p>
            <a:r>
              <a:rPr lang="en-GB" dirty="0"/>
              <a:t>50 marks</a:t>
            </a:r>
          </a:p>
          <a:p>
            <a:r>
              <a:rPr lang="en-GB" dirty="0"/>
              <a:t>Onscreen</a:t>
            </a:r>
          </a:p>
          <a:p>
            <a:r>
              <a:rPr lang="en-GB" dirty="0"/>
              <a:t>Questions on all content covered</a:t>
            </a:r>
          </a:p>
          <a:p>
            <a:r>
              <a:rPr lang="en-GB" dirty="0"/>
              <a:t>Answer in any order</a:t>
            </a:r>
            <a:endParaRPr lang="en-US" dirty="0"/>
          </a:p>
        </p:txBody>
      </p:sp>
    </p:spTree>
    <p:extLst>
      <p:ext uri="{BB962C8B-B14F-4D97-AF65-F5344CB8AC3E}">
        <p14:creationId xmlns:p14="http://schemas.microsoft.com/office/powerpoint/2010/main" val="1649760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840" t="14341" r="16003" b="6999"/>
          <a:stretch/>
        </p:blipFill>
        <p:spPr>
          <a:xfrm>
            <a:off x="2357408" y="827239"/>
            <a:ext cx="7318093" cy="53627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734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Understanding the Question</a:t>
            </a:r>
            <a:endParaRPr lang="en-US" dirty="0"/>
          </a:p>
        </p:txBody>
      </p:sp>
      <p:sp>
        <p:nvSpPr>
          <p:cNvPr id="3" name="Content Placeholder 2"/>
          <p:cNvSpPr>
            <a:spLocks noGrp="1"/>
          </p:cNvSpPr>
          <p:nvPr>
            <p:ph idx="1"/>
          </p:nvPr>
        </p:nvSpPr>
        <p:spPr>
          <a:xfrm>
            <a:off x="1020611" y="2759409"/>
            <a:ext cx="9601196" cy="3318936"/>
          </a:xfrm>
        </p:spPr>
        <p:txBody>
          <a:bodyPr/>
          <a:lstStyle/>
          <a:p>
            <a:r>
              <a:rPr lang="en-GB" dirty="0"/>
              <a:t>Read each question carefully and make sure you know exactly what you have to do.</a:t>
            </a:r>
          </a:p>
          <a:p>
            <a:endParaRPr lang="en-GB" dirty="0"/>
          </a:p>
          <a:p>
            <a:r>
              <a:rPr lang="en-GB" dirty="0"/>
              <a:t>Always check:-</a:t>
            </a:r>
          </a:p>
          <a:p>
            <a:pPr lvl="1"/>
            <a:r>
              <a:rPr lang="en-GB" dirty="0"/>
              <a:t>How many items you have to select</a:t>
            </a:r>
          </a:p>
          <a:p>
            <a:pPr lvl="1"/>
            <a:r>
              <a:rPr lang="en-GB" dirty="0"/>
              <a:t>You understand the term being used</a:t>
            </a:r>
          </a:p>
          <a:p>
            <a:pPr lvl="1"/>
            <a:r>
              <a:rPr lang="en-GB" dirty="0"/>
              <a:t>How you must respond</a:t>
            </a:r>
            <a:endParaRPr lang="en-US" dirty="0"/>
          </a:p>
        </p:txBody>
      </p:sp>
    </p:spTree>
    <p:extLst>
      <p:ext uri="{BB962C8B-B14F-4D97-AF65-F5344CB8AC3E}">
        <p14:creationId xmlns:p14="http://schemas.microsoft.com/office/powerpoint/2010/main" val="124431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06" t="12442" r="1048" b="11428"/>
          <a:stretch/>
        </p:blipFill>
        <p:spPr>
          <a:xfrm>
            <a:off x="1648741" y="723131"/>
            <a:ext cx="8937907" cy="5221012"/>
          </a:xfrm>
          <a:prstGeom prst="rect">
            <a:avLst/>
          </a:prstGeom>
        </p:spPr>
      </p:pic>
    </p:spTree>
    <p:extLst>
      <p:ext uri="{BB962C8B-B14F-4D97-AF65-F5344CB8AC3E}">
        <p14:creationId xmlns:p14="http://schemas.microsoft.com/office/powerpoint/2010/main" val="211225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389164"/>
            <a:ext cx="9601196" cy="1303867"/>
          </a:xfrm>
        </p:spPr>
        <p:txBody>
          <a:bodyPr/>
          <a:lstStyle/>
          <a:p>
            <a:r>
              <a:rPr lang="en-GB" dirty="0"/>
              <a:t>Revision Topics</a:t>
            </a:r>
            <a:endParaRPr lang="en-US" dirty="0"/>
          </a:p>
        </p:txBody>
      </p:sp>
      <p:sp>
        <p:nvSpPr>
          <p:cNvPr id="3" name="Content Placeholder 2"/>
          <p:cNvSpPr>
            <a:spLocks noGrp="1"/>
          </p:cNvSpPr>
          <p:nvPr>
            <p:ph idx="1"/>
          </p:nvPr>
        </p:nvSpPr>
        <p:spPr>
          <a:xfrm>
            <a:off x="1396639" y="2590800"/>
            <a:ext cx="9601196" cy="3318936"/>
          </a:xfrm>
        </p:spPr>
        <p:txBody>
          <a:bodyPr>
            <a:normAutofit fontScale="85000" lnSpcReduction="10000"/>
          </a:bodyPr>
          <a:lstStyle/>
          <a:p>
            <a:r>
              <a:rPr lang="en-GB" dirty="0"/>
              <a:t>The difference between key terms</a:t>
            </a:r>
          </a:p>
          <a:p>
            <a:r>
              <a:rPr lang="en-GB" dirty="0"/>
              <a:t>Features of a break even graph and how to use the break even formula</a:t>
            </a:r>
          </a:p>
          <a:p>
            <a:r>
              <a:rPr lang="en-GB" dirty="0"/>
              <a:t>Formulae for revenue, total costs and profit</a:t>
            </a:r>
          </a:p>
          <a:p>
            <a:r>
              <a:rPr lang="en-GB" dirty="0"/>
              <a:t>The items on a cash flow forecast, income statement and statement of financial position</a:t>
            </a:r>
          </a:p>
          <a:p>
            <a:r>
              <a:rPr lang="en-GB" dirty="0"/>
              <a:t>What is meant by cost of sales and working capital</a:t>
            </a:r>
          </a:p>
          <a:p>
            <a:r>
              <a:rPr lang="en-GB" dirty="0"/>
              <a:t>How to improve gross and net profit</a:t>
            </a:r>
          </a:p>
          <a:p>
            <a:r>
              <a:rPr lang="en-GB" dirty="0"/>
              <a:t>The benefits of these planning tools: break even, cash flow forecasting and budgeting and the risks of not doing them.</a:t>
            </a:r>
            <a:endParaRPr lang="en-US" dirty="0"/>
          </a:p>
        </p:txBody>
      </p:sp>
    </p:spTree>
    <p:extLst>
      <p:ext uri="{BB962C8B-B14F-4D97-AF65-F5344CB8AC3E}">
        <p14:creationId xmlns:p14="http://schemas.microsoft.com/office/powerpoint/2010/main" val="48029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Hints &amp; Tips</a:t>
            </a:r>
            <a:endParaRPr lang="en-US" dirty="0"/>
          </a:p>
        </p:txBody>
      </p:sp>
      <p:sp>
        <p:nvSpPr>
          <p:cNvPr id="3" name="Content Placeholder 2"/>
          <p:cNvSpPr>
            <a:spLocks noGrp="1"/>
          </p:cNvSpPr>
          <p:nvPr>
            <p:ph idx="1"/>
          </p:nvPr>
        </p:nvSpPr>
        <p:spPr/>
        <p:txBody>
          <a:bodyPr>
            <a:normAutofit lnSpcReduction="10000"/>
          </a:bodyPr>
          <a:lstStyle/>
          <a:p>
            <a:r>
              <a:rPr lang="en-GB" dirty="0"/>
              <a:t>Revise key terms and formulae</a:t>
            </a:r>
          </a:p>
          <a:p>
            <a:r>
              <a:rPr lang="en-GB" dirty="0"/>
              <a:t>Arrive in good time</a:t>
            </a:r>
          </a:p>
          <a:p>
            <a:r>
              <a:rPr lang="en-GB" dirty="0"/>
              <a:t>Read the questions carefully</a:t>
            </a:r>
          </a:p>
          <a:p>
            <a:r>
              <a:rPr lang="en-GB" dirty="0"/>
              <a:t>You don't need a pen or paper</a:t>
            </a:r>
          </a:p>
          <a:p>
            <a:r>
              <a:rPr lang="en-GB" dirty="0"/>
              <a:t>Must have your lanyard</a:t>
            </a:r>
          </a:p>
          <a:p>
            <a:r>
              <a:rPr lang="en-GB" dirty="0"/>
              <a:t>Use the marks given for the question as a guide</a:t>
            </a:r>
          </a:p>
          <a:p>
            <a:r>
              <a:rPr lang="en-GB" dirty="0"/>
              <a:t>If the answer has a large response box means you must provide detail</a:t>
            </a:r>
            <a:endParaRPr lang="en-US" dirty="0"/>
          </a:p>
        </p:txBody>
      </p:sp>
    </p:spTree>
    <p:extLst>
      <p:ext uri="{BB962C8B-B14F-4D97-AF65-F5344CB8AC3E}">
        <p14:creationId xmlns:p14="http://schemas.microsoft.com/office/powerpoint/2010/main" val="159007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 Markers</a:t>
            </a:r>
          </a:p>
        </p:txBody>
      </p:sp>
      <p:sp>
        <p:nvSpPr>
          <p:cNvPr id="4" name="Text Placeholder 3"/>
          <p:cNvSpPr>
            <a:spLocks noGrp="1"/>
          </p:cNvSpPr>
          <p:nvPr>
            <p:ph type="body" idx="1"/>
          </p:nvPr>
        </p:nvSpPr>
        <p:spPr/>
        <p:txBody>
          <a:bodyPr/>
          <a:lstStyle/>
          <a:p>
            <a:r>
              <a:rPr lang="en-GB" dirty="0"/>
              <a:t>Practise</a:t>
            </a:r>
          </a:p>
        </p:txBody>
      </p:sp>
    </p:spTree>
    <p:extLst>
      <p:ext uri="{BB962C8B-B14F-4D97-AF65-F5344CB8AC3E}">
        <p14:creationId xmlns:p14="http://schemas.microsoft.com/office/powerpoint/2010/main" val="32984535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HDOrganicV2</Template>
  <TotalTime>88</TotalTime>
  <Words>971</Words>
  <Application>Microsoft Office PowerPoint</Application>
  <PresentationFormat>Widescreen</PresentationFormat>
  <Paragraphs>122</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Garamond</vt:lpstr>
      <vt:lpstr>Organic</vt:lpstr>
      <vt:lpstr>Spot the Errors</vt:lpstr>
      <vt:lpstr>Exam Skills</vt:lpstr>
      <vt:lpstr>Overview</vt:lpstr>
      <vt:lpstr>PowerPoint Presentation</vt:lpstr>
      <vt:lpstr>Understanding the Question</vt:lpstr>
      <vt:lpstr>PowerPoint Presentation</vt:lpstr>
      <vt:lpstr>Revision Topics</vt:lpstr>
      <vt:lpstr>Hints &amp; Tips</vt:lpstr>
      <vt:lpstr>8 Markers</vt:lpstr>
      <vt:lpstr>Discuss the use of breakeven analysis in helping Sandra plan for a successful business.  (8 marks)</vt:lpstr>
      <vt:lpstr>Mark Scheme</vt:lpstr>
      <vt:lpstr>Mark Scheme</vt:lpstr>
      <vt:lpstr>Mark Scheme</vt:lpstr>
      <vt:lpstr>Why is it important for businesses to use financial planning tools such as cash flow forecasting and budgeting?            (8 marks)</vt:lpstr>
      <vt:lpstr>Mark Scheme</vt:lpstr>
      <vt:lpstr>Discuss how preparing a trading account can benefit a business. (8 marks)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Stephen Carr</cp:lastModifiedBy>
  <cp:revision>39</cp:revision>
  <dcterms:created xsi:type="dcterms:W3CDTF">2014-11-09T09:21:02Z</dcterms:created>
  <dcterms:modified xsi:type="dcterms:W3CDTF">2019-11-27T20:42:54Z</dcterms:modified>
</cp:coreProperties>
</file>