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6" r:id="rId2"/>
    <p:sldId id="257" r:id="rId3"/>
    <p:sldId id="279" r:id="rId4"/>
    <p:sldId id="280" r:id="rId5"/>
    <p:sldId id="281" r:id="rId6"/>
    <p:sldId id="287" r:id="rId7"/>
    <p:sldId id="282" r:id="rId8"/>
    <p:sldId id="283" r:id="rId9"/>
    <p:sldId id="284" r:id="rId10"/>
    <p:sldId id="288" r:id="rId11"/>
    <p:sldId id="285" r:id="rId12"/>
    <p:sldId id="262" r:id="rId13"/>
    <p:sldId id="263" r:id="rId14"/>
    <p:sldId id="264" r:id="rId15"/>
    <p:sldId id="265" r:id="rId16"/>
    <p:sldId id="289" r:id="rId17"/>
    <p:sldId id="286" r:id="rId18"/>
    <p:sldId id="290" r:id="rId19"/>
    <p:sldId id="291" r:id="rId20"/>
    <p:sldId id="299" r:id="rId21"/>
    <p:sldId id="296" r:id="rId22"/>
    <p:sldId id="258" r:id="rId23"/>
    <p:sldId id="293" r:id="rId24"/>
    <p:sldId id="259" r:id="rId25"/>
    <p:sldId id="260" r:id="rId26"/>
    <p:sldId id="292" r:id="rId27"/>
    <p:sldId id="298" r:id="rId28"/>
    <p:sldId id="300" r:id="rId29"/>
    <p:sldId id="297" r:id="rId30"/>
    <p:sldId id="294" r:id="rId31"/>
    <p:sldId id="266" r:id="rId32"/>
    <p:sldId id="267" r:id="rId33"/>
    <p:sldId id="295" r:id="rId34"/>
    <p:sldId id="268" r:id="rId35"/>
    <p:sldId id="269" r:id="rId36"/>
    <p:sldId id="271" r:id="rId37"/>
    <p:sldId id="272" r:id="rId38"/>
    <p:sldId id="273" r:id="rId39"/>
    <p:sldId id="274" r:id="rId40"/>
    <p:sldId id="275" r:id="rId41"/>
    <p:sldId id="276" r:id="rId42"/>
    <p:sldId id="277" r:id="rId43"/>
    <p:sldId id="278" r:id="rId44"/>
    <p:sldId id="301" r:id="rId45"/>
    <p:sldId id="302" r:id="rId46"/>
    <p:sldId id="303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85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DC6B45-459E-4146-BA2B-AE3E79551ADD}" type="datetimeFigureOut">
              <a:rPr lang="en-GB" smtClean="0"/>
              <a:pPr/>
              <a:t>07/09/2020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8C8B1-FDC1-4B51-98CC-FDF0E9FB1D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305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2157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Btec</a:t>
            </a:r>
            <a:r>
              <a:rPr lang="en-GB" dirty="0"/>
              <a:t> Workbook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4227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GoL</a:t>
            </a:r>
            <a:r>
              <a:rPr lang="en-GB" dirty="0"/>
              <a:t> activity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2034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6534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932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626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8667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Btec</a:t>
            </a:r>
            <a:r>
              <a:rPr lang="en-GB" dirty="0"/>
              <a:t> Workbook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4385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GoL</a:t>
            </a:r>
            <a:r>
              <a:rPr lang="en-GB" dirty="0"/>
              <a:t> Activity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7554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4648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681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4005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6395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674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1932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2484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0679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9817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26242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15775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0322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396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Btec</a:t>
            </a:r>
            <a:r>
              <a:rPr lang="en-GB" dirty="0"/>
              <a:t> workbook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96025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55200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Btec</a:t>
            </a:r>
            <a:r>
              <a:rPr lang="en-GB" dirty="0"/>
              <a:t> Workbook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72291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GoL</a:t>
            </a:r>
            <a:r>
              <a:rPr lang="en-GB" dirty="0"/>
              <a:t> </a:t>
            </a:r>
            <a:r>
              <a:rPr lang="en-GB" dirty="0" err="1"/>
              <a:t>Acitivity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23702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GoL</a:t>
            </a:r>
            <a:r>
              <a:rPr lang="en-GB" dirty="0"/>
              <a:t> </a:t>
            </a:r>
            <a:r>
              <a:rPr lang="en-GB" dirty="0" err="1"/>
              <a:t>Acitivity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0061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Btec</a:t>
            </a:r>
            <a:r>
              <a:rPr lang="en-GB" dirty="0"/>
              <a:t> Workbook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716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863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537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450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9393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Btec</a:t>
            </a:r>
            <a:r>
              <a:rPr lang="en-GB" dirty="0"/>
              <a:t> Workbook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8C8B1-FDC1-4B51-98CC-FDF0E9FB1DD8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195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3EB66-D7CB-4590-82DE-6DF17E2856B6}" type="datetimeFigureOut">
              <a:rPr lang="en-GB" smtClean="0"/>
              <a:pPr/>
              <a:t>07/09/2020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911FA-B457-4BDC-A855-EBC36C313C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3EB66-D7CB-4590-82DE-6DF17E2856B6}" type="datetimeFigureOut">
              <a:rPr lang="en-GB" smtClean="0"/>
              <a:pPr/>
              <a:t>07/09/2020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911FA-B457-4BDC-A855-EBC36C313C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3EB66-D7CB-4590-82DE-6DF17E2856B6}" type="datetimeFigureOut">
              <a:rPr lang="en-GB" smtClean="0"/>
              <a:pPr/>
              <a:t>07/09/2020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911FA-B457-4BDC-A855-EBC36C313C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3EB66-D7CB-4590-82DE-6DF17E2856B6}" type="datetimeFigureOut">
              <a:rPr lang="en-GB" smtClean="0"/>
              <a:pPr/>
              <a:t>07/09/2020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911FA-B457-4BDC-A855-EBC36C313C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3EB66-D7CB-4590-82DE-6DF17E2856B6}" type="datetimeFigureOut">
              <a:rPr lang="en-GB" smtClean="0"/>
              <a:pPr/>
              <a:t>07/09/2020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911FA-B457-4BDC-A855-EBC36C313C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3EB66-D7CB-4590-82DE-6DF17E2856B6}" type="datetimeFigureOut">
              <a:rPr lang="en-GB" smtClean="0"/>
              <a:pPr/>
              <a:t>07/09/2020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911FA-B457-4BDC-A855-EBC36C313C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3EB66-D7CB-4590-82DE-6DF17E2856B6}" type="datetimeFigureOut">
              <a:rPr lang="en-GB" smtClean="0"/>
              <a:pPr/>
              <a:t>07/09/2020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911FA-B457-4BDC-A855-EBC36C313C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3EB66-D7CB-4590-82DE-6DF17E2856B6}" type="datetimeFigureOut">
              <a:rPr lang="en-GB" smtClean="0"/>
              <a:pPr/>
              <a:t>07/09/2020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911FA-B457-4BDC-A855-EBC36C313C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3EB66-D7CB-4590-82DE-6DF17E2856B6}" type="datetimeFigureOut">
              <a:rPr lang="en-GB" smtClean="0"/>
              <a:pPr/>
              <a:t>07/09/2020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911FA-B457-4BDC-A855-EBC36C313C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3EB66-D7CB-4590-82DE-6DF17E2856B6}" type="datetimeFigureOut">
              <a:rPr lang="en-GB" smtClean="0"/>
              <a:pPr/>
              <a:t>07/09/2020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911FA-B457-4BDC-A855-EBC36C313C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3EB66-D7CB-4590-82DE-6DF17E2856B6}" type="datetimeFigureOut">
              <a:rPr lang="en-GB" smtClean="0"/>
              <a:pPr/>
              <a:t>07/09/2020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911FA-B457-4BDC-A855-EBC36C313C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3EB66-D7CB-4590-82DE-6DF17E2856B6}" type="datetimeFigureOut">
              <a:rPr lang="en-GB" smtClean="0"/>
              <a:pPr/>
              <a:t>07/09/2020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911FA-B457-4BDC-A855-EBC36C313C2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/>
          <a:lstStyle/>
          <a:p>
            <a:r>
              <a:rPr lang="en-GB" dirty="0"/>
              <a:t>Calculating Costs, Revenues &amp; Profits</a:t>
            </a:r>
          </a:p>
        </p:txBody>
      </p:sp>
      <p:pic>
        <p:nvPicPr>
          <p:cNvPr id="1029" name="Picture 5" descr="http://spasuccessnow.com/wp-content/uploads/2011/03/Hand-Holding-MoneySma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988840"/>
            <a:ext cx="2248644" cy="43848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/>
              <a:t>Complete the operating costs worksheet – easy version.</a:t>
            </a:r>
          </a:p>
        </p:txBody>
      </p:sp>
    </p:spTree>
    <p:extLst>
      <p:ext uri="{BB962C8B-B14F-4D97-AF65-F5344CB8AC3E}">
        <p14:creationId xmlns:p14="http://schemas.microsoft.com/office/powerpoint/2010/main" val="1911577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Operating (running) costs can be divided by fixed and variable costs.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Fixed costs are often </a:t>
            </a:r>
            <a:r>
              <a:rPr lang="en-GB" u="sng" dirty="0"/>
              <a:t>indirect</a:t>
            </a:r>
            <a:r>
              <a:rPr lang="en-GB" dirty="0"/>
              <a:t> costs.</a:t>
            </a:r>
          </a:p>
          <a:p>
            <a:pPr marL="0" indent="0" algn="ctr">
              <a:buNone/>
            </a:pPr>
            <a:r>
              <a:rPr lang="en-GB" dirty="0"/>
              <a:t>Variable costs are often </a:t>
            </a:r>
            <a:r>
              <a:rPr lang="en-GB" u="sng" dirty="0"/>
              <a:t>direct</a:t>
            </a:r>
            <a:r>
              <a:rPr lang="en-GB" dirty="0"/>
              <a:t> costs.</a:t>
            </a:r>
          </a:p>
        </p:txBody>
      </p:sp>
    </p:spTree>
    <p:extLst>
      <p:ext uri="{BB962C8B-B14F-4D97-AF65-F5344CB8AC3E}">
        <p14:creationId xmlns:p14="http://schemas.microsoft.com/office/powerpoint/2010/main" val="2005452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Fixed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Fixed costs are any costs that do not vary directly with the level of output produced.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Fixed costs exist even if a business is not producing any goods or services.</a:t>
            </a:r>
          </a:p>
          <a:p>
            <a:endParaRPr lang="en-GB" dirty="0"/>
          </a:p>
          <a:p>
            <a:r>
              <a:rPr lang="en-GB" dirty="0"/>
              <a:t>Examples:-</a:t>
            </a:r>
          </a:p>
          <a:p>
            <a:pPr lvl="1"/>
            <a:r>
              <a:rPr lang="en-GB" dirty="0"/>
              <a:t>Rent</a:t>
            </a:r>
          </a:p>
          <a:p>
            <a:pPr lvl="1"/>
            <a:r>
              <a:rPr lang="en-GB" dirty="0"/>
              <a:t>Salaries</a:t>
            </a:r>
          </a:p>
          <a:p>
            <a:pPr lvl="1"/>
            <a:r>
              <a:rPr lang="en-GB" dirty="0"/>
              <a:t>Utility Bills</a:t>
            </a:r>
          </a:p>
          <a:p>
            <a:pPr lvl="1"/>
            <a:r>
              <a:rPr lang="en-GB" dirty="0"/>
              <a:t>Insurance</a:t>
            </a:r>
          </a:p>
          <a:p>
            <a:pPr lvl="1"/>
            <a:r>
              <a:rPr lang="en-GB" dirty="0"/>
              <a:t>Internet Access</a:t>
            </a:r>
          </a:p>
          <a:p>
            <a:pPr lvl="1"/>
            <a:r>
              <a:rPr lang="en-GB" dirty="0"/>
              <a:t>Consultant &amp; Advisor Costs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Fixed Costs</a:t>
            </a:r>
          </a:p>
        </p:txBody>
      </p:sp>
      <p:sp>
        <p:nvSpPr>
          <p:cNvPr id="29698" name="AutoShape 2" descr="data:image/jpeg;base64,/9j/4AAQSkZJRgABAQAAAQABAAD/2wBDAAkGBwgHBgkIBwgKCgkLDRYPDQwMDRsUFRAWIB0iIiAdHx8kKDQsJCYxJx8fLT0tMTU3Ojo6Iys/RD84QzQ5Ojf/2wBDAQoKCg0MDRoPDxo3JR8lNzc3Nzc3Nzc3Nzc3Nzc3Nzc3Nzc3Nzc3Nzc3Nzc3Nzc3Nzc3Nzc3Nzc3Nzc3Nzc3Nzf/wAARCACOALcDASIAAhEBAxEB/8QAGwABAAMBAQEBAAAAAAAAAAAAAAMEBQIGAQf/xABBEAABAwECCQkHAgMJAAAAAAAAAQIDBAURBhIUFjE0U5LREyFBVHOClbHSIjZRUnSUsmFxFSORBzIzQ4GToaLh/8QAGAEBAQEBAQAAAAAAAAAAAAAAAAIBAwT/xAAkEQEAAQQBBAMBAQEAAAAAAAAAAQIRIVESAxNB0VJhsTFCIv/aAAwDAQACEQMRAD8A/bZZWRRK963NRL1Ux5K2pq1XkFSGHQj151U6tN61VYlNf/Kj9p6J0nlHT1jcJKllSlqpK2pjyGOmjXJ3wYiX47rsVPaR996oui7ov9FNMUxeXCqZqm0PS5O939+qmVf0dcfMlXrE++eOlwjwmjokmbRMeqK1ZMWz5kcjlYquia1V51R6N9tVRq33aTQWstb+E226V0iVEdWjI8aFYuShcrL3I5dKI1XORehWlc0dt6LJV6xPvjJV6zPvnjGV9c2Otlknr46yO0GNhY+CVIpIsoaxtyK27naqpzLoW9T3fSpsTdk0RCvkq9Yn3xkq9Yn3ywDbs4wr5KvWJ98ZKvWJ98sAXk4wr5KvWJ98ZKvWJ98sAXk4wr5KvWJ98ZKvWJ98sAXk4wr5KvWJ98ZKvWJ98sAXk4wr5KvWJ98ZKvWJ98sAXk4wr5KvWJ98ZKvWJ98sAXk4wr5KvWJ98ZKvWJ98sAXk4wqxtfDWQIk0qo7Gvxn39AO5Nepu95Amv+sjBGt9bVu6cdEJ9KEMeuVfacSYqfSoYOHFuS4P4M1tfTMdJVIxWwNazG9tdDlT4JpX9iTBK184MG6WtmhdFLKzFnhkZdc9OZyXL0LpT9FQs4Re71q/RTfg4tUOpU/ZN8if9K/ylcxrkajmoqNVFaipoVNCodAFMAAAAAAAAAAAAAAAAAAAAAFeTXqbveQEmvU3e8gTV4Q6j1yr7TiTEMeuVfacSYqfX4qPbPwi93rV+im/BxZodSp+yb5IVsIvd61fopvwcWaHUqfsm+SE+VeE4AKYAAAAAAAAAAAAAAAAAAAAAK8mvU3e8gJNepu95Amrwh1HrlX2nEmIY9cq+04kxU+vxUe2fhF7vWr9FN+DizQ6lT9k3yQrYRe71q/RTfg4s0OpU/ZN8kJ8q8JwAUwAAAAAAAAAAAAAAAAAAAAAV5Nepu95ASa9Td7yBNXhDqPXKvtOJMQx65V9pxJip9fio9s/CL3etX6Kb8HFmh1Kn7JvkhWwi93rV+im/BxZodSp+yb5IT5V4TgApgAAAAAAAAAAAAAAAAAAAAArya9Td7yAk16m73kCavCHUeuVfacSYhj1yr7TiTFT6/FR7Z+EXu9av0U34OLNDqVP2TfJCthA1X2DabG3XupJmpf8VYpTpMIrNZSwtV817Y2ot0D16P2FNNVU4hlXUpoj/qW4DIzks355vt38BnJZvzzfbv4F9qvSO/0/k1wZGclm/PN9u/gM5LN+eb7d/AdqvR3+n8muDIzks355vt38BnJZvzzfbv4DtV6O/wBP5NcGRnHZvzzfbv4DOSzfnm+3fwHar0d/p/JrgyM5LN+eb7d/AZyWb88327+A7Vejv9P5NcGRnJZvzzfbv4DOSzfnm+3fwHar0d/p/JrgyM5LN+eb/YfwNKlqYquBs0CqsbtCuaqf8KZNFVP9hVPUoqxTKUGHBbFoPtuuoJrPp2QUkKTLM2qVznNdjYvs4iXX4nPz836lKzcLJKzBxbYkoY2LIsLYIY53LjPlVqMRyujbi872oqpjJ03qc+UOnGXqQVLNmrJoHLaFIymna9UVkc3KtVPijrkW790RS2bE3ZKvJr1N3vICTXqbveQMq8IdR65V9pxJiGPXKvtOJMVPr8VHtnYRoi4O2qi6Fopr0+P8txaotSp+yb5IVsIvd61fopvwcWaHUqfsm+SEx/VWiYynuFwBSeMaLhd+oAZxjRcLv1ABxjRcLgAcY0XC4AHGNFwuADeMaLuYAAtCnJZlHJVS1LonctK1jZHJI5MZrb8VFuXR7Tv6kMlh2dJQQ0D4XLSw06U0cfKvubGmLd06UxW3O0pdpNIGWbdUsyzqay6dYKNj0Y56vcskrpHuculXOcqqq/upbANFeTXqbveQEmvU3e8gTV4Q6j1yr7TiTEMeuVfacSYqfX4qPbOwi93bV+im/BxboUXIqfm/ym+SHVRDHU08tPM3GilYrHt+LVS5U/oqmO3BSzGNRrX2kjUS5ES06i5P+5M3vhWLNy79BcYma1m7S0vE6j1jNazdpaXidR6xnRjbbuFxiZrWbtLS8TqPWM1rN2lpeJ1HrGdGG3cLjEzWs3aWl4nUesZrWbtLS8TqPWM6MNu4XGJmtZu0tLxOo9YzWs3aWl4nUesZ0YbdwuMTNazdpaXidR6xmtZu0tLxOo9Yzoxtt3C4xM1rN2lpeJ1HrGa1m7S0vE6j1jOjDbuFxiZrWbtLT8TqPWM17N2lp+J1HrF5Mbbdy/Ac5iZr2bfdylpeJ1HrPi4LWaqf4tp8/wALUqfWLzow13VELKllK6ViTvarmxKvtORFuVUTpJEPC29/ZnQWza1BVOtCuhp6ViorMpklkc7GvTFe9y4qftzntqWBtNTxwRvke2NqNR0r1e5UT4uVVVV/VRTM+SYiziTXqbveQPtyyWlAxNLWucqp+wFc/wAc7PseuVnacSY5loKltRM+GWNEe7GW9D5kddt4t0rE5u3MOwcZHXbeLdGR123i3RjZf6dg4yOu28W6MjrtvFujGy/07Bxkddt4t0ZHXbeLdGNl/p2DjI67bxboyOu28W6MbL/TsHGR123i3Rkddt4t0Y2X+nYOMjrtvFujI67bxboxsv8ATsHGR123i3Rkddt4t0Y2X+nZ+folvRSST0ENqrbETap1VlTnrTSJiv5FsaKvJ87uSuxbluvvW9Vv97kddt4t0ZHXbeLdJmmJ8qiuY8PD2pa+EET5LQiSrgpG09SsTJKJbsZFj5PHbpS9OUuvu0Xc15bS18IWuhVtHUzQzI9rX5ErXX8qxGq9t/sJyayLz6bk6eZfWLRVrkVFmhVF0orf/D7kldt4t0zjGznOmXgwtb/DHJaMlRJUNqJWuWeLEW7HW667mVt11yppNKeZkLb3LzroRNKnWRVq83LxJf0o0tUtmRwvSWZyyyJoVdCf6GzVTTGSImuXNk0z2Y9TO1Ukk0N+CA0rgeeqqapu9FNMUxZ//9k="/>
          <p:cNvSpPr>
            <a:spLocks noChangeAspect="1" noChangeArrowheads="1"/>
          </p:cNvSpPr>
          <p:nvPr/>
        </p:nvSpPr>
        <p:spPr bwMode="auto">
          <a:xfrm>
            <a:off x="63500" y="-582613"/>
            <a:ext cx="1524000" cy="1190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700" name="AutoShape 4" descr="data:image/jpeg;base64,/9j/4AAQSkZJRgABAQAAAQABAAD/2wBDAAkGBwgHBgkIBwgKCgkLDRYPDQwMDRsUFRAWIB0iIiAdHx8kKDQsJCYxJx8fLT0tMTU3Ojo6Iys/RD84QzQ5Ojf/2wBDAQoKCg0MDRoPDxo3JR8lNzc3Nzc3Nzc3Nzc3Nzc3Nzc3Nzc3Nzc3Nzc3Nzc3Nzc3Nzc3Nzc3Nzc3Nzc3Nzc3Nzf/wAARCACOALcDASIAAhEBAxEB/8QAGwABAAMBAQEBAAAAAAAAAAAAAAMEBQIGAQf/xABBEAABAwECCQkHAgMJAAAAAAAAAQIDBAURBhIUFjE0U5LREyFBVHOClbHSIjZRUnSUsmFxFSORBzIzQ4GToaLh/8QAGAEBAQEBAQAAAAAAAAAAAAAAAAIBAwT/xAAkEQEAAQQBBAMBAQEAAAAAAAAAAQIRIVESAxNB0VJhsTFCIv/aAAwDAQACEQMRAD8A/bZZWRRK963NRL1Ux5K2pq1XkFSGHQj151U6tN61VYlNf/Kj9p6J0nlHT1jcJKllSlqpK2pjyGOmjXJ3wYiX47rsVPaR996oui7ov9FNMUxeXCqZqm0PS5O939+qmVf0dcfMlXrE++eOlwjwmjokmbRMeqK1ZMWz5kcjlYquia1V51R6N9tVRq33aTQWstb+E226V0iVEdWjI8aFYuShcrL3I5dKI1XORehWlc0dt6LJV6xPvjJV6zPvnjGV9c2Otlknr46yO0GNhY+CVIpIsoaxtyK27naqpzLoW9T3fSpsTdk0RCvkq9Yn3xkq9Yn3ywDbs4wr5KvWJ98ZKvWJ98sAXk4wr5KvWJ98ZKvWJ98sAXk4wr5KvWJ98ZKvWJ98sAXk4wr5KvWJ98ZKvWJ98sAXk4wr5KvWJ98ZKvWJ98sAXk4wr5KvWJ98ZKvWJ98sAXk4wr5KvWJ98ZKvWJ98sAXk4wqxtfDWQIk0qo7Gvxn39AO5Nepu95Amv+sjBGt9bVu6cdEJ9KEMeuVfacSYqfSoYOHFuS4P4M1tfTMdJVIxWwNazG9tdDlT4JpX9iTBK184MG6WtmhdFLKzFnhkZdc9OZyXL0LpT9FQs4Re71q/RTfg4tUOpU/ZN8if9K/ylcxrkajmoqNVFaipoVNCodAFMAAAAAAAAAAAAAAAAAAAAAFeTXqbveQEmvU3e8gTV4Q6j1yr7TiTEMeuVfacSYqfX4qPbPwi93rV+im/BxZodSp+yb5IVsIvd61fopvwcWaHUqfsm+SE+VeE4AKYAAAAAAAAAAAAAAAAAAAAAK8mvU3e8gJNepu95Amrwh1HrlX2nEmIY9cq+04kxU+vxUe2fhF7vWr9FN+DizQ6lT9k3yQrYRe71q/RTfg4s0OpU/ZN8kJ8q8JwAUwAAAAAAAAAAAAAAAAAAAAAV5Nepu95ASa9Td7yBNXhDqPXKvtOJMQx65V9pxJip9fio9s/CL3etX6Kb8HFmh1Kn7JvkhWwi93rV+im/BxZodSp+yb5IT5V4TgApgAAAAAAAAAAAAAAAAAAAAArya9Td7yAk16m73kCavCHUeuVfacSYhj1yr7TiTFT6/FR7Z+EXu9av0U34OLNDqVP2TfJCthA1X2DabG3XupJmpf8VYpTpMIrNZSwtV817Y2ot0D16P2FNNVU4hlXUpoj/qW4DIzks355vt38BnJZvzzfbv4F9qvSO/0/k1wZGclm/PN9u/gM5LN+eb7d/AdqvR3+n8muDIzks355vt38BnJZvzzfbv4DtV6O/wBP5NcGRnHZvzzfbv4DOSzfnm+3fwHar0d/p/JrgyM5LN+eb7d/AZyWb88327+A7Vejv9P5NcGRnJZvzzfbv4DOSzfnm+3fwHar0d/p/JrgyM5LN+eb/YfwNKlqYquBs0CqsbtCuaqf8KZNFVP9hVPUoqxTKUGHBbFoPtuuoJrPp2QUkKTLM2qVznNdjYvs4iXX4nPz836lKzcLJKzBxbYkoY2LIsLYIY53LjPlVqMRyujbi872oqpjJ03qc+UOnGXqQVLNmrJoHLaFIymna9UVkc3KtVPijrkW790RS2bE3ZKvJr1N3vICTXqbveQMq8IdR65V9pxJiGPXKvtOJMVPr8VHtnYRoi4O2qi6Fopr0+P8txaotSp+yb5IVsIvd61fopvwcWaHUqfsm+SEx/VWiYynuFwBSeMaLhd+oAZxjRcLv1ABxjRcLgAcY0XC4AHGNFwuADeMaLuYAAtCnJZlHJVS1LonctK1jZHJI5MZrb8VFuXR7Tv6kMlh2dJQQ0D4XLSw06U0cfKvubGmLd06UxW3O0pdpNIGWbdUsyzqay6dYKNj0Y56vcskrpHuculXOcqqq/upbANFeTXqbveQEmvU3e8gTV4Q6j1yr7TiTEMeuVfacSYqfX4qPbOwi93bV+im/BxboUXIqfm/ym+SHVRDHU08tPM3GilYrHt+LVS5U/oqmO3BSzGNRrX2kjUS5ES06i5P+5M3vhWLNy79BcYma1m7S0vE6j1jNazdpaXidR6xnRjbbuFxiZrWbtLS8TqPWM1rN2lpeJ1HrGdGG3cLjEzWs3aWl4nUesZrWbtLS8TqPWM6MNu4XGJmtZu0tLxOo9YzWs3aWl4nUesZ0YbdwuMTNazdpaXidR6xmtZu0tLxOo9Yzoxtt3C4xM1rN2lpeJ1HrGa1m7S0vE6j1jOjDbuFxiZrWbtLT8TqPWM17N2lp+J1HrF5Mbbdy/Ac5iZr2bfdylpeJ1HrPi4LWaqf4tp8/wALUqfWLzow13VELKllK6ViTvarmxKvtORFuVUTpJEPC29/ZnQWza1BVOtCuhp6ViorMpklkc7GvTFe9y4qftzntqWBtNTxwRvke2NqNR0r1e5UT4uVVVV/VRTM+SYiziTXqbveQPtyyWlAxNLWucqp+wFc/wAc7PseuVnacSY5loKltRM+GWNEe7GW9D5kddt4t0rE5u3MOwcZHXbeLdGR123i3RjZf6dg4yOu28W6MjrtvFujGy/07Bxkddt4t0ZHXbeLdGNl/p2DjI67bxboyOu28W6MbL/TsHGR123i3Rkddt4t0Y2X+nYOMjrtvFujI67bxboxsv8ATsHGR123i3Rkddt4t0Y2X+nZ+folvRSST0ENqrbETap1VlTnrTSJiv5FsaKvJ87uSuxbluvvW9Vv97kddt4t0ZHXbeLdJmmJ8qiuY8PD2pa+EET5LQiSrgpG09SsTJKJbsZFj5PHbpS9OUuvu0Xc15bS18IWuhVtHUzQzI9rX5ErXX8qxGq9t/sJyayLz6bk6eZfWLRVrkVFmhVF0orf/D7kldt4t0zjGznOmXgwtb/DHJaMlRJUNqJWuWeLEW7HW667mVt11yppNKeZkLb3LzroRNKnWRVq83LxJf0o0tUtmRwvSWZyyyJoVdCf6GzVTTGSImuXNk0z2Y9TO1Ukk0N+CA0rgeeqqapu9FNMUxZ//9k="/>
          <p:cNvSpPr>
            <a:spLocks noChangeAspect="1" noChangeArrowheads="1"/>
          </p:cNvSpPr>
          <p:nvPr/>
        </p:nvSpPr>
        <p:spPr bwMode="auto">
          <a:xfrm>
            <a:off x="63500" y="-582613"/>
            <a:ext cx="1524000" cy="1190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702" name="AutoShape 6" descr="data:image/jpeg;base64,/9j/4AAQSkZJRgABAQAAAQABAAD/2wBDAAkGBwgHBgkIBwgKCgkLDRYPDQwMDRsUFRAWIB0iIiAdHx8kKDQsJCYxJx8fLT0tMTU3Ojo6Iys/RD84QzQ5Ojf/2wBDAQoKCg0MDRoPDxo3JR8lNzc3Nzc3Nzc3Nzc3Nzc3Nzc3Nzc3Nzc3Nzc3Nzc3Nzc3Nzc3Nzc3Nzc3Nzc3Nzc3Nzf/wAARCACOALcDASIAAhEBAxEB/8QAGwABAAMBAQEBAAAAAAAAAAAAAAMEBQIGAQf/xABBEAABAwECCQkHAgMJAAAAAAAAAQIDBAURBhIUFjE0U5LREyFBVHOClbHSIjZRUnSUsmFxFSORBzIzQ4GToaLh/8QAGAEBAQEBAQAAAAAAAAAAAAAAAAIBAwT/xAAkEQEAAQQBBAMBAQEAAAAAAAAAAQIRIVESAxNB0VJhsTFCIv/aAAwDAQACEQMRAD8A/bZZWRRK963NRL1Ux5K2pq1XkFSGHQj151U6tN61VYlNf/Kj9p6J0nlHT1jcJKllSlqpK2pjyGOmjXJ3wYiX47rsVPaR996oui7ov9FNMUxeXCqZqm0PS5O939+qmVf0dcfMlXrE++eOlwjwmjokmbRMeqK1ZMWz5kcjlYquia1V51R6N9tVRq33aTQWstb+E226V0iVEdWjI8aFYuShcrL3I5dKI1XORehWlc0dt6LJV6xPvjJV6zPvnjGV9c2Otlknr46yO0GNhY+CVIpIsoaxtyK27naqpzLoW9T3fSpsTdk0RCvkq9Yn3xkq9Yn3ywDbs4wr5KvWJ98ZKvWJ98sAXk4wr5KvWJ98ZKvWJ98sAXk4wr5KvWJ98ZKvWJ98sAXk4wr5KvWJ98ZKvWJ98sAXk4wr5KvWJ98ZKvWJ98sAXk4wr5KvWJ98ZKvWJ98sAXk4wr5KvWJ98ZKvWJ98sAXk4wqxtfDWQIk0qo7Gvxn39AO5Nepu95Amv+sjBGt9bVu6cdEJ9KEMeuVfacSYqfSoYOHFuS4P4M1tfTMdJVIxWwNazG9tdDlT4JpX9iTBK184MG6WtmhdFLKzFnhkZdc9OZyXL0LpT9FQs4Re71q/RTfg4tUOpU/ZN8if9K/ylcxrkajmoqNVFaipoVNCodAFMAAAAAAAAAAAAAAAAAAAAAFeTXqbveQEmvU3e8gTV4Q6j1yr7TiTEMeuVfacSYqfX4qPbPwi93rV+im/BxZodSp+yb5IVsIvd61fopvwcWaHUqfsm+SE+VeE4AKYAAAAAAAAAAAAAAAAAAAAAK8mvU3e8gJNepu95Amrwh1HrlX2nEmIY9cq+04kxU+vxUe2fhF7vWr9FN+DizQ6lT9k3yQrYRe71q/RTfg4s0OpU/ZN8kJ8q8JwAUwAAAAAAAAAAAAAAAAAAAAAV5Nepu95ASa9Td7yBNXhDqPXKvtOJMQx65V9pxJip9fio9s/CL3etX6Kb8HFmh1Kn7JvkhWwi93rV+im/BxZodSp+yb5IT5V4TgApgAAAAAAAAAAAAAAAAAAAAArya9Td7yAk16m73kCavCHUeuVfacSYhj1yr7TiTFT6/FR7Z+EXu9av0U34OLNDqVP2TfJCthA1X2DabG3XupJmpf8VYpTpMIrNZSwtV817Y2ot0D16P2FNNVU4hlXUpoj/qW4DIzks355vt38BnJZvzzfbv4F9qvSO/0/k1wZGclm/PN9u/gM5LN+eb7d/AdqvR3+n8muDIzks355vt38BnJZvzzfbv4DtV6O/wBP5NcGRnHZvzzfbv4DOSzfnm+3fwHar0d/p/JrgyM5LN+eb7d/AZyWb88327+A7Vejv9P5NcGRnJZvzzfbv4DOSzfnm+3fwHar0d/p/JrgyM5LN+eb/YfwNKlqYquBs0CqsbtCuaqf8KZNFVP9hVPUoqxTKUGHBbFoPtuuoJrPp2QUkKTLM2qVznNdjYvs4iXX4nPz836lKzcLJKzBxbYkoY2LIsLYIY53LjPlVqMRyujbi872oqpjJ03qc+UOnGXqQVLNmrJoHLaFIymna9UVkc3KtVPijrkW790RS2bE3ZKvJr1N3vICTXqbveQMq8IdR65V9pxJiGPXKvtOJMVPr8VHtnYRoi4O2qi6Fopr0+P8txaotSp+yb5IVsIvd61fopvwcWaHUqfsm+SEx/VWiYynuFwBSeMaLhd+oAZxjRcLv1ABxjRcLgAcY0XC4AHGNFwuADeMaLuYAAtCnJZlHJVS1LonctK1jZHJI5MZrb8VFuXR7Tv6kMlh2dJQQ0D4XLSw06U0cfKvubGmLd06UxW3O0pdpNIGWbdUsyzqay6dYKNj0Y56vcskrpHuculXOcqqq/upbANFeTXqbveQEmvU3e8gTV4Q6j1yr7TiTEMeuVfacSYqfX4qPbOwi93bV+im/BxboUXIqfm/ym+SHVRDHU08tPM3GilYrHt+LVS5U/oqmO3BSzGNRrX2kjUS5ES06i5P+5M3vhWLNy79BcYma1m7S0vE6j1jNazdpaXidR6xnRjbbuFxiZrWbtLS8TqPWM1rN2lpeJ1HrGdGG3cLjEzWs3aWl4nUesZrWbtLS8TqPWM6MNu4XGJmtZu0tLxOo9YzWs3aWl4nUesZ0YbdwuMTNazdpaXidR6xmtZu0tLxOo9Yzoxtt3C4xM1rN2lpeJ1HrGa1m7S0vE6j1jOjDbuFxiZrWbtLT8TqPWM17N2lp+J1HrF5Mbbdy/Ac5iZr2bfdylpeJ1HrPi4LWaqf4tp8/wALUqfWLzow13VELKllK6ViTvarmxKvtORFuVUTpJEPC29/ZnQWza1BVOtCuhp6ViorMpklkc7GvTFe9y4qftzntqWBtNTxwRvke2NqNR0r1e5UT4uVVVV/VRTM+SYiziTXqbveQPtyyWlAxNLWucqp+wFc/wAc7PseuVnacSY5loKltRM+GWNEe7GW9D5kddt4t0rE5u3MOwcZHXbeLdGR123i3RjZf6dg4yOu28W6MjrtvFujGy/07Bxkddt4t0ZHXbeLdGNl/p2DjI67bxboyOu28W6MbL/TsHGR123i3Rkddt4t0Y2X+nYOMjrtvFujI67bxboxsv8ATsHGR123i3Rkddt4t0Y2X+nZ+folvRSST0ENqrbETap1VlTnrTSJiv5FsaKvJ87uSuxbluvvW9Vv97kddt4t0ZHXbeLdJmmJ8qiuY8PD2pa+EET5LQiSrgpG09SsTJKJbsZFj5PHbpS9OUuvu0Xc15bS18IWuhVtHUzQzI9rX5ErXX8qxGq9t/sJyayLz6bk6eZfWLRVrkVFmhVF0orf/D7kldt4t0zjGznOmXgwtb/DHJaMlRJUNqJWuWeLEW7HW667mVt11yppNKeZkLb3LzroRNKnWRVq83LxJf0o0tUtmRwvSWZyyyJoVdCf6GzVTTGSImuXNk0z2Y9TO1Ukk0N+CA0rgeeqqapu9FNMUxZ//9k="/>
          <p:cNvSpPr>
            <a:spLocks noChangeAspect="1" noChangeArrowheads="1"/>
          </p:cNvSpPr>
          <p:nvPr/>
        </p:nvSpPr>
        <p:spPr bwMode="auto">
          <a:xfrm>
            <a:off x="63500" y="-582613"/>
            <a:ext cx="1524000" cy="1190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9704" name="Picture 8" descr="http://www.s-cool.co.uk/a-level/assets/learn_its/alevel/business-studies-as--a2-level/budgeting-costing-and-investment/costs/diagram1TF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1484784"/>
            <a:ext cx="6120680" cy="47745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Variable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5069160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Variable costs are those costs that vary directly with the level of output. The more you produce the higher the costs.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Examples:-</a:t>
            </a:r>
          </a:p>
          <a:p>
            <a:pPr lvl="1"/>
            <a:r>
              <a:rPr lang="en-GB" dirty="0"/>
              <a:t>Raw Materials</a:t>
            </a:r>
          </a:p>
          <a:p>
            <a:pPr lvl="1"/>
            <a:r>
              <a:rPr lang="en-GB" dirty="0"/>
              <a:t>Postage &amp; Packaging</a:t>
            </a:r>
          </a:p>
          <a:p>
            <a:pPr lvl="1"/>
            <a:r>
              <a:rPr lang="en-GB" dirty="0"/>
              <a:t>Wages </a:t>
            </a:r>
          </a:p>
          <a:p>
            <a:pPr lvl="1"/>
            <a:r>
              <a:rPr lang="en-GB" dirty="0"/>
              <a:t>Commission</a:t>
            </a:r>
          </a:p>
          <a:p>
            <a:pPr lvl="1"/>
            <a:endParaRPr lang="en-GB" dirty="0"/>
          </a:p>
          <a:p>
            <a:r>
              <a:rPr lang="en-GB" dirty="0"/>
              <a:t>If a manufacturer doubled output then these costs would double.</a:t>
            </a:r>
          </a:p>
        </p:txBody>
      </p:sp>
      <p:pic>
        <p:nvPicPr>
          <p:cNvPr id="31748" name="Picture 4" descr="http://4.bp.blogspot.com/_I5AczW9P-rI/TVMIkhvAnYI/AAAAAAAAAGY/jVsRFrMB3aM/s1600/Manufacturing-and-Mechanic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2852936"/>
            <a:ext cx="3148727" cy="2099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Variable Costs</a:t>
            </a:r>
          </a:p>
        </p:txBody>
      </p:sp>
      <p:pic>
        <p:nvPicPr>
          <p:cNvPr id="33794" name="Picture 2" descr="http://www.s-cool.co.uk/a-level/assets/learn_its/alevel/business-studies-as--a2-level/budgeting-costing-and-investment/costs/diagram2TV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628800"/>
            <a:ext cx="5616624" cy="43770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/>
              <a:t>Complete the fixed and variable costs worksheet – easy version.</a:t>
            </a:r>
          </a:p>
        </p:txBody>
      </p:sp>
    </p:spTree>
    <p:extLst>
      <p:ext uri="{BB962C8B-B14F-4D97-AF65-F5344CB8AC3E}">
        <p14:creationId xmlns:p14="http://schemas.microsoft.com/office/powerpoint/2010/main" val="3119376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Direct vs Indirect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direct cost is </a:t>
            </a:r>
            <a:r>
              <a:rPr lang="en-GB" u="sng" dirty="0"/>
              <a:t>directly</a:t>
            </a:r>
            <a:r>
              <a:rPr lang="en-GB" dirty="0"/>
              <a:t> related to output e.g. the cost of wood in a furniture factory.</a:t>
            </a:r>
          </a:p>
          <a:p>
            <a:endParaRPr lang="en-GB" dirty="0"/>
          </a:p>
          <a:p>
            <a:r>
              <a:rPr lang="en-GB" dirty="0"/>
              <a:t>An indirect cost is </a:t>
            </a:r>
            <a:r>
              <a:rPr lang="en-GB" u="sng" dirty="0"/>
              <a:t>independent</a:t>
            </a:r>
            <a:r>
              <a:rPr lang="en-GB" dirty="0"/>
              <a:t> of output, for example the cost of staff uniforms.</a:t>
            </a:r>
          </a:p>
        </p:txBody>
      </p:sp>
    </p:spTree>
    <p:extLst>
      <p:ext uri="{BB962C8B-B14F-4D97-AF65-F5344CB8AC3E}">
        <p14:creationId xmlns:p14="http://schemas.microsoft.com/office/powerpoint/2010/main" val="3594076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Total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These are when fixed costs are added to the variable costs.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dirty="0">
                <a:solidFill>
                  <a:srgbClr val="FF0000"/>
                </a:solidFill>
              </a:rPr>
              <a:t>TC = FC + VC</a:t>
            </a:r>
          </a:p>
          <a:p>
            <a:endParaRPr lang="en-GB" dirty="0"/>
          </a:p>
          <a:p>
            <a:r>
              <a:rPr lang="en-GB" dirty="0"/>
              <a:t>Sometimes you will need to work out the full amount of variable costs to do this you need the following calculation:-</a:t>
            </a:r>
          </a:p>
          <a:p>
            <a:pPr marL="0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dirty="0"/>
              <a:t>		</a:t>
            </a:r>
            <a:r>
              <a:rPr lang="en-GB" dirty="0">
                <a:solidFill>
                  <a:srgbClr val="FF0000"/>
                </a:solidFill>
              </a:rPr>
              <a:t>VC of 1 unit X number of units sold</a:t>
            </a:r>
          </a:p>
        </p:txBody>
      </p:sp>
    </p:spTree>
    <p:extLst>
      <p:ext uri="{BB962C8B-B14F-4D97-AF65-F5344CB8AC3E}">
        <p14:creationId xmlns:p14="http://schemas.microsoft.com/office/powerpoint/2010/main" val="351663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Complete the Calculating Total Costs worksheet – easy version.</a:t>
            </a:r>
          </a:p>
        </p:txBody>
      </p:sp>
    </p:spTree>
    <p:extLst>
      <p:ext uri="{BB962C8B-B14F-4D97-AF65-F5344CB8AC3E}">
        <p14:creationId xmlns:p14="http://schemas.microsoft.com/office/powerpoint/2010/main" val="1301097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are the definitions of costs, revenue and profit?</a:t>
            </a:r>
          </a:p>
          <a:p>
            <a:endParaRPr lang="en-GB" dirty="0"/>
          </a:p>
          <a:p>
            <a:r>
              <a:rPr lang="en-GB" dirty="0"/>
              <a:t>How do you calculate costs, revenue and profit?</a:t>
            </a:r>
          </a:p>
          <a:p>
            <a:endParaRPr lang="en-GB" dirty="0"/>
          </a:p>
          <a:p>
            <a:r>
              <a:rPr lang="en-GB" dirty="0"/>
              <a:t>Can I calculate costs, revenue and profit?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Complete the Calculating Costs Task Sheet</a:t>
            </a:r>
          </a:p>
        </p:txBody>
      </p:sp>
    </p:spTree>
    <p:extLst>
      <p:ext uri="{BB962C8B-B14F-4D97-AF65-F5344CB8AC3E}">
        <p14:creationId xmlns:p14="http://schemas.microsoft.com/office/powerpoint/2010/main" val="7300279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Starter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is the formula for total costs?</a:t>
            </a:r>
          </a:p>
          <a:p>
            <a:r>
              <a:rPr lang="en-GB" dirty="0"/>
              <a:t>What are fixed costs?</a:t>
            </a:r>
          </a:p>
          <a:p>
            <a:r>
              <a:rPr lang="en-GB" dirty="0"/>
              <a:t>Give an example of a variable cost</a:t>
            </a:r>
          </a:p>
          <a:p>
            <a:r>
              <a:rPr lang="en-GB" dirty="0"/>
              <a:t>Give an example of a start up cost</a:t>
            </a:r>
          </a:p>
          <a:p>
            <a:r>
              <a:rPr lang="en-GB" dirty="0"/>
              <a:t>What are operating costs?</a:t>
            </a:r>
          </a:p>
          <a:p>
            <a:r>
              <a:rPr lang="en-GB" dirty="0"/>
              <a:t>Calculate total costs if a business sells 3,000 units. The variable cost per unit is 50p. Fixed costs are £800.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8627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are Sales?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r>
              <a:rPr lang="en-GB" dirty="0"/>
              <a:t>Various terms used:-</a:t>
            </a:r>
          </a:p>
          <a:p>
            <a:pPr lvl="2"/>
            <a:r>
              <a:rPr lang="en-GB" dirty="0"/>
              <a:t>Sales</a:t>
            </a:r>
          </a:p>
          <a:p>
            <a:pPr lvl="2"/>
            <a:r>
              <a:rPr lang="en-GB" dirty="0"/>
              <a:t>Revenues</a:t>
            </a:r>
          </a:p>
          <a:p>
            <a:pPr lvl="2"/>
            <a:r>
              <a:rPr lang="en-GB" dirty="0"/>
              <a:t>Income</a:t>
            </a:r>
          </a:p>
          <a:p>
            <a:pPr lvl="2"/>
            <a:r>
              <a:rPr lang="en-GB" dirty="0"/>
              <a:t>Turnover</a:t>
            </a:r>
          </a:p>
          <a:p>
            <a:pPr lvl="2"/>
            <a:r>
              <a:rPr lang="en-GB" dirty="0"/>
              <a:t>Takings</a:t>
            </a:r>
          </a:p>
          <a:p>
            <a:pPr lvl="2"/>
            <a:endParaRPr lang="en-GB" dirty="0"/>
          </a:p>
          <a:p>
            <a:r>
              <a:rPr lang="en-GB" dirty="0"/>
              <a:t>Sales (Revenue) is the amount of money a business receives from selling its products.</a:t>
            </a:r>
          </a:p>
        </p:txBody>
      </p:sp>
      <p:pic>
        <p:nvPicPr>
          <p:cNvPr id="7170" name="Picture 2" descr="http://www.allabout-energy.com/Pphotos/giving-and-receiving-mone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1916832"/>
            <a:ext cx="2880320" cy="28738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Sources of Revenue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Businesses can also receive revenue from other sources.</a:t>
            </a:r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dirty="0"/>
              <a:t>Name all the different ways a Pets at Home store receives revenue. Think about the products and services it sells!</a:t>
            </a:r>
          </a:p>
        </p:txBody>
      </p:sp>
    </p:spTree>
    <p:extLst>
      <p:ext uri="{BB962C8B-B14F-4D97-AF65-F5344CB8AC3E}">
        <p14:creationId xmlns:p14="http://schemas.microsoft.com/office/powerpoint/2010/main" val="3962473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Calculating Revenue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For example, if the toy producer sells 300,000 dolls at a price of £5 each: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Total Revenue = 300,000 X £5 = £1,500,000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3588" y="1724779"/>
            <a:ext cx="7416824" cy="1661993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A formula to remember:</a:t>
            </a:r>
          </a:p>
          <a:p>
            <a:pPr algn="ctr"/>
            <a:endParaRPr lang="en-GB" dirty="0"/>
          </a:p>
          <a:p>
            <a:pPr algn="ctr"/>
            <a:r>
              <a:rPr lang="en-GB" sz="3200" b="1" dirty="0"/>
              <a:t>Total Revenue = volume sold X average selling price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 - Calculating Revenue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3153770"/>
              </p:ext>
            </p:extLst>
          </p:nvPr>
        </p:nvGraphicFramePr>
        <p:xfrm>
          <a:off x="467544" y="1700808"/>
          <a:ext cx="8229600" cy="4205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0844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Product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Quantity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Price (unit)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Sales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0844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Blue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£10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0844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2,500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£12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0844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Pink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8,000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£11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0844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Purple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4,000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£10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0844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19,500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Calculating Sales - Answers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9235886"/>
              </p:ext>
            </p:extLst>
          </p:nvPr>
        </p:nvGraphicFramePr>
        <p:xfrm>
          <a:off x="467544" y="1700808"/>
          <a:ext cx="8229600" cy="4205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0844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Product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Quantity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Price (unit)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Sales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0844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Blue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£10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£50,000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0844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2,500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£12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£30,000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0844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Pink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8,000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£11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£88,000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0844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Purple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4,000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£10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£40,000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0844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19,500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/>
                        <a:t>£208,000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80184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Complete the Calculating Revenue worksheet – easy version.</a:t>
            </a:r>
          </a:p>
        </p:txBody>
      </p:sp>
    </p:spTree>
    <p:extLst>
      <p:ext uri="{BB962C8B-B14F-4D97-AF65-F5344CB8AC3E}">
        <p14:creationId xmlns:p14="http://schemas.microsoft.com/office/powerpoint/2010/main" val="26921542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Complete the Calculating Revenue Task Sheet.</a:t>
            </a:r>
          </a:p>
        </p:txBody>
      </p:sp>
    </p:spTree>
    <p:extLst>
      <p:ext uri="{BB962C8B-B14F-4D97-AF65-F5344CB8AC3E}">
        <p14:creationId xmlns:p14="http://schemas.microsoft.com/office/powerpoint/2010/main" val="576931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Spot the Error &amp; Correct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Total Costs = Fixed Costs X Variable Costs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Rent is an example of a variable cost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Petrol is not an example of an operating cost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If a business sells 5,000 units at £11 their revenue is: 5,000 / £11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Total variable costs is calculated by adding all the costs together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TC = £2,800 + (£9 x 250) = 5,050</a:t>
            </a:r>
          </a:p>
        </p:txBody>
      </p:sp>
    </p:spTree>
    <p:extLst>
      <p:ext uri="{BB962C8B-B14F-4D97-AF65-F5344CB8AC3E}">
        <p14:creationId xmlns:p14="http://schemas.microsoft.com/office/powerpoint/2010/main" val="1972512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15" y="141763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Costs are the money paid out by a business for the items it needs.</a:t>
            </a:r>
          </a:p>
          <a:p>
            <a:endParaRPr lang="en-GB" dirty="0"/>
          </a:p>
          <a:p>
            <a:r>
              <a:rPr lang="en-GB" dirty="0"/>
              <a:t>There are six different types of costs that you will need to know:-</a:t>
            </a:r>
          </a:p>
          <a:p>
            <a:pPr lvl="1"/>
            <a:r>
              <a:rPr lang="en-GB" dirty="0"/>
              <a:t>Start up costs</a:t>
            </a:r>
          </a:p>
          <a:p>
            <a:pPr lvl="1"/>
            <a:r>
              <a:rPr lang="en-GB" dirty="0"/>
              <a:t>Operating (running) costs</a:t>
            </a:r>
          </a:p>
          <a:p>
            <a:pPr lvl="1"/>
            <a:r>
              <a:rPr lang="en-GB" dirty="0"/>
              <a:t>Fixed costs</a:t>
            </a:r>
          </a:p>
          <a:p>
            <a:pPr lvl="1"/>
            <a:r>
              <a:rPr lang="en-GB" dirty="0"/>
              <a:t>Variable costs</a:t>
            </a:r>
          </a:p>
          <a:p>
            <a:pPr lvl="1"/>
            <a:r>
              <a:rPr lang="en-GB" dirty="0"/>
              <a:t>Direct costs</a:t>
            </a:r>
          </a:p>
          <a:p>
            <a:pPr lvl="1"/>
            <a:r>
              <a:rPr lang="en-GB" dirty="0"/>
              <a:t>Indirect costs</a:t>
            </a:r>
          </a:p>
        </p:txBody>
      </p:sp>
    </p:spTree>
    <p:extLst>
      <p:ext uri="{BB962C8B-B14F-4D97-AF65-F5344CB8AC3E}">
        <p14:creationId xmlns:p14="http://schemas.microsoft.com/office/powerpoint/2010/main" val="214228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Expenditure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Is the opposite of revenue.</a:t>
            </a:r>
          </a:p>
          <a:p>
            <a:r>
              <a:rPr lang="en-GB" dirty="0"/>
              <a:t>It is all the money a business pays out i.e. costs. </a:t>
            </a:r>
          </a:p>
        </p:txBody>
      </p:sp>
    </p:spTree>
    <p:extLst>
      <p:ext uri="{BB962C8B-B14F-4D97-AF65-F5344CB8AC3E}">
        <p14:creationId xmlns:p14="http://schemas.microsoft.com/office/powerpoint/2010/main" val="289486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Profit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112568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Profit is the difference between revenue and costs.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This determines whether or not a business makes any profit.</a:t>
            </a:r>
          </a:p>
          <a:p>
            <a:pPr>
              <a:buNone/>
            </a:pPr>
            <a:endParaRPr lang="en-GB" dirty="0"/>
          </a:p>
          <a:p>
            <a:r>
              <a:rPr lang="en-GB" b="1" u="sng" dirty="0"/>
              <a:t>For Example: </a:t>
            </a:r>
          </a:p>
          <a:p>
            <a:pPr>
              <a:buNone/>
            </a:pPr>
            <a:r>
              <a:rPr lang="en-GB" b="1" dirty="0"/>
              <a:t>	</a:t>
            </a:r>
            <a:r>
              <a:rPr lang="en-GB" dirty="0"/>
              <a:t>If the doll manufacturer produces and sells 300,000 dolls, they sell for £5, fixed costs are £400,000 and variable costs are £2 per unit then:</a:t>
            </a:r>
          </a:p>
          <a:p>
            <a:endParaRPr lang="en-GB" dirty="0"/>
          </a:p>
          <a:p>
            <a:pPr>
              <a:buNone/>
            </a:pPr>
            <a:r>
              <a:rPr lang="en-GB" dirty="0"/>
              <a:t>	</a:t>
            </a:r>
            <a:r>
              <a:rPr lang="en-GB" b="1" dirty="0"/>
              <a:t>Profit = </a:t>
            </a:r>
          </a:p>
          <a:p>
            <a:pPr>
              <a:buNone/>
            </a:pPr>
            <a:r>
              <a:rPr lang="en-GB" b="1" dirty="0"/>
              <a:t>	</a:t>
            </a:r>
            <a:r>
              <a:rPr lang="en-GB" dirty="0"/>
              <a:t>£5 x 300,000 – (£400,000 + (£2 x £300,000)) = £500,000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99592" y="2060848"/>
            <a:ext cx="7200800" cy="523220"/>
          </a:xfrm>
          <a:prstGeom prst="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Profit = Total Revenue – Total Costs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Profit or Loss?!?!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2596483"/>
              </p:ext>
            </p:extLst>
          </p:nvPr>
        </p:nvGraphicFramePr>
        <p:xfrm>
          <a:off x="467544" y="1988840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b="1" dirty="0"/>
                        <a:t>Sales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b="1" dirty="0"/>
                        <a:t>Costs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b="1" dirty="0"/>
                        <a:t>Profit or Loss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1" dirty="0"/>
                        <a:t>£100,000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b="1" dirty="0"/>
                        <a:t>£75,000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1" dirty="0"/>
                        <a:t>£100,000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b="1" dirty="0"/>
                        <a:t>£125,000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GB" sz="2800" b="1" dirty="0"/>
                        <a:t>Total sales greater than total costs</a:t>
                      </a:r>
                    </a:p>
                    <a:p>
                      <a:r>
                        <a:rPr lang="en-GB" sz="2800" b="1" dirty="0"/>
                        <a:t>Total costs</a:t>
                      </a:r>
                      <a:r>
                        <a:rPr lang="en-GB" sz="2800" b="1" baseline="0" dirty="0"/>
                        <a:t> greater than total sales</a:t>
                      </a:r>
                    </a:p>
                    <a:p>
                      <a:r>
                        <a:rPr lang="en-GB" sz="2800" b="1" baseline="0" dirty="0"/>
                        <a:t>Total sales equal total costs</a:t>
                      </a:r>
                      <a:endParaRPr lang="en-GB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b="1" dirty="0"/>
                        <a:t>= Profit</a:t>
                      </a:r>
                    </a:p>
                    <a:p>
                      <a:r>
                        <a:rPr lang="en-GB" sz="2800" b="1" dirty="0"/>
                        <a:t>= Loss</a:t>
                      </a:r>
                    </a:p>
                    <a:p>
                      <a:r>
                        <a:rPr lang="en-GB" sz="2800" b="1" dirty="0"/>
                        <a:t>=</a:t>
                      </a:r>
                      <a:r>
                        <a:rPr lang="en-GB" sz="2800" b="1" baseline="0" dirty="0"/>
                        <a:t> Break-Even</a:t>
                      </a:r>
                      <a:endParaRPr lang="en-GB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Profit or Loss?!?!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988840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b="1" dirty="0"/>
                        <a:t>Sales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b="1" dirty="0"/>
                        <a:t>Costs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b="1" dirty="0"/>
                        <a:t>Profit or Loss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1" dirty="0"/>
                        <a:t>£100,000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b="1" dirty="0"/>
                        <a:t>£75,000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b="1" dirty="0"/>
                        <a:t>£25,000 (profit)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1" dirty="0"/>
                        <a:t>£100,000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b="1" dirty="0"/>
                        <a:t>£125,000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b="1" dirty="0"/>
                        <a:t>£25,000 (loss)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GB" sz="2800" b="1" dirty="0"/>
                        <a:t>Total sales greater than total costs</a:t>
                      </a:r>
                    </a:p>
                    <a:p>
                      <a:r>
                        <a:rPr lang="en-GB" sz="2800" b="1" dirty="0"/>
                        <a:t>Total costs</a:t>
                      </a:r>
                      <a:r>
                        <a:rPr lang="en-GB" sz="2800" b="1" baseline="0" dirty="0"/>
                        <a:t> greater than total sales</a:t>
                      </a:r>
                    </a:p>
                    <a:p>
                      <a:r>
                        <a:rPr lang="en-GB" sz="2800" b="1" baseline="0" dirty="0"/>
                        <a:t>Total sales equal total costs</a:t>
                      </a:r>
                      <a:endParaRPr lang="en-GB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b="1" dirty="0"/>
                        <a:t>= Profit</a:t>
                      </a:r>
                    </a:p>
                    <a:p>
                      <a:r>
                        <a:rPr lang="en-GB" sz="2800" b="1" dirty="0"/>
                        <a:t>= Loss</a:t>
                      </a:r>
                    </a:p>
                    <a:p>
                      <a:r>
                        <a:rPr lang="en-GB" sz="2800" b="1" dirty="0"/>
                        <a:t>=</a:t>
                      </a:r>
                      <a:r>
                        <a:rPr lang="en-GB" sz="2800" b="1" baseline="0" dirty="0"/>
                        <a:t> Break-Even</a:t>
                      </a:r>
                      <a:endParaRPr lang="en-GB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7123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Gwen and John’s pasta restaurant charges £10 for three courses and an average of 800 customers per week. The variable costs are £4 per customer and the restaurant has fixed costs of £3,400 per week.</a:t>
            </a:r>
          </a:p>
          <a:p>
            <a:endParaRPr lang="en-GB" dirty="0"/>
          </a:p>
          <a:p>
            <a:r>
              <a:rPr lang="en-GB" dirty="0"/>
              <a:t>Calculate the profit</a:t>
            </a:r>
          </a:p>
        </p:txBody>
      </p:sp>
      <p:pic>
        <p:nvPicPr>
          <p:cNvPr id="35842" name="Picture 2" descr="http://www.theemployable.com/wp-content/uploads/2012/01/questionstoas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3789040"/>
            <a:ext cx="1944216" cy="24302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184576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Calculate revenue:</a:t>
            </a:r>
          </a:p>
          <a:p>
            <a:pPr marL="914400" lvl="1" indent="-514350">
              <a:buNone/>
            </a:pPr>
            <a:r>
              <a:rPr lang="en-GB" dirty="0"/>
              <a:t>	Price X No. of customers</a:t>
            </a:r>
          </a:p>
          <a:p>
            <a:pPr marL="914400" lvl="1" indent="-514350">
              <a:buNone/>
            </a:pPr>
            <a:r>
              <a:rPr lang="en-GB" dirty="0"/>
              <a:t>	£10 X 800 = £8,000</a:t>
            </a:r>
          </a:p>
          <a:p>
            <a:pPr marL="914400" lvl="1" indent="-514350">
              <a:buNone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Calculate total costs:</a:t>
            </a:r>
          </a:p>
          <a:p>
            <a:pPr marL="514350" indent="-514350">
              <a:buNone/>
            </a:pPr>
            <a:r>
              <a:rPr lang="en-GB" dirty="0"/>
              <a:t>		Fixed costs + Total Variable Costs (No. of customers </a:t>
            </a:r>
          </a:p>
          <a:p>
            <a:pPr marL="514350" indent="-514350">
              <a:buNone/>
            </a:pPr>
            <a:r>
              <a:rPr lang="en-GB" dirty="0"/>
              <a:t>		X variable fixed costs per meal)</a:t>
            </a:r>
          </a:p>
          <a:p>
            <a:pPr marL="514350" indent="-514350">
              <a:buNone/>
            </a:pPr>
            <a:r>
              <a:rPr lang="en-GB" dirty="0"/>
              <a:t>		£3,400 + (800 X £4 = £3,200) = £6,600</a:t>
            </a:r>
          </a:p>
          <a:p>
            <a:pPr marL="514350" indent="-514350">
              <a:buNone/>
            </a:pPr>
            <a:endParaRPr lang="en-GB" dirty="0"/>
          </a:p>
          <a:p>
            <a:pPr marL="514350" indent="-514350">
              <a:buFont typeface="+mj-lt"/>
              <a:buAutoNum type="arabicPeriod" startAt="3"/>
            </a:pPr>
            <a:r>
              <a:rPr lang="en-GB" dirty="0"/>
              <a:t>Calculate Profit:</a:t>
            </a:r>
          </a:p>
          <a:p>
            <a:pPr marL="514350" indent="-514350">
              <a:buNone/>
            </a:pPr>
            <a:r>
              <a:rPr lang="en-GB" dirty="0"/>
              <a:t>		Total Revenue – Total Costs</a:t>
            </a:r>
          </a:p>
          <a:p>
            <a:pPr marL="514350" indent="-514350">
              <a:buNone/>
            </a:pPr>
            <a:r>
              <a:rPr lang="en-GB" dirty="0"/>
              <a:t>		£8,000 – (£3,400 + £3,200) = £1,400 per week</a:t>
            </a:r>
          </a:p>
        </p:txBody>
      </p:sp>
      <p:pic>
        <p:nvPicPr>
          <p:cNvPr id="46082" name="Picture 2" descr="http://lookatmyhappyrainbow.com/wp-content/uploads/2011/10/yay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404664"/>
            <a:ext cx="2808312" cy="2808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During the summer weeks, Devon Ice Cream has average sales of 4,000 units over the summer. Each ice cream sells for £1 and has a variable cost of 25p. Fixed costs are £800.</a:t>
            </a:r>
          </a:p>
          <a:p>
            <a:endParaRPr lang="en-GB" dirty="0"/>
          </a:p>
          <a:p>
            <a:pPr marL="514350" indent="-514350">
              <a:buFont typeface="+mj-lt"/>
              <a:buAutoNum type="alphaUcPeriod"/>
            </a:pPr>
            <a:r>
              <a:rPr lang="en-GB" dirty="0"/>
              <a:t>Calculate the total cost for the business in the summer weeks.</a:t>
            </a:r>
          </a:p>
          <a:p>
            <a:pPr marL="514350" indent="-514350">
              <a:buFont typeface="+mj-lt"/>
              <a:buAutoNum type="alphaUcPeriod"/>
            </a:pPr>
            <a:endParaRPr lang="en-GB" dirty="0"/>
          </a:p>
          <a:p>
            <a:pPr marL="514350" indent="-514350">
              <a:buFont typeface="+mj-lt"/>
              <a:buAutoNum type="alphaUcPeriod"/>
            </a:pPr>
            <a:r>
              <a:rPr lang="en-GB" dirty="0"/>
              <a:t>Calculate Devon Ice Cream’s profit from the summer.</a:t>
            </a:r>
          </a:p>
        </p:txBody>
      </p:sp>
      <p:pic>
        <p:nvPicPr>
          <p:cNvPr id="41986" name="Picture 2" descr="http://www.mathcram.com/boy_doing_math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188640"/>
            <a:ext cx="1584313" cy="18505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GB" dirty="0"/>
              <a:t>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84576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GB" dirty="0"/>
              <a:t>Total Costs = Fixed Costs + Variable Costs</a:t>
            </a:r>
          </a:p>
          <a:p>
            <a:pPr marL="514350" indent="-514350">
              <a:buNone/>
            </a:pPr>
            <a:r>
              <a:rPr lang="en-GB" dirty="0"/>
              <a:t>	Variable Costs = variable costs per unit x the number of units sold.</a:t>
            </a:r>
          </a:p>
          <a:p>
            <a:pPr marL="514350" indent="-514350">
              <a:buNone/>
            </a:pPr>
            <a:r>
              <a:rPr lang="en-GB" dirty="0"/>
              <a:t>	</a:t>
            </a:r>
          </a:p>
          <a:p>
            <a:pPr marL="514350" indent="-514350">
              <a:buNone/>
            </a:pPr>
            <a:r>
              <a:rPr lang="en-GB" dirty="0"/>
              <a:t>	VC = 25p x 4,000 units = £1,000</a:t>
            </a:r>
          </a:p>
          <a:p>
            <a:pPr marL="514350" indent="-514350">
              <a:buNone/>
            </a:pPr>
            <a:r>
              <a:rPr lang="en-GB" dirty="0"/>
              <a:t>	TC = £800 + £1,000 = </a:t>
            </a:r>
            <a:r>
              <a:rPr lang="en-GB" b="1" dirty="0"/>
              <a:t>£1,800</a:t>
            </a:r>
          </a:p>
          <a:p>
            <a:pPr marL="514350" indent="-514350">
              <a:buNone/>
            </a:pPr>
            <a:endParaRPr lang="en-GB" b="1" dirty="0"/>
          </a:p>
          <a:p>
            <a:pPr marL="514350" indent="-514350">
              <a:buNone/>
            </a:pPr>
            <a:endParaRPr lang="en-GB" b="1" dirty="0"/>
          </a:p>
          <a:p>
            <a:pPr marL="514350" indent="-514350">
              <a:buFont typeface="+mj-lt"/>
              <a:buAutoNum type="alphaUcPeriod" startAt="2"/>
            </a:pPr>
            <a:r>
              <a:rPr lang="en-GB" dirty="0"/>
              <a:t>Profit = Total Sales – Total Costs</a:t>
            </a:r>
          </a:p>
          <a:p>
            <a:pPr marL="514350" indent="-514350">
              <a:buNone/>
            </a:pPr>
            <a:r>
              <a:rPr lang="en-GB" dirty="0"/>
              <a:t>	Total Sales = volume sold x average selling price </a:t>
            </a:r>
          </a:p>
          <a:p>
            <a:pPr marL="514350" indent="-514350">
              <a:buNone/>
            </a:pPr>
            <a:endParaRPr lang="en-GB" dirty="0"/>
          </a:p>
          <a:p>
            <a:pPr marL="514350" indent="-514350">
              <a:buNone/>
            </a:pPr>
            <a:r>
              <a:rPr lang="en-GB" dirty="0"/>
              <a:t>	TS = 4,000 units x £1 = £4,000</a:t>
            </a:r>
          </a:p>
          <a:p>
            <a:pPr marL="514350" indent="-514350">
              <a:buNone/>
            </a:pPr>
            <a:r>
              <a:rPr lang="en-GB" dirty="0"/>
              <a:t>	</a:t>
            </a:r>
          </a:p>
          <a:p>
            <a:pPr marL="514350" indent="-514350">
              <a:buNone/>
            </a:pPr>
            <a:r>
              <a:rPr lang="en-GB" dirty="0"/>
              <a:t>	Total Sales – Total Costs = Profit</a:t>
            </a:r>
          </a:p>
          <a:p>
            <a:pPr marL="514350" indent="-514350">
              <a:buNone/>
            </a:pPr>
            <a:r>
              <a:rPr lang="en-GB" dirty="0"/>
              <a:t>	£4,000 – £1,800 = </a:t>
            </a:r>
            <a:r>
              <a:rPr lang="en-GB" b="1" dirty="0"/>
              <a:t>£2,200</a:t>
            </a:r>
          </a:p>
        </p:txBody>
      </p:sp>
      <p:pic>
        <p:nvPicPr>
          <p:cNvPr id="48130" name="Picture 2" descr="http://lornapblog.files.wordpress.com/2011/05/big-tic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4005064"/>
            <a:ext cx="2392085" cy="23256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709120"/>
          </a:xfrm>
        </p:spPr>
        <p:txBody>
          <a:bodyPr>
            <a:normAutofit fontScale="92500"/>
          </a:bodyPr>
          <a:lstStyle/>
          <a:p>
            <a:r>
              <a:rPr lang="en-GB" dirty="0"/>
              <a:t>If a firm sells 200 widgets at £3.30 and 40 </a:t>
            </a:r>
            <a:r>
              <a:rPr lang="en-GB" dirty="0" err="1"/>
              <a:t>squidgets</a:t>
            </a:r>
            <a:r>
              <a:rPr lang="en-GB" dirty="0"/>
              <a:t> at £4, what will the firms total revenue be?</a:t>
            </a:r>
          </a:p>
          <a:p>
            <a:endParaRPr lang="en-GB" dirty="0"/>
          </a:p>
          <a:p>
            <a:r>
              <a:rPr lang="en-GB" dirty="0"/>
              <a:t>If each widget costs £1.20 to make, while each </a:t>
            </a:r>
            <a:r>
              <a:rPr lang="en-GB" dirty="0" err="1"/>
              <a:t>squidget</a:t>
            </a:r>
            <a:r>
              <a:rPr lang="en-GB" dirty="0"/>
              <a:t> costs £1.50, what are the total variable costs going to be?</a:t>
            </a:r>
          </a:p>
          <a:p>
            <a:endParaRPr lang="en-GB" dirty="0"/>
          </a:p>
          <a:p>
            <a:r>
              <a:rPr lang="en-GB" dirty="0"/>
              <a:t>If fixed costs are £300, what profit will the business make?</a:t>
            </a:r>
          </a:p>
        </p:txBody>
      </p:sp>
      <p:pic>
        <p:nvPicPr>
          <p:cNvPr id="60418" name="Picture 2" descr="http://www.ideachampions.com/weblogs/StudyQues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0"/>
            <a:ext cx="1368152" cy="17079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dirty="0"/>
              <a:t>Total Sales = Volume Sold  X  Selling Price</a:t>
            </a:r>
          </a:p>
          <a:p>
            <a:pPr algn="ctr">
              <a:buNone/>
            </a:pPr>
            <a:endParaRPr lang="en-GB" dirty="0"/>
          </a:p>
          <a:p>
            <a:pPr algn="ctr">
              <a:buNone/>
            </a:pPr>
            <a:r>
              <a:rPr lang="en-GB" dirty="0"/>
              <a:t>Widgets = 200 x £3.30 = £660</a:t>
            </a:r>
          </a:p>
          <a:p>
            <a:pPr algn="ctr">
              <a:buNone/>
            </a:pPr>
            <a:r>
              <a:rPr lang="en-GB" dirty="0" err="1"/>
              <a:t>Squidgets</a:t>
            </a:r>
            <a:r>
              <a:rPr lang="en-GB" dirty="0"/>
              <a:t> = 40 x £4 = £160</a:t>
            </a:r>
          </a:p>
          <a:p>
            <a:pPr>
              <a:buNone/>
            </a:pPr>
            <a:endParaRPr lang="en-GB" dirty="0"/>
          </a:p>
          <a:p>
            <a:pPr algn="ctr">
              <a:buNone/>
            </a:pPr>
            <a:r>
              <a:rPr lang="en-GB" dirty="0"/>
              <a:t>Total Sales = £660 + £160 </a:t>
            </a:r>
          </a:p>
          <a:p>
            <a:pPr algn="ctr">
              <a:buNone/>
            </a:pPr>
            <a:r>
              <a:rPr lang="en-GB" dirty="0"/>
              <a:t>= </a:t>
            </a:r>
            <a:r>
              <a:rPr lang="en-GB" b="1" dirty="0"/>
              <a:t>£820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 Up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Are the costs incurred by a business before they start trading.</a:t>
            </a:r>
          </a:p>
          <a:p>
            <a:endParaRPr lang="en-GB" dirty="0"/>
          </a:p>
          <a:p>
            <a:r>
              <a:rPr lang="en-GB" dirty="0"/>
              <a:t>For example a new sandwich shop will have to spend money on:-</a:t>
            </a:r>
          </a:p>
          <a:p>
            <a:pPr lvl="1"/>
            <a:r>
              <a:rPr lang="en-GB" dirty="0"/>
              <a:t>New signage</a:t>
            </a:r>
          </a:p>
          <a:p>
            <a:pPr lvl="1"/>
            <a:r>
              <a:rPr lang="en-GB" dirty="0"/>
              <a:t>A till</a:t>
            </a:r>
          </a:p>
          <a:p>
            <a:pPr lvl="1"/>
            <a:r>
              <a:rPr lang="en-GB" dirty="0"/>
              <a:t>A fridge </a:t>
            </a:r>
          </a:p>
        </p:txBody>
      </p:sp>
    </p:spTree>
    <p:extLst>
      <p:ext uri="{BB962C8B-B14F-4D97-AF65-F5344CB8AC3E}">
        <p14:creationId xmlns:p14="http://schemas.microsoft.com/office/powerpoint/2010/main" val="8335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Answer to Part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dirty="0"/>
              <a:t>Total Variable Costs = Variable Costs per Unit x Number of Units Sold</a:t>
            </a:r>
          </a:p>
          <a:p>
            <a:pPr algn="ctr">
              <a:buNone/>
            </a:pPr>
            <a:endParaRPr lang="en-GB" dirty="0"/>
          </a:p>
          <a:p>
            <a:pPr algn="ctr">
              <a:buNone/>
            </a:pPr>
            <a:r>
              <a:rPr lang="en-GB" dirty="0"/>
              <a:t>Widgets = 200 units x £1.20 = £240</a:t>
            </a:r>
          </a:p>
          <a:p>
            <a:pPr algn="ctr">
              <a:buNone/>
            </a:pPr>
            <a:r>
              <a:rPr lang="en-GB" dirty="0" err="1"/>
              <a:t>Squidgets</a:t>
            </a:r>
            <a:r>
              <a:rPr lang="en-GB" dirty="0"/>
              <a:t> = 40 units x £1.50 = £60</a:t>
            </a:r>
          </a:p>
          <a:p>
            <a:pPr algn="ctr">
              <a:buNone/>
            </a:pPr>
            <a:endParaRPr lang="en-GB" dirty="0"/>
          </a:p>
          <a:p>
            <a:pPr algn="ctr">
              <a:buNone/>
            </a:pPr>
            <a:r>
              <a:rPr lang="en-GB" dirty="0"/>
              <a:t>Total Variable Costs = £240 + £60 </a:t>
            </a:r>
          </a:p>
          <a:p>
            <a:pPr algn="ctr">
              <a:buNone/>
            </a:pPr>
            <a:r>
              <a:rPr lang="en-GB" dirty="0"/>
              <a:t>=</a:t>
            </a:r>
            <a:r>
              <a:rPr lang="en-GB" b="1" dirty="0"/>
              <a:t> £300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Answer to Part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pPr algn="ctr">
              <a:buNone/>
            </a:pPr>
            <a:r>
              <a:rPr lang="en-GB" dirty="0"/>
              <a:t>Profit = Total Sales – Total Costs</a:t>
            </a:r>
          </a:p>
          <a:p>
            <a:pPr algn="ctr">
              <a:buNone/>
            </a:pPr>
            <a:endParaRPr lang="en-GB" dirty="0"/>
          </a:p>
          <a:p>
            <a:pPr algn="ctr">
              <a:buNone/>
            </a:pPr>
            <a:r>
              <a:rPr lang="en-GB" dirty="0"/>
              <a:t>Profit = £820 - £600 </a:t>
            </a:r>
          </a:p>
          <a:p>
            <a:pPr algn="ctr">
              <a:buNone/>
            </a:pPr>
            <a:r>
              <a:rPr lang="en-GB" dirty="0"/>
              <a:t>= </a:t>
            </a:r>
            <a:r>
              <a:rPr lang="en-GB" b="1" dirty="0"/>
              <a:t>£220</a:t>
            </a:r>
          </a:p>
        </p:txBody>
      </p:sp>
      <p:pic>
        <p:nvPicPr>
          <p:cNvPr id="54274" name="Picture 2" descr="http://www.thevatconsultancy.com/blog/wp-content/uploads/2010/11/tic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861048"/>
            <a:ext cx="2448272" cy="24412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BYQ Company has sales of 4,000 units a month, a price of £4, fixed costs of £9,000 and variable costs of a £1.</a:t>
            </a:r>
          </a:p>
          <a:p>
            <a:endParaRPr lang="en-GB" dirty="0"/>
          </a:p>
          <a:p>
            <a:r>
              <a:rPr lang="en-GB" dirty="0"/>
              <a:t>Calculate the business’ profit.</a:t>
            </a:r>
          </a:p>
        </p:txBody>
      </p:sp>
      <p:pic>
        <p:nvPicPr>
          <p:cNvPr id="52226" name="Picture 2" descr="http://www.openlounge.org/lunargame/files/2011/11/question-han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2852936"/>
            <a:ext cx="2815791" cy="3754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12494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endParaRPr lang="en-GB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GB" dirty="0">
                <a:solidFill>
                  <a:srgbClr val="FF0000"/>
                </a:solidFill>
              </a:rPr>
              <a:t>Total costs = Fixed costs + Variable costs</a:t>
            </a:r>
          </a:p>
          <a:p>
            <a:pPr algn="ctr">
              <a:buNone/>
            </a:pPr>
            <a:endParaRPr lang="en-GB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GB" dirty="0">
                <a:solidFill>
                  <a:srgbClr val="FF0000"/>
                </a:solidFill>
              </a:rPr>
              <a:t>£9,000 + (4,000 x £1 = £4,000)</a:t>
            </a:r>
          </a:p>
          <a:p>
            <a:pPr algn="ctr">
              <a:buNone/>
            </a:pPr>
            <a:r>
              <a:rPr lang="en-GB" dirty="0">
                <a:solidFill>
                  <a:srgbClr val="FF0000"/>
                </a:solidFill>
              </a:rPr>
              <a:t>= </a:t>
            </a:r>
            <a:r>
              <a:rPr lang="en-GB" b="1" dirty="0">
                <a:solidFill>
                  <a:srgbClr val="FF0000"/>
                </a:solidFill>
              </a:rPr>
              <a:t>£13,000</a:t>
            </a:r>
          </a:p>
          <a:p>
            <a:pPr algn="ctr">
              <a:buNone/>
            </a:pP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1249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endParaRPr lang="en-GB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GB" dirty="0">
                <a:solidFill>
                  <a:srgbClr val="0070C0"/>
                </a:solidFill>
              </a:rPr>
              <a:t>Total sales = volume sold x selling price</a:t>
            </a:r>
          </a:p>
          <a:p>
            <a:pPr algn="ctr">
              <a:buNone/>
            </a:pPr>
            <a:endParaRPr lang="en-GB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GB" dirty="0">
                <a:solidFill>
                  <a:srgbClr val="0070C0"/>
                </a:solidFill>
              </a:rPr>
              <a:t>4,000 units x £4 </a:t>
            </a:r>
          </a:p>
          <a:p>
            <a:pPr algn="ctr">
              <a:buNone/>
            </a:pPr>
            <a:r>
              <a:rPr lang="en-GB" dirty="0">
                <a:solidFill>
                  <a:srgbClr val="0070C0"/>
                </a:solidFill>
              </a:rPr>
              <a:t>= </a:t>
            </a:r>
            <a:r>
              <a:rPr lang="en-GB" b="1" dirty="0">
                <a:solidFill>
                  <a:srgbClr val="0070C0"/>
                </a:solidFill>
              </a:rPr>
              <a:t>£16,000</a:t>
            </a:r>
          </a:p>
          <a:p>
            <a:pPr algn="ctr">
              <a:buNone/>
            </a:pPr>
            <a:endParaRPr lang="en-GB" dirty="0">
              <a:solidFill>
                <a:srgbClr val="0070C0"/>
              </a:solidFill>
            </a:endParaRPr>
          </a:p>
          <a:p>
            <a:pPr algn="ctr">
              <a:buNone/>
            </a:pPr>
            <a:endParaRPr lang="en-GB" dirty="0">
              <a:solidFill>
                <a:srgbClr val="0070C0"/>
              </a:solidFill>
            </a:endParaRP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5157192"/>
            <a:ext cx="6912768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GB" dirty="0">
                <a:solidFill>
                  <a:srgbClr val="00B050"/>
                </a:solidFill>
              </a:rPr>
              <a:t>£16,000 - £13,000 = </a:t>
            </a:r>
            <a:r>
              <a:rPr lang="en-GB" b="1" dirty="0">
                <a:solidFill>
                  <a:srgbClr val="00B050"/>
                </a:solidFill>
              </a:rPr>
              <a:t>£3,000 </a:t>
            </a:r>
            <a:r>
              <a:rPr lang="en-GB" dirty="0">
                <a:solidFill>
                  <a:srgbClr val="00B050"/>
                </a:solidFill>
              </a:rPr>
              <a:t>(Profit)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Complete the Calculating Profit worksheet – easy version.</a:t>
            </a:r>
          </a:p>
        </p:txBody>
      </p:sp>
    </p:spTree>
    <p:extLst>
      <p:ext uri="{BB962C8B-B14F-4D97-AF65-F5344CB8AC3E}">
        <p14:creationId xmlns:p14="http://schemas.microsoft.com/office/powerpoint/2010/main" val="31542549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Complete the Calculating Profit Task Sheet</a:t>
            </a:r>
          </a:p>
        </p:txBody>
      </p:sp>
    </p:spTree>
    <p:extLst>
      <p:ext uri="{BB962C8B-B14F-4D97-AF65-F5344CB8AC3E}">
        <p14:creationId xmlns:p14="http://schemas.microsoft.com/office/powerpoint/2010/main" val="297260234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Complete the Costs, Revenue, Profit Quiz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Complete the Costs, Revenue, Profit MCQs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Complete the Tricky Costs, Revenue, Profit task sheet.</a:t>
            </a:r>
          </a:p>
        </p:txBody>
      </p:sp>
    </p:spTree>
    <p:extLst>
      <p:ext uri="{BB962C8B-B14F-4D97-AF65-F5344CB8AC3E}">
        <p14:creationId xmlns:p14="http://schemas.microsoft.com/office/powerpoint/2010/main" val="553989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/>
              <a:t>Jason is starting a gardening business. He and an assistant will travel to customers’ houses and mow their lawns and look after their gardens.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dirty="0"/>
              <a:t>Give </a:t>
            </a:r>
            <a:r>
              <a:rPr lang="en-GB" u="sng" dirty="0"/>
              <a:t>two</a:t>
            </a:r>
            <a:r>
              <a:rPr lang="en-GB" dirty="0"/>
              <a:t> examples of start-up costs Jason might have.</a:t>
            </a:r>
          </a:p>
        </p:txBody>
      </p:sp>
    </p:spTree>
    <p:extLst>
      <p:ext uri="{BB962C8B-B14F-4D97-AF65-F5344CB8AC3E}">
        <p14:creationId xmlns:p14="http://schemas.microsoft.com/office/powerpoint/2010/main" val="2255704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/>
              <a:t>Complete the start-up costs worksheet – easy version.</a:t>
            </a:r>
          </a:p>
        </p:txBody>
      </p:sp>
    </p:spTree>
    <p:extLst>
      <p:ext uri="{BB962C8B-B14F-4D97-AF65-F5344CB8AC3E}">
        <p14:creationId xmlns:p14="http://schemas.microsoft.com/office/powerpoint/2010/main" val="2530774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Operating (running)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Are the expenses a business has in its day-to-day operations.</a:t>
            </a:r>
          </a:p>
          <a:p>
            <a:endParaRPr lang="en-GB" dirty="0"/>
          </a:p>
          <a:p>
            <a:r>
              <a:rPr lang="en-GB" dirty="0"/>
              <a:t>Also known as overheads.</a:t>
            </a:r>
          </a:p>
          <a:p>
            <a:endParaRPr lang="en-GB" dirty="0"/>
          </a:p>
          <a:p>
            <a:r>
              <a:rPr lang="en-GB" dirty="0"/>
              <a:t>For example a sandwich shop will have the operating costs of ingredients and electricity.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7658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/>
              <a:t>Some of the costs for Jason’s gardening business are shown below. Decide whether each statement is a start-up cost or a running cost.</a:t>
            </a:r>
          </a:p>
          <a:p>
            <a:endParaRPr lang="en-GB" dirty="0"/>
          </a:p>
          <a:p>
            <a:pPr lvl="1"/>
            <a:r>
              <a:rPr lang="en-GB" dirty="0"/>
              <a:t>Buying a lawn mower</a:t>
            </a:r>
          </a:p>
          <a:p>
            <a:pPr lvl="1"/>
            <a:r>
              <a:rPr lang="en-GB" dirty="0"/>
              <a:t>Purchasing a van</a:t>
            </a:r>
          </a:p>
          <a:p>
            <a:pPr lvl="1"/>
            <a:r>
              <a:rPr lang="en-GB" dirty="0"/>
              <a:t>Paying wages to an assistant</a:t>
            </a:r>
          </a:p>
          <a:p>
            <a:pPr lvl="1"/>
            <a:r>
              <a:rPr lang="en-GB" dirty="0"/>
              <a:t>Buying diesel for the van</a:t>
            </a:r>
          </a:p>
        </p:txBody>
      </p:sp>
    </p:spTree>
    <p:extLst>
      <p:ext uri="{BB962C8B-B14F-4D97-AF65-F5344CB8AC3E}">
        <p14:creationId xmlns:p14="http://schemas.microsoft.com/office/powerpoint/2010/main" val="3494844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/>
              <a:t>Sarah makes celebration cakes. 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Give two examples of running costs she might have.</a:t>
            </a:r>
          </a:p>
        </p:txBody>
      </p:sp>
      <p:pic>
        <p:nvPicPr>
          <p:cNvPr id="4" name="Picture 3" descr="Angry Bird Space Fondant Cake ~ Hankeri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63" t="5900" r="8263" b="6951"/>
          <a:stretch/>
        </p:blipFill>
        <p:spPr>
          <a:xfrm>
            <a:off x="5662464" y="4124763"/>
            <a:ext cx="2581944" cy="218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110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1687</Words>
  <Application>Microsoft Office PowerPoint</Application>
  <PresentationFormat>On-screen Show (4:3)</PresentationFormat>
  <Paragraphs>374</Paragraphs>
  <Slides>46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9" baseType="lpstr">
      <vt:lpstr>Arial</vt:lpstr>
      <vt:lpstr>Calibri</vt:lpstr>
      <vt:lpstr>Office Theme</vt:lpstr>
      <vt:lpstr>Calculating Costs, Revenues &amp; Profits</vt:lpstr>
      <vt:lpstr>Learning Objectives</vt:lpstr>
      <vt:lpstr>Costs</vt:lpstr>
      <vt:lpstr>Start Up Costs</vt:lpstr>
      <vt:lpstr>Task</vt:lpstr>
      <vt:lpstr>Task</vt:lpstr>
      <vt:lpstr>Operating (running) Costs</vt:lpstr>
      <vt:lpstr>Task</vt:lpstr>
      <vt:lpstr>Task</vt:lpstr>
      <vt:lpstr>Task</vt:lpstr>
      <vt:lpstr>PowerPoint Presentation</vt:lpstr>
      <vt:lpstr>Fixed Costs</vt:lpstr>
      <vt:lpstr>Fixed Costs</vt:lpstr>
      <vt:lpstr>Variable Costs</vt:lpstr>
      <vt:lpstr>Variable Costs</vt:lpstr>
      <vt:lpstr>Task</vt:lpstr>
      <vt:lpstr>Direct vs Indirect</vt:lpstr>
      <vt:lpstr>Total Costs</vt:lpstr>
      <vt:lpstr>Task</vt:lpstr>
      <vt:lpstr>Task</vt:lpstr>
      <vt:lpstr>Starter</vt:lpstr>
      <vt:lpstr>What are Sales?</vt:lpstr>
      <vt:lpstr>Sources of Revenue</vt:lpstr>
      <vt:lpstr>Calculating Revenue</vt:lpstr>
      <vt:lpstr>Task - Calculating Revenue</vt:lpstr>
      <vt:lpstr>Calculating Sales - Answers</vt:lpstr>
      <vt:lpstr>Task</vt:lpstr>
      <vt:lpstr>Task</vt:lpstr>
      <vt:lpstr>Spot the Error &amp; Correct</vt:lpstr>
      <vt:lpstr>Expenditure</vt:lpstr>
      <vt:lpstr>Profit</vt:lpstr>
      <vt:lpstr>Profit or Loss?!?!</vt:lpstr>
      <vt:lpstr>Profit or Loss?!?!</vt:lpstr>
      <vt:lpstr>Example</vt:lpstr>
      <vt:lpstr>Answer</vt:lpstr>
      <vt:lpstr>Questions</vt:lpstr>
      <vt:lpstr>Answer</vt:lpstr>
      <vt:lpstr>Questions</vt:lpstr>
      <vt:lpstr>Answer</vt:lpstr>
      <vt:lpstr>Answer to Part 2</vt:lpstr>
      <vt:lpstr>Answer to Part 3</vt:lpstr>
      <vt:lpstr>Question</vt:lpstr>
      <vt:lpstr>Answer</vt:lpstr>
      <vt:lpstr>Task</vt:lpstr>
      <vt:lpstr>Task</vt:lpstr>
      <vt:lpstr>Task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Calculating Costs, Revenues &amp; Profits</dc:title>
  <dc:creator>Ellen Georgina Bateman</dc:creator>
  <cp:lastModifiedBy>Ellen Bateman</cp:lastModifiedBy>
  <cp:revision>33</cp:revision>
  <dcterms:created xsi:type="dcterms:W3CDTF">2012-09-24T11:00:03Z</dcterms:created>
  <dcterms:modified xsi:type="dcterms:W3CDTF">2020-09-07T08:30:34Z</dcterms:modified>
</cp:coreProperties>
</file>