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17.xml" ContentType="application/vnd.openxmlformats-officedocument.presentationml.notesSlide+xml"/>
  <Override PartName="/ppt/tags/tag4.xml" ContentType="application/vnd.openxmlformats-officedocument.presentationml.tags+xml"/>
  <Override PartName="/ppt/notesSlides/notesSlide18.xml" ContentType="application/vnd.openxmlformats-officedocument.presentationml.notesSlide+xml"/>
  <Override PartName="/ppt/tags/tag5.xml" ContentType="application/vnd.openxmlformats-officedocument.presentationml.tags+xml"/>
  <Override PartName="/ppt/notesSlides/notesSlide19.xml" ContentType="application/vnd.openxmlformats-officedocument.presentationml.notesSlide+xml"/>
  <Override PartName="/ppt/tags/tag6.xml" ContentType="application/vnd.openxmlformats-officedocument.presentationml.tags+xml"/>
  <Override PartName="/ppt/notesSlides/notesSlide20.xml" ContentType="application/vnd.openxmlformats-officedocument.presentationml.notesSlide+xml"/>
  <Override PartName="/ppt/tags/tag7.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257" r:id="rId3"/>
    <p:sldId id="259" r:id="rId4"/>
    <p:sldId id="281" r:id="rId5"/>
    <p:sldId id="260" r:id="rId6"/>
    <p:sldId id="262" r:id="rId7"/>
    <p:sldId id="263" r:id="rId8"/>
    <p:sldId id="283" r:id="rId9"/>
    <p:sldId id="284" r:id="rId10"/>
    <p:sldId id="268" r:id="rId11"/>
    <p:sldId id="285" r:id="rId12"/>
    <p:sldId id="286" r:id="rId13"/>
    <p:sldId id="270" r:id="rId14"/>
    <p:sldId id="282" r:id="rId15"/>
    <p:sldId id="269" r:id="rId16"/>
    <p:sldId id="288" r:id="rId17"/>
    <p:sldId id="261" r:id="rId18"/>
    <p:sldId id="274" r:id="rId19"/>
    <p:sldId id="289" r:id="rId20"/>
    <p:sldId id="275" r:id="rId21"/>
    <p:sldId id="276" r:id="rId22"/>
    <p:sldId id="277" r:id="rId23"/>
    <p:sldId id="278" r:id="rId24"/>
    <p:sldId id="279"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885"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53C12B-A17D-477A-82B6-0C1272F9E5F1}" type="datetimeFigureOut">
              <a:rPr lang="en-GB" smtClean="0"/>
              <a:pPr/>
              <a:t>02/10/2020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B1187-668C-44DD-9692-FFFE11BFFD85}" type="slidenum">
              <a:rPr lang="en-GB" smtClean="0"/>
              <a:pPr/>
              <a:t>‹#›</a:t>
            </a:fld>
            <a:endParaRPr lang="en-GB"/>
          </a:p>
        </p:txBody>
      </p:sp>
    </p:spTree>
    <p:extLst>
      <p:ext uri="{BB962C8B-B14F-4D97-AF65-F5344CB8AC3E}">
        <p14:creationId xmlns:p14="http://schemas.microsoft.com/office/powerpoint/2010/main" val="2645682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1</a:t>
            </a:fld>
            <a:endParaRPr lang="en-GB"/>
          </a:p>
        </p:txBody>
      </p:sp>
    </p:spTree>
    <p:extLst>
      <p:ext uri="{BB962C8B-B14F-4D97-AF65-F5344CB8AC3E}">
        <p14:creationId xmlns:p14="http://schemas.microsoft.com/office/powerpoint/2010/main" val="845653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GB" dirty="0">
              <a:latin typeface="Calibri" charset="0"/>
            </a:endParaRPr>
          </a:p>
        </p:txBody>
      </p:sp>
      <p:sp>
        <p:nvSpPr>
          <p:cNvPr id="21508" name="Slide Number Placeholder 3"/>
          <p:cNvSpPr txBox="1">
            <a:spLocks noGrp="1"/>
          </p:cNvSpPr>
          <p:nvPr/>
        </p:nvSpPr>
        <p:spPr bwMode="auto">
          <a:xfrm>
            <a:off x="3884916" y="8685922"/>
            <a:ext cx="2971479" cy="456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algn="r"/>
            <a:fld id="{C09299BD-5448-964A-9BD4-2FE87F901379}" type="slidenum">
              <a:rPr lang="en-US">
                <a:latin typeface="Arial" charset="0"/>
              </a:rPr>
              <a:pPr algn="r"/>
              <a:t>12</a:t>
            </a:fld>
            <a:endParaRPr lang="en-US">
              <a:latin typeface="Arial" charset="0"/>
            </a:endParaRPr>
          </a:p>
        </p:txBody>
      </p:sp>
    </p:spTree>
    <p:extLst>
      <p:ext uri="{BB962C8B-B14F-4D97-AF65-F5344CB8AC3E}">
        <p14:creationId xmlns:p14="http://schemas.microsoft.com/office/powerpoint/2010/main" val="2205806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13</a:t>
            </a:fld>
            <a:endParaRPr lang="en-GB"/>
          </a:p>
        </p:txBody>
      </p:sp>
    </p:spTree>
    <p:extLst>
      <p:ext uri="{BB962C8B-B14F-4D97-AF65-F5344CB8AC3E}">
        <p14:creationId xmlns:p14="http://schemas.microsoft.com/office/powerpoint/2010/main" val="3145395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15</a:t>
            </a:fld>
            <a:endParaRPr lang="en-GB"/>
          </a:p>
        </p:txBody>
      </p:sp>
    </p:spTree>
    <p:extLst>
      <p:ext uri="{BB962C8B-B14F-4D97-AF65-F5344CB8AC3E}">
        <p14:creationId xmlns:p14="http://schemas.microsoft.com/office/powerpoint/2010/main" val="2217599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16</a:t>
            </a:fld>
            <a:endParaRPr lang="en-GB"/>
          </a:p>
        </p:txBody>
      </p:sp>
    </p:spTree>
    <p:extLst>
      <p:ext uri="{BB962C8B-B14F-4D97-AF65-F5344CB8AC3E}">
        <p14:creationId xmlns:p14="http://schemas.microsoft.com/office/powerpoint/2010/main" val="137081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17</a:t>
            </a:fld>
            <a:endParaRPr lang="en-GB"/>
          </a:p>
        </p:txBody>
      </p:sp>
    </p:spTree>
    <p:extLst>
      <p:ext uri="{BB962C8B-B14F-4D97-AF65-F5344CB8AC3E}">
        <p14:creationId xmlns:p14="http://schemas.microsoft.com/office/powerpoint/2010/main" val="1082360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1F0AB5E-EC49-4B92-9E5D-6F0D4B04A20C}" type="slidenum">
              <a:rPr lang="en-GB" altLang="en-US"/>
              <a:pPr eaLnBrk="1" hangingPunct="1"/>
              <a:t>18</a:t>
            </a:fld>
            <a:endParaRPr lang="en-GB" altLang="en-US"/>
          </a:p>
        </p:txBody>
      </p:sp>
    </p:spTree>
    <p:extLst>
      <p:ext uri="{BB962C8B-B14F-4D97-AF65-F5344CB8AC3E}">
        <p14:creationId xmlns:p14="http://schemas.microsoft.com/office/powerpoint/2010/main" val="2052702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19</a:t>
            </a:fld>
            <a:endParaRPr lang="en-GB"/>
          </a:p>
        </p:txBody>
      </p:sp>
    </p:spTree>
    <p:extLst>
      <p:ext uri="{BB962C8B-B14F-4D97-AF65-F5344CB8AC3E}">
        <p14:creationId xmlns:p14="http://schemas.microsoft.com/office/powerpoint/2010/main" val="40302886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97A453-1937-4B56-97C4-20CA951E1EB4}" type="slidenum">
              <a:rPr lang="en-GB" altLang="en-US"/>
              <a:pPr eaLnBrk="1" hangingPunct="1"/>
              <a:t>20</a:t>
            </a:fld>
            <a:endParaRPr lang="en-GB" altLang="en-US"/>
          </a:p>
        </p:txBody>
      </p:sp>
    </p:spTree>
    <p:extLst>
      <p:ext uri="{BB962C8B-B14F-4D97-AF65-F5344CB8AC3E}">
        <p14:creationId xmlns:p14="http://schemas.microsoft.com/office/powerpoint/2010/main" val="3769167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A0F4C4-7B9E-4F98-B02B-C89CE026C4B0}" type="slidenum">
              <a:rPr lang="en-GB" altLang="en-US"/>
              <a:pPr eaLnBrk="1" hangingPunct="1"/>
              <a:t>21</a:t>
            </a:fld>
            <a:endParaRPr lang="en-GB" altLang="en-US"/>
          </a:p>
        </p:txBody>
      </p:sp>
    </p:spTree>
    <p:extLst>
      <p:ext uri="{BB962C8B-B14F-4D97-AF65-F5344CB8AC3E}">
        <p14:creationId xmlns:p14="http://schemas.microsoft.com/office/powerpoint/2010/main" val="3385087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38298EC-B3F8-4D0A-BBF9-9553F64DA31E}" type="slidenum">
              <a:rPr lang="en-GB" altLang="en-US"/>
              <a:pPr eaLnBrk="1" hangingPunct="1"/>
              <a:t>22</a:t>
            </a:fld>
            <a:endParaRPr lang="en-GB" altLang="en-US"/>
          </a:p>
        </p:txBody>
      </p:sp>
    </p:spTree>
    <p:extLst>
      <p:ext uri="{BB962C8B-B14F-4D97-AF65-F5344CB8AC3E}">
        <p14:creationId xmlns:p14="http://schemas.microsoft.com/office/powerpoint/2010/main" val="1674922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2</a:t>
            </a:fld>
            <a:endParaRPr lang="en-GB"/>
          </a:p>
        </p:txBody>
      </p:sp>
    </p:spTree>
    <p:extLst>
      <p:ext uri="{BB962C8B-B14F-4D97-AF65-F5344CB8AC3E}">
        <p14:creationId xmlns:p14="http://schemas.microsoft.com/office/powerpoint/2010/main" val="10294120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10BE82-2A48-4199-A0D5-ECAE3F9CA92E}" type="slidenum">
              <a:rPr lang="en-GB" altLang="en-US"/>
              <a:pPr eaLnBrk="1" hangingPunct="1"/>
              <a:t>23</a:t>
            </a:fld>
            <a:endParaRPr lang="en-GB" altLang="en-US"/>
          </a:p>
        </p:txBody>
      </p:sp>
    </p:spTree>
    <p:extLst>
      <p:ext uri="{BB962C8B-B14F-4D97-AF65-F5344CB8AC3E}">
        <p14:creationId xmlns:p14="http://schemas.microsoft.com/office/powerpoint/2010/main" val="1039920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7DCC3A-495D-4B1F-A5B1-3082C2204EBA}" type="slidenum">
              <a:rPr lang="en-GB" altLang="en-US"/>
              <a:pPr eaLnBrk="1" hangingPunct="1"/>
              <a:t>24</a:t>
            </a:fld>
            <a:endParaRPr lang="en-GB" altLang="en-US"/>
          </a:p>
        </p:txBody>
      </p:sp>
    </p:spTree>
    <p:extLst>
      <p:ext uri="{BB962C8B-B14F-4D97-AF65-F5344CB8AC3E}">
        <p14:creationId xmlns:p14="http://schemas.microsoft.com/office/powerpoint/2010/main" val="3008245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25</a:t>
            </a:fld>
            <a:endParaRPr lang="en-GB"/>
          </a:p>
        </p:txBody>
      </p:sp>
    </p:spTree>
    <p:extLst>
      <p:ext uri="{BB962C8B-B14F-4D97-AF65-F5344CB8AC3E}">
        <p14:creationId xmlns:p14="http://schemas.microsoft.com/office/powerpoint/2010/main" val="3482793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3</a:t>
            </a:fld>
            <a:endParaRPr lang="en-GB"/>
          </a:p>
        </p:txBody>
      </p:sp>
    </p:spTree>
    <p:extLst>
      <p:ext uri="{BB962C8B-B14F-4D97-AF65-F5344CB8AC3E}">
        <p14:creationId xmlns:p14="http://schemas.microsoft.com/office/powerpoint/2010/main" val="3449194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5</a:t>
            </a:fld>
            <a:endParaRPr lang="en-GB"/>
          </a:p>
        </p:txBody>
      </p:sp>
    </p:spTree>
    <p:extLst>
      <p:ext uri="{BB962C8B-B14F-4D97-AF65-F5344CB8AC3E}">
        <p14:creationId xmlns:p14="http://schemas.microsoft.com/office/powerpoint/2010/main" val="4154822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DE461E-FBA4-404A-8527-62D082B154E1}" type="slidenum">
              <a:rPr lang="en-GB"/>
              <a:pPr/>
              <a:t>6</a:t>
            </a:fld>
            <a:endParaRPr lang="en-GB"/>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65198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772809-BCA8-4B21-84AC-E83FE83B195B}" type="slidenum">
              <a:rPr lang="en-GB"/>
              <a:pPr/>
              <a:t>7</a:t>
            </a:fld>
            <a:endParaRPr lang="en-GB"/>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69666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GB">
              <a:latin typeface="Calibri" charset="0"/>
            </a:endParaRPr>
          </a:p>
        </p:txBody>
      </p:sp>
      <p:sp>
        <p:nvSpPr>
          <p:cNvPr id="21508" name="Slide Number Placeholder 3"/>
          <p:cNvSpPr txBox="1">
            <a:spLocks noGrp="1"/>
          </p:cNvSpPr>
          <p:nvPr/>
        </p:nvSpPr>
        <p:spPr bwMode="auto">
          <a:xfrm>
            <a:off x="3884916" y="8685922"/>
            <a:ext cx="2971479" cy="456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algn="r"/>
            <a:fld id="{C09299BD-5448-964A-9BD4-2FE87F901379}" type="slidenum">
              <a:rPr lang="en-US">
                <a:latin typeface="Arial" charset="0"/>
              </a:rPr>
              <a:pPr algn="r"/>
              <a:t>8</a:t>
            </a:fld>
            <a:endParaRPr lang="en-US">
              <a:latin typeface="Arial" charset="0"/>
            </a:endParaRPr>
          </a:p>
        </p:txBody>
      </p:sp>
    </p:spTree>
    <p:extLst>
      <p:ext uri="{BB962C8B-B14F-4D97-AF65-F5344CB8AC3E}">
        <p14:creationId xmlns:p14="http://schemas.microsoft.com/office/powerpoint/2010/main" val="3266743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19B1187-668C-44DD-9692-FFFE11BFFD85}" type="slidenum">
              <a:rPr lang="en-GB" smtClean="0"/>
              <a:pPr/>
              <a:t>10</a:t>
            </a:fld>
            <a:endParaRPr lang="en-GB"/>
          </a:p>
        </p:txBody>
      </p:sp>
    </p:spTree>
    <p:extLst>
      <p:ext uri="{BB962C8B-B14F-4D97-AF65-F5344CB8AC3E}">
        <p14:creationId xmlns:p14="http://schemas.microsoft.com/office/powerpoint/2010/main" val="4119423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GB" dirty="0">
              <a:latin typeface="Calibri" charset="0"/>
            </a:endParaRPr>
          </a:p>
        </p:txBody>
      </p:sp>
      <p:sp>
        <p:nvSpPr>
          <p:cNvPr id="21508" name="Slide Number Placeholder 3"/>
          <p:cNvSpPr txBox="1">
            <a:spLocks noGrp="1"/>
          </p:cNvSpPr>
          <p:nvPr/>
        </p:nvSpPr>
        <p:spPr bwMode="auto">
          <a:xfrm>
            <a:off x="3884916" y="8685922"/>
            <a:ext cx="2971479" cy="456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algn="r"/>
            <a:fld id="{C09299BD-5448-964A-9BD4-2FE87F901379}" type="slidenum">
              <a:rPr lang="en-US">
                <a:latin typeface="Arial" charset="0"/>
              </a:rPr>
              <a:pPr algn="r"/>
              <a:t>11</a:t>
            </a:fld>
            <a:endParaRPr lang="en-US">
              <a:latin typeface="Arial" charset="0"/>
            </a:endParaRPr>
          </a:p>
        </p:txBody>
      </p:sp>
    </p:spTree>
    <p:extLst>
      <p:ext uri="{BB962C8B-B14F-4D97-AF65-F5344CB8AC3E}">
        <p14:creationId xmlns:p14="http://schemas.microsoft.com/office/powerpoint/2010/main" val="3452432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3F3B58C7-163E-426F-B438-27B93F7E3FDF}" type="datetimeFigureOut">
              <a:rPr lang="en-GB" smtClean="0"/>
              <a:pPr/>
              <a:t>02/10/2020</a:t>
            </a:fld>
            <a:endParaRPr lang="en-GB"/>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GB"/>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F7E2EC47-0C9C-4FF3-8A64-64428C81B219}" type="slidenum">
              <a:rPr lang="en-GB" smtClean="0"/>
              <a:pPr/>
              <a:t>‹#›</a:t>
            </a:fld>
            <a:endParaRPr lang="en-GB"/>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670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B58C7-163E-426F-B438-27B93F7E3FDF}" type="datetimeFigureOut">
              <a:rPr lang="en-GB" smtClean="0"/>
              <a:pPr/>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2EC47-0C9C-4FF3-8A64-64428C81B219}" type="slidenum">
              <a:rPr lang="en-GB" smtClean="0"/>
              <a:pPr/>
              <a:t>‹#›</a:t>
            </a:fld>
            <a:endParaRPr lang="en-GB"/>
          </a:p>
        </p:txBody>
      </p:sp>
    </p:spTree>
    <p:extLst>
      <p:ext uri="{BB962C8B-B14F-4D97-AF65-F5344CB8AC3E}">
        <p14:creationId xmlns:p14="http://schemas.microsoft.com/office/powerpoint/2010/main" val="2660673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B58C7-163E-426F-B438-27B93F7E3FDF}" type="datetimeFigureOut">
              <a:rPr lang="en-GB" smtClean="0"/>
              <a:pPr/>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2EC47-0C9C-4FF3-8A64-64428C81B219}" type="slidenum">
              <a:rPr lang="en-GB" smtClean="0"/>
              <a:pPr/>
              <a:t>‹#›</a:t>
            </a:fld>
            <a:endParaRPr lang="en-GB"/>
          </a:p>
        </p:txBody>
      </p:sp>
    </p:spTree>
    <p:extLst>
      <p:ext uri="{BB962C8B-B14F-4D97-AF65-F5344CB8AC3E}">
        <p14:creationId xmlns:p14="http://schemas.microsoft.com/office/powerpoint/2010/main" val="3754328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B58C7-163E-426F-B438-27B93F7E3FDF}" type="datetimeFigureOut">
              <a:rPr lang="en-GB" smtClean="0"/>
              <a:pPr/>
              <a:t>02/10/2020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2EC47-0C9C-4FF3-8A64-64428C81B219}" type="slidenum">
              <a:rPr lang="en-GB" smtClean="0"/>
              <a:pPr/>
              <a:t>‹#›</a:t>
            </a:fld>
            <a:endParaRPr lang="en-GB"/>
          </a:p>
        </p:txBody>
      </p:sp>
    </p:spTree>
    <p:extLst>
      <p:ext uri="{BB962C8B-B14F-4D97-AF65-F5344CB8AC3E}">
        <p14:creationId xmlns:p14="http://schemas.microsoft.com/office/powerpoint/2010/main" val="186815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3F3B58C7-163E-426F-B438-27B93F7E3FDF}" type="datetimeFigureOut">
              <a:rPr lang="en-GB" smtClean="0"/>
              <a:pPr/>
              <a:t>02/10/2020</a:t>
            </a:fld>
            <a:endParaRPr lang="en-GB"/>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F7E2EC47-0C9C-4FF3-8A64-64428C81B219}" type="slidenum">
              <a:rPr lang="en-GB" smtClean="0"/>
              <a:pPr/>
              <a:t>‹#›</a:t>
            </a:fld>
            <a:endParaRPr lang="en-GB"/>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167655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3B58C7-163E-426F-B438-27B93F7E3FDF}" type="datetimeFigureOut">
              <a:rPr lang="en-GB" smtClean="0"/>
              <a:pPr/>
              <a:t>02/10/2020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E2EC47-0C9C-4FF3-8A64-64428C81B219}" type="slidenum">
              <a:rPr lang="en-GB" smtClean="0"/>
              <a:pPr/>
              <a:t>‹#›</a:t>
            </a:fld>
            <a:endParaRPr lang="en-GB"/>
          </a:p>
        </p:txBody>
      </p:sp>
    </p:spTree>
    <p:extLst>
      <p:ext uri="{BB962C8B-B14F-4D97-AF65-F5344CB8AC3E}">
        <p14:creationId xmlns:p14="http://schemas.microsoft.com/office/powerpoint/2010/main" val="324605919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B58C7-163E-426F-B438-27B93F7E3FDF}" type="datetimeFigureOut">
              <a:rPr lang="en-GB" smtClean="0"/>
              <a:pPr/>
              <a:t>02/10/2020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E2EC47-0C9C-4FF3-8A64-64428C81B219}" type="slidenum">
              <a:rPr lang="en-GB" smtClean="0"/>
              <a:pPr/>
              <a:t>‹#›</a:t>
            </a:fld>
            <a:endParaRPr lang="en-GB"/>
          </a:p>
        </p:txBody>
      </p:sp>
    </p:spTree>
    <p:extLst>
      <p:ext uri="{BB962C8B-B14F-4D97-AF65-F5344CB8AC3E}">
        <p14:creationId xmlns:p14="http://schemas.microsoft.com/office/powerpoint/2010/main" val="257232369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3B58C7-163E-426F-B438-27B93F7E3FDF}" type="datetimeFigureOut">
              <a:rPr lang="en-GB" smtClean="0"/>
              <a:pPr/>
              <a:t>02/10/2020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E2EC47-0C9C-4FF3-8A64-64428C81B219}" type="slidenum">
              <a:rPr lang="en-GB" smtClean="0"/>
              <a:pPr/>
              <a:t>‹#›</a:t>
            </a:fld>
            <a:endParaRPr lang="en-GB"/>
          </a:p>
        </p:txBody>
      </p:sp>
    </p:spTree>
    <p:extLst>
      <p:ext uri="{BB962C8B-B14F-4D97-AF65-F5344CB8AC3E}">
        <p14:creationId xmlns:p14="http://schemas.microsoft.com/office/powerpoint/2010/main" val="195082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B58C7-163E-426F-B438-27B93F7E3FDF}" type="datetimeFigureOut">
              <a:rPr lang="en-GB" smtClean="0"/>
              <a:pPr/>
              <a:t>02/10/2020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E2EC47-0C9C-4FF3-8A64-64428C81B219}" type="slidenum">
              <a:rPr lang="en-GB" smtClean="0"/>
              <a:pPr/>
              <a:t>‹#›</a:t>
            </a:fld>
            <a:endParaRPr lang="en-GB"/>
          </a:p>
        </p:txBody>
      </p:sp>
    </p:spTree>
    <p:extLst>
      <p:ext uri="{BB962C8B-B14F-4D97-AF65-F5344CB8AC3E}">
        <p14:creationId xmlns:p14="http://schemas.microsoft.com/office/powerpoint/2010/main" val="1226705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3F3B58C7-163E-426F-B438-27B93F7E3FDF}" type="datetimeFigureOut">
              <a:rPr lang="en-GB" smtClean="0"/>
              <a:pPr/>
              <a:t>02/10/2020</a:t>
            </a:fld>
            <a:endParaRPr lang="en-GB"/>
          </a:p>
        </p:txBody>
      </p:sp>
      <p:sp>
        <p:nvSpPr>
          <p:cNvPr id="6" name="Footer Placeholder 5"/>
          <p:cNvSpPr>
            <a:spLocks noGrp="1"/>
          </p:cNvSpPr>
          <p:nvPr>
            <p:ph type="ftr" sz="quarter" idx="11"/>
          </p:nvPr>
        </p:nvSpPr>
        <p:spPr>
          <a:xfrm>
            <a:off x="1577716" y="6375679"/>
            <a:ext cx="2611634" cy="345796"/>
          </a:xfrm>
        </p:spPr>
        <p:txBody>
          <a:bodyPr/>
          <a:lstStyle/>
          <a:p>
            <a:endParaRPr lang="en-GB"/>
          </a:p>
        </p:txBody>
      </p:sp>
      <p:sp>
        <p:nvSpPr>
          <p:cNvPr id="7" name="Slide Number Placeholder 6"/>
          <p:cNvSpPr>
            <a:spLocks noGrp="1"/>
          </p:cNvSpPr>
          <p:nvPr>
            <p:ph type="sldNum" sz="quarter" idx="12"/>
          </p:nvPr>
        </p:nvSpPr>
        <p:spPr>
          <a:xfrm>
            <a:off x="4268261" y="6375679"/>
            <a:ext cx="924342" cy="345796"/>
          </a:xfrm>
        </p:spPr>
        <p:txBody>
          <a:bodyPr/>
          <a:lstStyle/>
          <a:p>
            <a:fld id="{F7E2EC47-0C9C-4FF3-8A64-64428C81B219}" type="slidenum">
              <a:rPr lang="en-GB" smtClean="0"/>
              <a:pPr/>
              <a:t>‹#›</a:t>
            </a:fld>
            <a:endParaRPr lang="en-GB"/>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2432422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3F3B58C7-163E-426F-B438-27B93F7E3FDF}" type="datetimeFigureOut">
              <a:rPr lang="en-GB" smtClean="0"/>
              <a:pPr/>
              <a:t>02/10/2020</a:t>
            </a:fld>
            <a:endParaRPr lang="en-GB"/>
          </a:p>
        </p:txBody>
      </p:sp>
      <p:sp>
        <p:nvSpPr>
          <p:cNvPr id="6" name="Footer Placeholder 5"/>
          <p:cNvSpPr>
            <a:spLocks noGrp="1"/>
          </p:cNvSpPr>
          <p:nvPr>
            <p:ph type="ftr" sz="quarter" idx="11"/>
          </p:nvPr>
        </p:nvSpPr>
        <p:spPr>
          <a:xfrm>
            <a:off x="1577716" y="6375679"/>
            <a:ext cx="2611634" cy="345796"/>
          </a:xfrm>
        </p:spPr>
        <p:txBody>
          <a:bodyPr/>
          <a:lstStyle/>
          <a:p>
            <a:endParaRPr lang="en-GB"/>
          </a:p>
        </p:txBody>
      </p:sp>
      <p:sp>
        <p:nvSpPr>
          <p:cNvPr id="7" name="Slide Number Placeholder 6"/>
          <p:cNvSpPr>
            <a:spLocks noGrp="1"/>
          </p:cNvSpPr>
          <p:nvPr>
            <p:ph type="sldNum" sz="quarter" idx="12"/>
          </p:nvPr>
        </p:nvSpPr>
        <p:spPr>
          <a:xfrm>
            <a:off x="4256153" y="6375679"/>
            <a:ext cx="947460" cy="345796"/>
          </a:xfrm>
        </p:spPr>
        <p:txBody>
          <a:bodyPr/>
          <a:lstStyle/>
          <a:p>
            <a:fld id="{F7E2EC47-0C9C-4FF3-8A64-64428C81B219}" type="slidenum">
              <a:rPr lang="en-GB" smtClean="0"/>
              <a:pPr/>
              <a:t>‹#›</a:t>
            </a:fld>
            <a:endParaRPr lang="en-GB"/>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3053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3F3B58C7-163E-426F-B438-27B93F7E3FDF}" type="datetimeFigureOut">
              <a:rPr lang="en-GB" smtClean="0"/>
              <a:pPr/>
              <a:t>02/10/2020</a:t>
            </a:fld>
            <a:endParaRPr lang="en-GB"/>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GB"/>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F7E2EC47-0C9C-4FF3-8A64-64428C81B219}" type="slidenum">
              <a:rPr lang="en-GB" smtClean="0"/>
              <a:pPr/>
              <a:t>‹#›</a:t>
            </a:fld>
            <a:endParaRPr lang="en-GB"/>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41291512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http://www.nevisportlive.com/data/w3.jpg"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jpeg"/><Relationship Id="rId4"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1124744"/>
            <a:ext cx="6192688" cy="4394988"/>
          </a:xfrm>
        </p:spPr>
        <p:txBody>
          <a:bodyPr/>
          <a:lstStyle/>
          <a:p>
            <a:r>
              <a:rPr lang="en-GB" dirty="0"/>
              <a:t>Cash Flow Forecasting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47952930"/>
              </p:ext>
            </p:extLst>
          </p:nvPr>
        </p:nvGraphicFramePr>
        <p:xfrm>
          <a:off x="1043608" y="260648"/>
          <a:ext cx="7416824" cy="6145022"/>
        </p:xfrm>
        <a:graphic>
          <a:graphicData uri="http://schemas.openxmlformats.org/drawingml/2006/table">
            <a:tbl>
              <a:tblPr/>
              <a:tblGrid>
                <a:gridCol w="273630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tblGrid>
              <a:tr h="270029">
                <a:tc>
                  <a:txBody>
                    <a:bodyPr/>
                    <a:lstStyle/>
                    <a:p>
                      <a:endParaRPr lang="en-GB" sz="1800" b="1" dirty="0">
                        <a:latin typeface="Calibri"/>
                        <a:ea typeface="Times New Roman"/>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rgbClr val="000000"/>
                          </a:solidFill>
                          <a:latin typeface="Calibri"/>
                          <a:ea typeface="Times New Roman"/>
                          <a:cs typeface="Times New Roman"/>
                        </a:rPr>
                        <a:t>January</a:t>
                      </a:r>
                      <a:endParaRPr lang="en-GB" sz="1800" b="1">
                        <a:latin typeface="Calibri"/>
                        <a:ea typeface="Calibri"/>
                        <a:cs typeface="Times New Roman"/>
                      </a:endParaRPr>
                    </a:p>
                  </a:txBody>
                  <a:tcPr marL="41929" marR="41929" marT="0" marB="0" anchor="b">
                    <a:lnL>
                      <a:noFill/>
                    </a:lnL>
                    <a:lnR>
                      <a:noFill/>
                    </a:lnR>
                    <a:lnT>
                      <a:noFill/>
                    </a:lnT>
                    <a:lnB>
                      <a:noFill/>
                    </a:lnB>
                    <a:solidFill>
                      <a:srgbClr val="8DB4E3"/>
                    </a:solidFill>
                  </a:tcPr>
                </a:tc>
                <a:tc>
                  <a:txBody>
                    <a:bodyPr/>
                    <a:lstStyle/>
                    <a:p>
                      <a:pPr algn="ctr">
                        <a:lnSpc>
                          <a:spcPct val="115000"/>
                        </a:lnSpc>
                        <a:spcAft>
                          <a:spcPts val="0"/>
                        </a:spcAft>
                      </a:pPr>
                      <a:r>
                        <a:rPr lang="en-GB" sz="1800" b="1">
                          <a:solidFill>
                            <a:srgbClr val="000000"/>
                          </a:solidFill>
                          <a:latin typeface="Calibri"/>
                          <a:ea typeface="Times New Roman"/>
                          <a:cs typeface="Times New Roman"/>
                        </a:rPr>
                        <a:t>February</a:t>
                      </a:r>
                      <a:endParaRPr lang="en-GB" sz="1800" b="1">
                        <a:latin typeface="Calibri"/>
                        <a:ea typeface="Calibri"/>
                        <a:cs typeface="Times New Roman"/>
                      </a:endParaRPr>
                    </a:p>
                  </a:txBody>
                  <a:tcPr marL="41929" marR="41929" marT="0" marB="0" anchor="b">
                    <a:lnL>
                      <a:noFill/>
                    </a:lnL>
                    <a:lnR>
                      <a:noFill/>
                    </a:lnR>
                    <a:lnT>
                      <a:noFill/>
                    </a:lnT>
                    <a:lnB>
                      <a:noFill/>
                    </a:lnB>
                    <a:solidFill>
                      <a:srgbClr val="8DB4E3"/>
                    </a:solidFill>
                  </a:tcPr>
                </a:tc>
                <a:tc>
                  <a:txBody>
                    <a:bodyPr/>
                    <a:lstStyle/>
                    <a:p>
                      <a:pPr algn="ctr">
                        <a:lnSpc>
                          <a:spcPct val="115000"/>
                        </a:lnSpc>
                        <a:spcAft>
                          <a:spcPts val="0"/>
                        </a:spcAft>
                      </a:pPr>
                      <a:r>
                        <a:rPr lang="en-GB" sz="1800" b="1">
                          <a:solidFill>
                            <a:srgbClr val="000000"/>
                          </a:solidFill>
                          <a:latin typeface="Calibri"/>
                          <a:ea typeface="Times New Roman"/>
                          <a:cs typeface="Times New Roman"/>
                        </a:rPr>
                        <a:t>March</a:t>
                      </a:r>
                      <a:endParaRPr lang="en-GB" sz="1800" b="1">
                        <a:latin typeface="Calibri"/>
                        <a:ea typeface="Calibri"/>
                        <a:cs typeface="Times New Roman"/>
                      </a:endParaRPr>
                    </a:p>
                  </a:txBody>
                  <a:tcPr marL="41929" marR="41929" marT="0" marB="0" anchor="b">
                    <a:lnL>
                      <a:noFill/>
                    </a:lnL>
                    <a:lnR>
                      <a:noFill/>
                    </a:lnR>
                    <a:lnT>
                      <a:noFill/>
                    </a:lnT>
                    <a:lnB>
                      <a:noFill/>
                    </a:lnB>
                    <a:solidFill>
                      <a:srgbClr val="8DB4E3"/>
                    </a:solidFill>
                  </a:tcPr>
                </a:tc>
                <a:extLst>
                  <a:ext uri="{0D108BD9-81ED-4DB2-BD59-A6C34878D82A}">
                    <a16:rowId xmlns:a16="http://schemas.microsoft.com/office/drawing/2014/main" val="10000"/>
                  </a:ext>
                </a:extLst>
              </a:tr>
              <a:tr h="270029">
                <a:tc>
                  <a:txBody>
                    <a:bodyPr/>
                    <a:lstStyle/>
                    <a:p>
                      <a:pPr algn="ctr">
                        <a:lnSpc>
                          <a:spcPct val="115000"/>
                        </a:lnSpc>
                        <a:spcAft>
                          <a:spcPts val="0"/>
                        </a:spcAft>
                      </a:pPr>
                      <a:r>
                        <a:rPr lang="en-GB" sz="1800" b="1" u="sng" dirty="0">
                          <a:solidFill>
                            <a:srgbClr val="000000"/>
                          </a:solidFill>
                          <a:latin typeface="Calibri"/>
                          <a:ea typeface="Times New Roman"/>
                          <a:cs typeface="Times New Roman"/>
                        </a:rPr>
                        <a:t>INCOME</a:t>
                      </a:r>
                      <a:endParaRPr lang="en-GB" sz="1800" b="1" dirty="0">
                        <a:latin typeface="Calibri"/>
                        <a:ea typeface="Calibri"/>
                        <a:cs typeface="Times New Roman"/>
                      </a:endParaRPr>
                    </a:p>
                  </a:txBody>
                  <a:tcPr marL="41929" marR="41929" marT="0" marB="0" anchor="b">
                    <a:lnL>
                      <a:noFill/>
                    </a:lnL>
                    <a:lnR>
                      <a:noFill/>
                    </a:lnR>
                    <a:lnT>
                      <a:noFill/>
                    </a:lnT>
                    <a:lnB>
                      <a:noFill/>
                    </a:lnB>
                  </a:tcPr>
                </a:tc>
                <a:tc>
                  <a:txBody>
                    <a:bodyPr/>
                    <a:lstStyle/>
                    <a:p>
                      <a:endParaRPr lang="en-GB" sz="1800" b="1" dirty="0">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latin typeface="Calibri"/>
                        <a:ea typeface="Times New Roman"/>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1"/>
                  </a:ext>
                </a:extLst>
              </a:tr>
              <a:tr h="249471">
                <a:tc>
                  <a:txBody>
                    <a:bodyPr/>
                    <a:lstStyle/>
                    <a:p>
                      <a:endParaRPr lang="en-GB" sz="1800" b="1" dirty="0">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latin typeface="Calibri"/>
                        <a:ea typeface="Times New Roman"/>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2"/>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Sales Revenue </a:t>
                      </a:r>
                      <a:endParaRPr lang="en-GB" sz="1800" b="1" dirty="0">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rgbClr val="000000"/>
                          </a:solidFill>
                          <a:latin typeface="Calibri"/>
                          <a:ea typeface="Times New Roman"/>
                          <a:cs typeface="Times New Roman"/>
                        </a:rPr>
                        <a:t> £        12,000 </a:t>
                      </a:r>
                      <a:endParaRPr lang="en-GB" sz="1800" b="1">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rgbClr val="000000"/>
                          </a:solidFill>
                          <a:latin typeface="Calibri"/>
                          <a:ea typeface="Times New Roman"/>
                          <a:cs typeface="Times New Roman"/>
                        </a:rPr>
                        <a:t> £          9,000 </a:t>
                      </a:r>
                      <a:endParaRPr lang="en-GB" sz="1800" b="1">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rgbClr val="000000"/>
                          </a:solidFill>
                          <a:latin typeface="Calibri"/>
                          <a:ea typeface="Times New Roman"/>
                          <a:cs typeface="Times New Roman"/>
                        </a:rPr>
                        <a:t> £      14,000 </a:t>
                      </a:r>
                      <a:endParaRPr lang="en-GB" sz="1800" b="1">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3"/>
                  </a:ext>
                </a:extLst>
              </a:tr>
              <a:tr h="270029">
                <a:tc>
                  <a:txBody>
                    <a:bodyPr/>
                    <a:lstStyle/>
                    <a:p>
                      <a:pPr algn="ctr">
                        <a:lnSpc>
                          <a:spcPct val="115000"/>
                        </a:lnSpc>
                        <a:spcAft>
                          <a:spcPts val="0"/>
                        </a:spcAft>
                      </a:pPr>
                      <a:r>
                        <a:rPr lang="en-GB" sz="1800" b="1">
                          <a:solidFill>
                            <a:srgbClr val="000000"/>
                          </a:solidFill>
                          <a:latin typeface="Calibri"/>
                          <a:ea typeface="Times New Roman"/>
                          <a:cs typeface="Times New Roman"/>
                        </a:rPr>
                        <a:t>Other</a:t>
                      </a:r>
                      <a:endParaRPr lang="en-GB" sz="1800" b="1">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5,000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4"/>
                  </a:ext>
                </a:extLst>
              </a:tr>
              <a:tr h="286891">
                <a:tc>
                  <a:txBody>
                    <a:bodyPr/>
                    <a:lstStyle/>
                    <a:p>
                      <a:pPr algn="ctr">
                        <a:lnSpc>
                          <a:spcPct val="115000"/>
                        </a:lnSpc>
                        <a:spcAft>
                          <a:spcPts val="0"/>
                        </a:spcAft>
                      </a:pPr>
                      <a:endParaRPr lang="en-GB" sz="1800" b="1" dirty="0">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endParaRPr lang="en-GB" sz="1800" b="1" dirty="0">
                        <a:solidFill>
                          <a:schemeClr val="tx1"/>
                        </a:solidFill>
                        <a:latin typeface="Calibri"/>
                        <a:ea typeface="Calibri"/>
                        <a:cs typeface="Times New Roman"/>
                      </a:endParaRPr>
                    </a:p>
                  </a:txBody>
                  <a:tcPr marL="41929" marR="41929" marT="0" marB="0" anchor="b">
                    <a:lnL>
                      <a:noFill/>
                    </a:lnL>
                    <a:lnR>
                      <a:noFill/>
                    </a:lnR>
                    <a:lnT>
                      <a:noFill/>
                    </a:lnT>
                    <a:lnB w="5715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endParaRPr lang="en-GB" sz="1800" b="1" dirty="0">
                        <a:solidFill>
                          <a:schemeClr val="tx1"/>
                        </a:solidFill>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5"/>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TOTAL CASH INFLOWS</a:t>
                      </a:r>
                      <a:endParaRPr lang="en-GB" sz="1800" b="1" dirty="0">
                        <a:latin typeface="Calibri"/>
                        <a:ea typeface="Calibri"/>
                        <a:cs typeface="Times New Roman"/>
                      </a:endParaRPr>
                    </a:p>
                  </a:txBody>
                  <a:tcPr marL="41929" marR="41929" marT="0" marB="0" anchor="b">
                    <a:lnL>
                      <a:noFill/>
                    </a:lnL>
                    <a:lnR w="57150" cap="flat" cmpd="sng" algn="ctr">
                      <a:solidFill>
                        <a:schemeClr val="tx1"/>
                      </a:solidFill>
                      <a:prstDash val="solid"/>
                      <a:round/>
                      <a:headEnd type="none" w="med" len="med"/>
                      <a:tailEnd type="none" w="med" len="med"/>
                    </a:lnR>
                    <a:lnT>
                      <a:noFill/>
                    </a:lnT>
                    <a:lnB>
                      <a:noFill/>
                    </a:lnB>
                  </a:tcPr>
                </a:tc>
                <a:tc>
                  <a:txBody>
                    <a:bodyPr/>
                    <a:lstStyle/>
                    <a:p>
                      <a:pPr algn="ctr">
                        <a:lnSpc>
                          <a:spcPct val="115000"/>
                        </a:lnSpc>
                        <a:spcAft>
                          <a:spcPts val="0"/>
                        </a:spcAft>
                      </a:pPr>
                      <a:r>
                        <a:rPr lang="en-GB" b="1" dirty="0"/>
                        <a:t> A</a:t>
                      </a:r>
                    </a:p>
                  </a:txBody>
                  <a:tcPr marL="41929" marR="41929"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9,000.00 </a:t>
                      </a:r>
                      <a:endParaRPr lang="en-GB" sz="1800" b="1">
                        <a:solidFill>
                          <a:schemeClr val="tx1"/>
                        </a:solidFill>
                        <a:latin typeface="Calibri"/>
                        <a:ea typeface="Calibri"/>
                        <a:cs typeface="Times New Roman"/>
                      </a:endParaRPr>
                    </a:p>
                  </a:txBody>
                  <a:tcPr marL="41929" marR="41929" marT="0" marB="0" anchor="b">
                    <a:lnL w="57150" cap="flat" cmpd="sng" algn="ctr">
                      <a:solidFill>
                        <a:schemeClr val="tx1"/>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£ 14,000.00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6"/>
                  </a:ext>
                </a:extLst>
              </a:tr>
              <a:tr h="249471">
                <a:tc>
                  <a:txBody>
                    <a:bodyPr/>
                    <a:lstStyle/>
                    <a:p>
                      <a:endParaRPr lang="en-GB" sz="1800" b="1" dirty="0">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w="57150" cap="flat" cmpd="sng" algn="ctr">
                      <a:solidFill>
                        <a:schemeClr val="tx1"/>
                      </a:solidFill>
                      <a:prstDash val="solid"/>
                      <a:round/>
                      <a:headEnd type="none" w="med" len="med"/>
                      <a:tailEnd type="none" w="med" len="med"/>
                    </a:lnT>
                    <a:lnB>
                      <a:noFill/>
                    </a:lnB>
                  </a:tcPr>
                </a:tc>
                <a:tc>
                  <a:txBody>
                    <a:bodyPr/>
                    <a:lstStyle/>
                    <a:p>
                      <a:endParaRPr lang="en-GB" sz="1800" b="1" dirty="0">
                        <a:solidFill>
                          <a:schemeClr val="tx1"/>
                        </a:solidFill>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7"/>
                  </a:ext>
                </a:extLst>
              </a:tr>
              <a:tr h="270029">
                <a:tc>
                  <a:txBody>
                    <a:bodyPr/>
                    <a:lstStyle/>
                    <a:p>
                      <a:pPr algn="ctr">
                        <a:lnSpc>
                          <a:spcPct val="115000"/>
                        </a:lnSpc>
                        <a:spcAft>
                          <a:spcPts val="0"/>
                        </a:spcAft>
                      </a:pPr>
                      <a:r>
                        <a:rPr lang="en-GB" sz="1800" b="1" u="sng">
                          <a:solidFill>
                            <a:srgbClr val="000000"/>
                          </a:solidFill>
                          <a:latin typeface="Calibri"/>
                          <a:ea typeface="Times New Roman"/>
                          <a:cs typeface="Times New Roman"/>
                        </a:rPr>
                        <a:t>EXPENSES</a:t>
                      </a:r>
                      <a:endParaRPr lang="en-GB" sz="1800" b="1">
                        <a:latin typeface="Calibri"/>
                        <a:ea typeface="Calibri"/>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dirty="0">
                        <a:solidFill>
                          <a:schemeClr val="tx1"/>
                        </a:solidFill>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8"/>
                  </a:ext>
                </a:extLst>
              </a:tr>
              <a:tr h="249471">
                <a:tc>
                  <a:txBody>
                    <a:bodyPr/>
                    <a:lstStyle/>
                    <a:p>
                      <a:endParaRPr lang="en-GB" sz="1800" b="1">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dirty="0">
                        <a:solidFill>
                          <a:schemeClr val="tx1"/>
                        </a:solidFill>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09"/>
                  </a:ext>
                </a:extLst>
              </a:tr>
              <a:tr h="270029">
                <a:tc>
                  <a:txBody>
                    <a:bodyPr/>
                    <a:lstStyle/>
                    <a:p>
                      <a:pPr algn="ctr">
                        <a:lnSpc>
                          <a:spcPct val="115000"/>
                        </a:lnSpc>
                        <a:spcAft>
                          <a:spcPts val="0"/>
                        </a:spcAft>
                      </a:pPr>
                      <a:r>
                        <a:rPr lang="en-GB" sz="1800" b="1">
                          <a:solidFill>
                            <a:srgbClr val="000000"/>
                          </a:solidFill>
                          <a:latin typeface="Calibri"/>
                          <a:ea typeface="Times New Roman"/>
                          <a:cs typeface="Times New Roman"/>
                        </a:rPr>
                        <a:t>Heating</a:t>
                      </a:r>
                      <a:endParaRPr lang="en-GB" sz="1800" b="1">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750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endParaRPr lang="en-GB" sz="1800" b="1" dirty="0">
                        <a:solidFill>
                          <a:schemeClr val="tx1"/>
                        </a:solidFill>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10"/>
                  </a:ext>
                </a:extLst>
              </a:tr>
              <a:tr h="270029">
                <a:tc>
                  <a:txBody>
                    <a:bodyPr/>
                    <a:lstStyle/>
                    <a:p>
                      <a:pPr algn="ctr">
                        <a:lnSpc>
                          <a:spcPct val="115000"/>
                        </a:lnSpc>
                        <a:spcAft>
                          <a:spcPts val="0"/>
                        </a:spcAft>
                      </a:pPr>
                      <a:r>
                        <a:rPr lang="en-GB" sz="1800" b="1">
                          <a:solidFill>
                            <a:srgbClr val="000000"/>
                          </a:solidFill>
                          <a:latin typeface="Calibri"/>
                          <a:ea typeface="Times New Roman"/>
                          <a:cs typeface="Times New Roman"/>
                        </a:rPr>
                        <a:t>Insurance</a:t>
                      </a:r>
                      <a:endParaRPr lang="en-GB" sz="1800" b="1">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250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             250 </a:t>
                      </a:r>
                      <a:endParaRPr lang="en-GB" sz="1800" b="1" dirty="0">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250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11"/>
                  </a:ext>
                </a:extLst>
              </a:tr>
              <a:tr h="270029">
                <a:tc>
                  <a:txBody>
                    <a:bodyPr/>
                    <a:lstStyle/>
                    <a:p>
                      <a:pPr algn="ctr">
                        <a:lnSpc>
                          <a:spcPct val="115000"/>
                        </a:lnSpc>
                        <a:spcAft>
                          <a:spcPts val="0"/>
                        </a:spcAft>
                      </a:pPr>
                      <a:r>
                        <a:rPr lang="en-GB" sz="1800" b="1">
                          <a:solidFill>
                            <a:srgbClr val="000000"/>
                          </a:solidFill>
                          <a:latin typeface="Calibri"/>
                          <a:ea typeface="Times New Roman"/>
                          <a:cs typeface="Times New Roman"/>
                        </a:rPr>
                        <a:t>Rent for Buildings</a:t>
                      </a:r>
                      <a:endParaRPr lang="en-GB" sz="1800" b="1">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2,000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2,000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2,000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12"/>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Wages</a:t>
                      </a:r>
                      <a:endParaRPr lang="en-GB" sz="1800" b="1" dirty="0">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6,000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          6,000 </a:t>
                      </a:r>
                      <a:endParaRPr lang="en-GB" sz="1800" b="1" dirty="0">
                        <a:solidFill>
                          <a:schemeClr val="tx1"/>
                        </a:solidFill>
                        <a:latin typeface="Calibri"/>
                        <a:ea typeface="Calibri"/>
                        <a:cs typeface="Times New Roman"/>
                      </a:endParaRPr>
                    </a:p>
                  </a:txBody>
                  <a:tcPr marL="41929" marR="41929" marT="0" marB="0" anchor="b">
                    <a:lnL>
                      <a:noFill/>
                    </a:lnL>
                    <a:lnR>
                      <a:noFill/>
                    </a:lnR>
                    <a:lnT>
                      <a:noFill/>
                    </a:lnT>
                    <a:lnB>
                      <a:noFill/>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6,000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13"/>
                  </a:ext>
                </a:extLst>
              </a:tr>
              <a:tr h="249471">
                <a:tc>
                  <a:txBody>
                    <a:bodyPr/>
                    <a:lstStyle/>
                    <a:p>
                      <a:endParaRPr lang="en-GB" sz="1800" b="1">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dirty="0">
                        <a:solidFill>
                          <a:schemeClr val="tx1"/>
                        </a:solidFill>
                        <a:latin typeface="Calibri"/>
                        <a:ea typeface="Times New Roman"/>
                        <a:cs typeface="Times New Roman"/>
                      </a:endParaRPr>
                    </a:p>
                  </a:txBody>
                  <a:tcPr marL="41929" marR="41929" marT="0" marB="0" anchor="b">
                    <a:lnL>
                      <a:noFill/>
                    </a:lnL>
                    <a:lnR>
                      <a:noFill/>
                    </a:lnR>
                    <a:lnT>
                      <a:noFill/>
                    </a:lnT>
                    <a:lnB w="57150" cap="flat" cmpd="sng" algn="ctr">
                      <a:solidFill>
                        <a:schemeClr val="tx1"/>
                      </a:solidFill>
                      <a:prstDash val="solid"/>
                      <a:round/>
                      <a:headEnd type="none" w="med" len="med"/>
                      <a:tailEnd type="none" w="med" len="med"/>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tc>
                  <a:txBody>
                    <a:bodyPr/>
                    <a:lstStyle/>
                    <a:p>
                      <a:endParaRPr lang="en-GB" sz="1800" b="1">
                        <a:solidFill>
                          <a:schemeClr val="tx1"/>
                        </a:solidFill>
                        <a:latin typeface="Calibri"/>
                        <a:ea typeface="Times New Roman"/>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14"/>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TOTAL CASH OUTFLOWS</a:t>
                      </a:r>
                      <a:endParaRPr lang="en-GB" sz="1800" b="1" dirty="0">
                        <a:latin typeface="Calibri"/>
                        <a:ea typeface="Calibri"/>
                        <a:cs typeface="Times New Roman"/>
                      </a:endParaRPr>
                    </a:p>
                  </a:txBody>
                  <a:tcPr marL="41929" marR="41929" marT="0" marB="0" anchor="b">
                    <a:lnL>
                      <a:noFill/>
                    </a:lnL>
                    <a:lnR w="57150" cap="flat" cmpd="sng" algn="ctr">
                      <a:solidFill>
                        <a:schemeClr val="tx1"/>
                      </a:solidFill>
                      <a:prstDash val="solid"/>
                      <a:round/>
                      <a:headEnd type="none" w="med" len="med"/>
                      <a:tailEnd type="none" w="med" len="med"/>
                    </a:lnR>
                    <a:lnT>
                      <a:noFill/>
                    </a:lnT>
                    <a:lnB>
                      <a:noFill/>
                    </a:lnB>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B</a:t>
                      </a:r>
                      <a:endParaRPr lang="en-GB" sz="1800" b="1" dirty="0">
                        <a:solidFill>
                          <a:schemeClr val="tx1"/>
                        </a:solidFill>
                        <a:latin typeface="Calibri"/>
                        <a:ea typeface="Calibri"/>
                        <a:cs typeface="Times New Roman"/>
                      </a:endParaRPr>
                    </a:p>
                  </a:txBody>
                  <a:tcPr marL="41929" marR="41929"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     8,250.00 </a:t>
                      </a:r>
                      <a:endParaRPr lang="en-GB" sz="1800" b="1" dirty="0">
                        <a:solidFill>
                          <a:schemeClr val="tx1"/>
                        </a:solidFill>
                        <a:latin typeface="Calibri"/>
                        <a:ea typeface="Calibri"/>
                        <a:cs typeface="Times New Roman"/>
                      </a:endParaRPr>
                    </a:p>
                  </a:txBody>
                  <a:tcPr marL="41929" marR="41929" marT="0" marB="0" anchor="b">
                    <a:lnL w="57150" cap="flat" cmpd="sng" algn="ctr">
                      <a:solidFill>
                        <a:schemeClr val="tx1"/>
                      </a:solidFill>
                      <a:prstDash val="solid"/>
                      <a:round/>
                      <a:headEnd type="none" w="med" len="med"/>
                      <a:tailEnd type="none" w="med" len="med"/>
                    </a:lnL>
                    <a:lnR>
                      <a:noFill/>
                    </a:lnR>
                    <a:lnT>
                      <a:noFill/>
                    </a:lnT>
                    <a:lnB w="5715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GB" sz="1800" b="1">
                          <a:solidFill>
                            <a:schemeClr val="tx1"/>
                          </a:solidFill>
                          <a:latin typeface="Calibri"/>
                          <a:ea typeface="Times New Roman"/>
                          <a:cs typeface="Times New Roman"/>
                        </a:rPr>
                        <a:t> £   8,250.00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tcPr>
                </a:tc>
                <a:extLst>
                  <a:ext uri="{0D108BD9-81ED-4DB2-BD59-A6C34878D82A}">
                    <a16:rowId xmlns:a16="http://schemas.microsoft.com/office/drawing/2014/main" val="10015"/>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NET CASH FLOW (+ or -)</a:t>
                      </a:r>
                      <a:endParaRPr lang="en-GB" sz="1800" b="1" dirty="0">
                        <a:latin typeface="Calibri"/>
                        <a:ea typeface="Calibri"/>
                        <a:cs typeface="Times New Roman"/>
                      </a:endParaRPr>
                    </a:p>
                  </a:txBody>
                  <a:tcPr marL="41929" marR="41929" marT="0" marB="0" anchor="b">
                    <a:lnL>
                      <a:noFill/>
                    </a:lnL>
                    <a:lnR>
                      <a:noFill/>
                    </a:lnR>
                    <a:lnT>
                      <a:noFill/>
                    </a:lnT>
                    <a:lnB>
                      <a:noFill/>
                    </a:lnB>
                    <a:solidFill>
                      <a:srgbClr val="FF0000"/>
                    </a:solidFill>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     8,000.00 </a:t>
                      </a:r>
                      <a:endParaRPr lang="en-GB" sz="1800" b="1" dirty="0">
                        <a:solidFill>
                          <a:schemeClr val="tx1"/>
                        </a:solidFill>
                        <a:latin typeface="Calibri"/>
                        <a:ea typeface="Calibri"/>
                        <a:cs typeface="Times New Roman"/>
                      </a:endParaRPr>
                    </a:p>
                  </a:txBody>
                  <a:tcPr marL="41929" marR="41929" marT="0" marB="0" anchor="b">
                    <a:lnL>
                      <a:noFill/>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a:noFill/>
                    </a:lnB>
                    <a:solidFill>
                      <a:srgbClr val="FF0000"/>
                    </a:solidFill>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C</a:t>
                      </a:r>
                      <a:endParaRPr lang="en-GB" sz="1800" b="1" dirty="0">
                        <a:solidFill>
                          <a:schemeClr val="tx1"/>
                        </a:solidFill>
                        <a:latin typeface="Calibri"/>
                        <a:ea typeface="Calibri"/>
                        <a:cs typeface="Times New Roman"/>
                      </a:endParaRPr>
                    </a:p>
                  </a:txBody>
                  <a:tcPr marL="41929" marR="41929"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0000"/>
                    </a:solidFill>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   5,750.00 </a:t>
                      </a:r>
                      <a:endParaRPr lang="en-GB" sz="1800" b="1" dirty="0">
                        <a:solidFill>
                          <a:schemeClr val="tx1"/>
                        </a:solidFill>
                        <a:latin typeface="Calibri"/>
                        <a:ea typeface="Calibri"/>
                        <a:cs typeface="Times New Roman"/>
                      </a:endParaRPr>
                    </a:p>
                  </a:txBody>
                  <a:tcPr marL="41929" marR="41929" marT="0" marB="0" anchor="b">
                    <a:lnL w="57150" cap="flat" cmpd="sng" algn="ctr">
                      <a:solidFill>
                        <a:schemeClr val="tx1"/>
                      </a:solidFill>
                      <a:prstDash val="solid"/>
                      <a:round/>
                      <a:headEnd type="none" w="med" len="med"/>
                      <a:tailEnd type="none" w="med" len="med"/>
                    </a:lnL>
                    <a:lnR>
                      <a:noFill/>
                    </a:lnR>
                    <a:lnT>
                      <a:noFill/>
                    </a:lnT>
                    <a:lnB>
                      <a:noFill/>
                    </a:lnB>
                    <a:solidFill>
                      <a:srgbClr val="FF0000"/>
                    </a:solidFill>
                  </a:tcPr>
                </a:tc>
                <a:extLst>
                  <a:ext uri="{0D108BD9-81ED-4DB2-BD59-A6C34878D82A}">
                    <a16:rowId xmlns:a16="http://schemas.microsoft.com/office/drawing/2014/main" val="10016"/>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OPENING BALANCE </a:t>
                      </a:r>
                      <a:endParaRPr lang="en-GB" sz="1800" b="1" dirty="0">
                        <a:latin typeface="Calibri"/>
                        <a:ea typeface="Calibri"/>
                        <a:cs typeface="Times New Roman"/>
                      </a:endParaRPr>
                    </a:p>
                  </a:txBody>
                  <a:tcPr marL="41929" marR="41929" marT="0" marB="0" anchor="b">
                    <a:lnL>
                      <a:noFill/>
                    </a:lnL>
                    <a:lnR>
                      <a:noFill/>
                    </a:lnR>
                    <a:lnT>
                      <a:noFill/>
                    </a:lnT>
                    <a:lnB>
                      <a:noFill/>
                    </a:lnB>
                    <a:solidFill>
                      <a:srgbClr val="92D050"/>
                    </a:solidFill>
                  </a:tcPr>
                </a:tc>
                <a:tc>
                  <a:txBody>
                    <a:bodyPr/>
                    <a:lstStyle/>
                    <a:p>
                      <a:pPr algn="ctr">
                        <a:lnSpc>
                          <a:spcPct val="115000"/>
                        </a:lnSpc>
                        <a:spcAft>
                          <a:spcPts val="0"/>
                        </a:spcAft>
                      </a:pPr>
                      <a:r>
                        <a:rPr lang="en-GB" sz="1800" b="1">
                          <a:solidFill>
                            <a:schemeClr val="tx1"/>
                          </a:solidFill>
                          <a:latin typeface="Calibri"/>
                          <a:ea typeface="Times New Roman"/>
                          <a:cs typeface="Times New Roman"/>
                        </a:rPr>
                        <a:t>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solidFill>
                      <a:srgbClr val="92D050"/>
                    </a:solidFill>
                  </a:tcPr>
                </a:tc>
                <a:tc>
                  <a:txBody>
                    <a:bodyPr/>
                    <a:lstStyle/>
                    <a:p>
                      <a:pPr algn="ctr">
                        <a:lnSpc>
                          <a:spcPct val="115000"/>
                        </a:lnSpc>
                        <a:spcAft>
                          <a:spcPts val="0"/>
                        </a:spcAft>
                      </a:pPr>
                      <a:r>
                        <a:rPr lang="en-GB" sz="1800" b="1">
                          <a:solidFill>
                            <a:schemeClr val="tx1"/>
                          </a:solidFill>
                          <a:latin typeface="Calibri"/>
                          <a:ea typeface="Times New Roman"/>
                          <a:cs typeface="Times New Roman"/>
                        </a:rPr>
                        <a:t> </a:t>
                      </a:r>
                      <a:endParaRPr lang="en-GB" sz="1800" b="1">
                        <a:solidFill>
                          <a:schemeClr val="tx1"/>
                        </a:solidFill>
                        <a:latin typeface="Calibri"/>
                        <a:ea typeface="Calibri"/>
                        <a:cs typeface="Times New Roman"/>
                      </a:endParaRPr>
                    </a:p>
                  </a:txBody>
                  <a:tcPr marL="41929" marR="41929" marT="0" marB="0" anchor="b">
                    <a:lnL>
                      <a:noFill/>
                    </a:lnL>
                    <a:lnR>
                      <a:noFill/>
                    </a:lnR>
                    <a:lnT w="57150" cap="flat" cmpd="sng" algn="ctr">
                      <a:solidFill>
                        <a:schemeClr val="tx1"/>
                      </a:solidFill>
                      <a:prstDash val="solid"/>
                      <a:round/>
                      <a:headEnd type="none" w="med" len="med"/>
                      <a:tailEnd type="none" w="med" len="med"/>
                    </a:lnT>
                    <a:lnB>
                      <a:noFill/>
                    </a:lnB>
                    <a:solidFill>
                      <a:srgbClr val="92D050"/>
                    </a:solidFill>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a:t>
                      </a:r>
                      <a:endParaRPr lang="en-GB" sz="1800" b="1" dirty="0">
                        <a:solidFill>
                          <a:schemeClr val="tx1"/>
                        </a:solidFill>
                        <a:latin typeface="Calibri"/>
                        <a:ea typeface="Calibri"/>
                        <a:cs typeface="Times New Roman"/>
                      </a:endParaRPr>
                    </a:p>
                  </a:txBody>
                  <a:tcPr marL="41929" marR="41929" marT="0" marB="0" anchor="b">
                    <a:lnL>
                      <a:noFill/>
                    </a:lnL>
                    <a:lnR>
                      <a:noFill/>
                    </a:lnR>
                    <a:lnT>
                      <a:noFill/>
                    </a:lnT>
                    <a:lnB>
                      <a:noFill/>
                    </a:lnB>
                    <a:solidFill>
                      <a:srgbClr val="92D050"/>
                    </a:solidFill>
                  </a:tcPr>
                </a:tc>
                <a:extLst>
                  <a:ext uri="{0D108BD9-81ED-4DB2-BD59-A6C34878D82A}">
                    <a16:rowId xmlns:a16="http://schemas.microsoft.com/office/drawing/2014/main" val="10017"/>
                  </a:ext>
                </a:extLst>
              </a:tr>
              <a:tr h="270029">
                <a:tc>
                  <a:txBody>
                    <a:bodyPr/>
                    <a:lstStyle/>
                    <a:p>
                      <a:pPr algn="ctr">
                        <a:lnSpc>
                          <a:spcPct val="115000"/>
                        </a:lnSpc>
                        <a:spcAft>
                          <a:spcPts val="0"/>
                        </a:spcAft>
                      </a:pPr>
                      <a:r>
                        <a:rPr lang="en-GB" sz="1800" b="1">
                          <a:solidFill>
                            <a:srgbClr val="000000"/>
                          </a:solidFill>
                          <a:latin typeface="Calibri"/>
                          <a:ea typeface="Times New Roman"/>
                          <a:cs typeface="Times New Roman"/>
                        </a:rPr>
                        <a:t>(Brought Forward)</a:t>
                      </a:r>
                      <a:endParaRPr lang="en-GB" sz="1800" b="1">
                        <a:latin typeface="Calibri"/>
                        <a:ea typeface="Calibri"/>
                        <a:cs typeface="Times New Roman"/>
                      </a:endParaRPr>
                    </a:p>
                  </a:txBody>
                  <a:tcPr marL="41929" marR="41929" marT="0" marB="0" anchor="b">
                    <a:lnL>
                      <a:noFill/>
                    </a:lnL>
                    <a:lnR>
                      <a:noFill/>
                    </a:lnR>
                    <a:lnT>
                      <a:noFill/>
                    </a:lnT>
                    <a:lnB>
                      <a:noFill/>
                    </a:lnB>
                    <a:solidFill>
                      <a:srgbClr val="92D050"/>
                    </a:solidFill>
                  </a:tcPr>
                </a:tc>
                <a:tc>
                  <a:txBody>
                    <a:bodyPr/>
                    <a:lstStyle/>
                    <a:p>
                      <a:pPr algn="ctr">
                        <a:lnSpc>
                          <a:spcPct val="115000"/>
                        </a:lnSpc>
                        <a:spcAft>
                          <a:spcPts val="0"/>
                        </a:spcAft>
                      </a:pPr>
                      <a:r>
                        <a:rPr lang="en-GB" sz="1800" b="1">
                          <a:solidFill>
                            <a:schemeClr val="tx1"/>
                          </a:solidFill>
                          <a:latin typeface="Calibri"/>
                          <a:ea typeface="Times New Roman"/>
                          <a:cs typeface="Times New Roman"/>
                        </a:rPr>
                        <a:t>£4,500.00</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solidFill>
                      <a:srgbClr val="92D050"/>
                    </a:solidFill>
                  </a:tcPr>
                </a:tc>
                <a:tc>
                  <a:txBody>
                    <a:bodyPr/>
                    <a:lstStyle/>
                    <a:p>
                      <a:pPr algn="ctr">
                        <a:lnSpc>
                          <a:spcPct val="115000"/>
                        </a:lnSpc>
                        <a:spcAft>
                          <a:spcPts val="0"/>
                        </a:spcAft>
                      </a:pPr>
                      <a:r>
                        <a:rPr lang="en-GB" sz="1800" b="1">
                          <a:solidFill>
                            <a:schemeClr val="tx1"/>
                          </a:solidFill>
                          <a:latin typeface="Calibri"/>
                          <a:ea typeface="Times New Roman"/>
                          <a:cs typeface="Times New Roman"/>
                        </a:rPr>
                        <a:t>£12,500.00</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solidFill>
                      <a:srgbClr val="92D050"/>
                    </a:solidFill>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£13,250.00</a:t>
                      </a:r>
                      <a:endParaRPr lang="en-GB" sz="1800" b="1" dirty="0">
                        <a:solidFill>
                          <a:schemeClr val="tx1"/>
                        </a:solidFill>
                        <a:latin typeface="Calibri"/>
                        <a:ea typeface="Calibri"/>
                        <a:cs typeface="Times New Roman"/>
                      </a:endParaRPr>
                    </a:p>
                  </a:txBody>
                  <a:tcPr marL="41929" marR="41929" marT="0" marB="0" anchor="b">
                    <a:lnL>
                      <a:noFill/>
                    </a:lnL>
                    <a:lnR>
                      <a:noFill/>
                    </a:lnR>
                    <a:lnT>
                      <a:noFill/>
                    </a:lnT>
                    <a:lnB>
                      <a:noFill/>
                    </a:lnB>
                    <a:solidFill>
                      <a:srgbClr val="92D050"/>
                    </a:solidFill>
                  </a:tcPr>
                </a:tc>
                <a:extLst>
                  <a:ext uri="{0D108BD9-81ED-4DB2-BD59-A6C34878D82A}">
                    <a16:rowId xmlns:a16="http://schemas.microsoft.com/office/drawing/2014/main" val="10018"/>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CLOSING BALANCE</a:t>
                      </a:r>
                      <a:endParaRPr lang="en-GB" sz="1800" b="1" dirty="0">
                        <a:latin typeface="Calibri"/>
                        <a:ea typeface="Calibri"/>
                        <a:cs typeface="Times New Roman"/>
                      </a:endParaRPr>
                    </a:p>
                  </a:txBody>
                  <a:tcPr marL="41929" marR="41929" marT="0" marB="0" anchor="b">
                    <a:lnL>
                      <a:noFill/>
                    </a:lnL>
                    <a:lnR>
                      <a:noFill/>
                    </a:lnR>
                    <a:lnT>
                      <a:noFill/>
                    </a:lnT>
                    <a:lnB>
                      <a:noFill/>
                    </a:lnB>
                    <a:solidFill>
                      <a:srgbClr val="FFFF00"/>
                    </a:solidFill>
                  </a:tcPr>
                </a:tc>
                <a:tc>
                  <a:txBody>
                    <a:bodyPr/>
                    <a:lstStyle/>
                    <a:p>
                      <a:pPr algn="ctr">
                        <a:lnSpc>
                          <a:spcPct val="115000"/>
                        </a:lnSpc>
                        <a:spcAft>
                          <a:spcPts val="0"/>
                        </a:spcAft>
                      </a:pPr>
                      <a:r>
                        <a:rPr lang="en-GB" sz="1800" b="1">
                          <a:solidFill>
                            <a:schemeClr val="tx1"/>
                          </a:solidFill>
                          <a:latin typeface="Calibri"/>
                          <a:ea typeface="Times New Roman"/>
                          <a:cs typeface="Times New Roman"/>
                        </a:rPr>
                        <a:t>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solidFill>
                      <a:srgbClr val="FFFF00"/>
                    </a:solidFill>
                  </a:tcPr>
                </a:tc>
                <a:tc>
                  <a:txBody>
                    <a:bodyPr/>
                    <a:lstStyle/>
                    <a:p>
                      <a:pPr algn="ctr">
                        <a:lnSpc>
                          <a:spcPct val="115000"/>
                        </a:lnSpc>
                        <a:spcAft>
                          <a:spcPts val="0"/>
                        </a:spcAft>
                      </a:pPr>
                      <a:r>
                        <a:rPr lang="en-GB" sz="1800" b="1">
                          <a:solidFill>
                            <a:schemeClr val="tx1"/>
                          </a:solidFill>
                          <a:latin typeface="Calibri"/>
                          <a:ea typeface="Times New Roman"/>
                          <a:cs typeface="Times New Roman"/>
                        </a:rPr>
                        <a:t> </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solidFill>
                      <a:srgbClr val="FFFF00"/>
                    </a:solidFill>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 </a:t>
                      </a:r>
                      <a:endParaRPr lang="en-GB" sz="1800" b="1" dirty="0">
                        <a:solidFill>
                          <a:schemeClr val="tx1"/>
                        </a:solidFill>
                        <a:latin typeface="Calibri"/>
                        <a:ea typeface="Calibri"/>
                        <a:cs typeface="Times New Roman"/>
                      </a:endParaRPr>
                    </a:p>
                  </a:txBody>
                  <a:tcPr marL="41929" marR="41929" marT="0" marB="0" anchor="b">
                    <a:lnL>
                      <a:noFill/>
                    </a:lnL>
                    <a:lnR>
                      <a:noFill/>
                    </a:lnR>
                    <a:lnT>
                      <a:noFill/>
                    </a:lnT>
                    <a:lnB w="5715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19"/>
                  </a:ext>
                </a:extLst>
              </a:tr>
              <a:tr h="270029">
                <a:tc>
                  <a:txBody>
                    <a:bodyPr/>
                    <a:lstStyle/>
                    <a:p>
                      <a:pPr algn="ctr">
                        <a:lnSpc>
                          <a:spcPct val="115000"/>
                        </a:lnSpc>
                        <a:spcAft>
                          <a:spcPts val="0"/>
                        </a:spcAft>
                      </a:pPr>
                      <a:r>
                        <a:rPr lang="en-GB" sz="1800" b="1" dirty="0">
                          <a:solidFill>
                            <a:srgbClr val="000000"/>
                          </a:solidFill>
                          <a:latin typeface="Calibri"/>
                          <a:ea typeface="Times New Roman"/>
                          <a:cs typeface="Times New Roman"/>
                        </a:rPr>
                        <a:t>(Carried Forward)</a:t>
                      </a:r>
                      <a:endParaRPr lang="en-GB" sz="1800" b="1" dirty="0">
                        <a:latin typeface="Calibri"/>
                        <a:ea typeface="Calibri"/>
                        <a:cs typeface="Times New Roman"/>
                      </a:endParaRPr>
                    </a:p>
                  </a:txBody>
                  <a:tcPr marL="41929" marR="41929" marT="0" marB="0" anchor="b">
                    <a:lnL>
                      <a:noFill/>
                    </a:lnL>
                    <a:lnR>
                      <a:noFill/>
                    </a:lnR>
                    <a:lnT>
                      <a:noFill/>
                    </a:lnT>
                    <a:lnB>
                      <a:noFill/>
                    </a:lnB>
                    <a:solidFill>
                      <a:srgbClr val="FFFF00"/>
                    </a:solidFill>
                  </a:tcPr>
                </a:tc>
                <a:tc>
                  <a:txBody>
                    <a:bodyPr/>
                    <a:lstStyle/>
                    <a:p>
                      <a:pPr algn="ctr">
                        <a:lnSpc>
                          <a:spcPct val="115000"/>
                        </a:lnSpc>
                        <a:spcAft>
                          <a:spcPts val="0"/>
                        </a:spcAft>
                      </a:pPr>
                      <a:r>
                        <a:rPr lang="en-GB" sz="1800" b="1">
                          <a:solidFill>
                            <a:schemeClr val="tx1"/>
                          </a:solidFill>
                          <a:latin typeface="Calibri"/>
                          <a:ea typeface="Times New Roman"/>
                          <a:cs typeface="Times New Roman"/>
                        </a:rPr>
                        <a:t>£12,500.00</a:t>
                      </a:r>
                      <a:endParaRPr lang="en-GB" sz="1800" b="1">
                        <a:solidFill>
                          <a:schemeClr val="tx1"/>
                        </a:solidFill>
                        <a:latin typeface="Calibri"/>
                        <a:ea typeface="Calibri"/>
                        <a:cs typeface="Times New Roman"/>
                      </a:endParaRPr>
                    </a:p>
                  </a:txBody>
                  <a:tcPr marL="41929" marR="41929" marT="0" marB="0" anchor="b">
                    <a:lnL>
                      <a:noFill/>
                    </a:lnL>
                    <a:lnR>
                      <a:noFill/>
                    </a:lnR>
                    <a:lnT>
                      <a:noFill/>
                    </a:lnT>
                    <a:lnB>
                      <a:noFill/>
                    </a:lnB>
                    <a:solidFill>
                      <a:srgbClr val="FFFF00"/>
                    </a:solidFill>
                  </a:tcPr>
                </a:tc>
                <a:tc>
                  <a:txBody>
                    <a:bodyPr/>
                    <a:lstStyle/>
                    <a:p>
                      <a:pPr algn="ctr">
                        <a:lnSpc>
                          <a:spcPct val="115000"/>
                        </a:lnSpc>
                        <a:spcAft>
                          <a:spcPts val="0"/>
                        </a:spcAft>
                      </a:pPr>
                      <a:r>
                        <a:rPr lang="en-GB" sz="1800" b="1" dirty="0">
                          <a:solidFill>
                            <a:schemeClr val="tx1"/>
                          </a:solidFill>
                          <a:latin typeface="Calibri"/>
                          <a:ea typeface="Times New Roman"/>
                          <a:cs typeface="Times New Roman"/>
                        </a:rPr>
                        <a:t>£13,250.00</a:t>
                      </a:r>
                      <a:endParaRPr lang="en-GB" sz="1800" b="1" dirty="0">
                        <a:solidFill>
                          <a:schemeClr val="tx1"/>
                        </a:solidFill>
                        <a:latin typeface="Calibri"/>
                        <a:ea typeface="Calibri"/>
                        <a:cs typeface="Times New Roman"/>
                      </a:endParaRPr>
                    </a:p>
                  </a:txBody>
                  <a:tcPr marL="41929" marR="41929" marT="0" marB="0" anchor="b">
                    <a:lnL>
                      <a:noFill/>
                    </a:lnL>
                    <a:lnR w="57150" cap="flat" cmpd="sng" algn="ctr">
                      <a:solidFill>
                        <a:schemeClr val="tx1"/>
                      </a:solidFill>
                      <a:prstDash val="solid"/>
                      <a:round/>
                      <a:headEnd type="none" w="med" len="med"/>
                      <a:tailEnd type="none" w="med" len="med"/>
                    </a:lnR>
                    <a:lnT>
                      <a:noFill/>
                    </a:lnT>
                    <a:lnB>
                      <a:noFill/>
                    </a:lnB>
                    <a:solidFill>
                      <a:srgbClr val="FFFF00"/>
                    </a:solidFill>
                  </a:tcPr>
                </a:tc>
                <a:tc>
                  <a:txBody>
                    <a:bodyPr/>
                    <a:lstStyle/>
                    <a:p>
                      <a:pPr algn="ctr">
                        <a:lnSpc>
                          <a:spcPct val="115000"/>
                        </a:lnSpc>
                        <a:spcAft>
                          <a:spcPts val="0"/>
                        </a:spcAft>
                      </a:pPr>
                      <a:r>
                        <a:rPr lang="en-GB" sz="1800" b="1" dirty="0">
                          <a:solidFill>
                            <a:schemeClr val="tx1"/>
                          </a:solidFill>
                          <a:latin typeface="Calibri"/>
                          <a:ea typeface="Calibri"/>
                          <a:cs typeface="Times New Roman"/>
                        </a:rPr>
                        <a:t> D</a:t>
                      </a:r>
                    </a:p>
                  </a:txBody>
                  <a:tcPr marL="41929" marR="41929" marT="0"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2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72" name="Group 88"/>
          <p:cNvGraphicFramePr>
            <a:graphicFrameLocks noGrp="1"/>
          </p:cNvGraphicFramePr>
          <p:nvPr>
            <p:extLst>
              <p:ext uri="{D42A27DB-BD31-4B8C-83A1-F6EECF244321}">
                <p14:modId xmlns:p14="http://schemas.microsoft.com/office/powerpoint/2010/main" val="4234756333"/>
              </p:ext>
            </p:extLst>
          </p:nvPr>
        </p:nvGraphicFramePr>
        <p:xfrm>
          <a:off x="899592" y="908720"/>
          <a:ext cx="7715200" cy="5273040"/>
        </p:xfrm>
        <a:graphic>
          <a:graphicData uri="http://schemas.openxmlformats.org/drawingml/2006/table">
            <a:tbl>
              <a:tblPr/>
              <a:tblGrid>
                <a:gridCol w="2933078">
                  <a:extLst>
                    <a:ext uri="{9D8B030D-6E8A-4147-A177-3AD203B41FA5}">
                      <a16:colId xmlns:a16="http://schemas.microsoft.com/office/drawing/2014/main" val="20000"/>
                    </a:ext>
                  </a:extLst>
                </a:gridCol>
                <a:gridCol w="1696882">
                  <a:extLst>
                    <a:ext uri="{9D8B030D-6E8A-4147-A177-3AD203B41FA5}">
                      <a16:colId xmlns:a16="http://schemas.microsoft.com/office/drawing/2014/main" val="20001"/>
                    </a:ext>
                  </a:extLst>
                </a:gridCol>
                <a:gridCol w="1696882">
                  <a:extLst>
                    <a:ext uri="{9D8B030D-6E8A-4147-A177-3AD203B41FA5}">
                      <a16:colId xmlns:a16="http://schemas.microsoft.com/office/drawing/2014/main" val="20002"/>
                    </a:ext>
                  </a:extLst>
                </a:gridCol>
                <a:gridCol w="1388358">
                  <a:extLst>
                    <a:ext uri="{9D8B030D-6E8A-4147-A177-3AD203B41FA5}">
                      <a16:colId xmlns:a16="http://schemas.microsoft.com/office/drawing/2014/main" val="20003"/>
                    </a:ext>
                  </a:extLst>
                </a:gridCol>
              </a:tblGrid>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Jan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a:ln>
                            <a:noFill/>
                          </a:ln>
                          <a:solidFill>
                            <a:schemeClr val="tx1"/>
                          </a:solidFill>
                          <a:effectLst/>
                          <a:latin typeface="Arial" charset="0"/>
                          <a:ea typeface="ＭＳ Ｐゴシック" charset="0"/>
                          <a:cs typeface="Arial" charset="0"/>
                        </a:rPr>
                        <a:t>Feb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March £s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CASH IN (receipts)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0" i="0" u="none" strike="noStrike" cap="none" normalizeH="0" baseline="0" dirty="0">
                          <a:ln>
                            <a:noFill/>
                          </a:ln>
                          <a:solidFill>
                            <a:schemeClr val="tx1"/>
                          </a:solidFill>
                          <a:effectLst/>
                          <a:latin typeface="Arial" charset="0"/>
                          <a:ea typeface="ＭＳ Ｐゴシック" charset="0"/>
                          <a:cs typeface="Arial" charset="0"/>
                        </a:rPr>
                        <a:t>Cash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15 400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a:ln>
                            <a:noFill/>
                          </a:ln>
                          <a:solidFill>
                            <a:schemeClr val="tx1"/>
                          </a:solidFill>
                          <a:effectLst/>
                          <a:latin typeface="Arial" charset="0"/>
                          <a:ea typeface="ＭＳ Ｐゴシック" charset="0"/>
                          <a:cs typeface="Arial" charset="0"/>
                        </a:rPr>
                        <a:t>18 480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rgbClr val="FF0000"/>
                          </a:solidFill>
                          <a:effectLst/>
                          <a:latin typeface="Arial" charset="0"/>
                          <a:ea typeface="ＭＳ Ｐゴシック" charset="0"/>
                          <a:cs typeface="Arial" charset="0"/>
                        </a:rPr>
                        <a:t>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0" i="0" u="none" strike="noStrike" cap="none" normalizeH="0" baseline="0" dirty="0">
                          <a:ln>
                            <a:noFill/>
                          </a:ln>
                          <a:solidFill>
                            <a:schemeClr val="tx1"/>
                          </a:solidFill>
                          <a:effectLst/>
                          <a:latin typeface="Arial" charset="0"/>
                          <a:ea typeface="ＭＳ Ｐゴシック" charset="0"/>
                          <a:cs typeface="Arial" charset="0"/>
                        </a:rPr>
                        <a:t>Credit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5 560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rgbClr val="FF0000"/>
                          </a:solidFill>
                          <a:effectLst/>
                          <a:latin typeface="Arial" charset="0"/>
                          <a:ea typeface="ＭＳ Ｐゴシック" charset="0"/>
                          <a:cs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7 920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Total inflows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rgbClr val="FF0000"/>
                          </a:solidFill>
                          <a:effectLst/>
                          <a:latin typeface="Arial" charset="0"/>
                          <a:ea typeface="ＭＳ Ｐゴシック" charset="0"/>
                          <a:cs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a:ln>
                            <a:noFill/>
                          </a:ln>
                          <a:solidFill>
                            <a:schemeClr val="tx1"/>
                          </a:solidFill>
                          <a:effectLst/>
                          <a:latin typeface="Arial" charset="0"/>
                          <a:ea typeface="ＭＳ Ｐゴシック" charset="0"/>
                          <a:cs typeface="Arial" charset="0"/>
                        </a:rPr>
                        <a:t>25 080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a:ln>
                            <a:noFill/>
                          </a:ln>
                          <a:solidFill>
                            <a:schemeClr val="tx1"/>
                          </a:solidFill>
                          <a:effectLst/>
                          <a:latin typeface="Arial" charset="0"/>
                          <a:ea typeface="ＭＳ Ｐゴシック" charset="0"/>
                          <a:cs typeface="Arial" charset="0"/>
                        </a:rPr>
                        <a:t>30 096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0" i="0" u="none" strike="noStrike" cap="none" normalizeH="0" baseline="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CASH OUT (payments/costs)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0" i="0" u="none" strike="noStrike" cap="none" normalizeH="0" baseline="0" dirty="0">
                          <a:ln>
                            <a:noFill/>
                          </a:ln>
                          <a:solidFill>
                            <a:schemeClr val="tx1"/>
                          </a:solidFill>
                          <a:effectLst/>
                          <a:latin typeface="Arial" charset="0"/>
                          <a:ea typeface="ＭＳ Ｐゴシック" charset="0"/>
                          <a:cs typeface="Arial" charset="0"/>
                        </a:rPr>
                        <a:t>Payments for raw materials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11 000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a:ln>
                            <a:noFill/>
                          </a:ln>
                          <a:solidFill>
                            <a:schemeClr val="tx1"/>
                          </a:solidFill>
                          <a:effectLst/>
                          <a:latin typeface="Arial" charset="0"/>
                          <a:ea typeface="ＭＳ Ｐゴシック" charset="0"/>
                          <a:cs typeface="Arial" charset="0"/>
                        </a:rPr>
                        <a:t>13 200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rgbClr val="FF0000"/>
                          </a:solidFill>
                          <a:effectLst/>
                          <a:latin typeface="Arial" charset="0"/>
                          <a:ea typeface="ＭＳ Ｐゴシック" charset="0"/>
                          <a:cs typeface="Arial" charset="0"/>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0" i="0" u="none" strike="noStrike" cap="none" normalizeH="0" baseline="0" dirty="0">
                          <a:ln>
                            <a:noFill/>
                          </a:ln>
                          <a:solidFill>
                            <a:schemeClr val="tx1"/>
                          </a:solidFill>
                          <a:effectLst/>
                          <a:latin typeface="Arial" charset="0"/>
                          <a:ea typeface="ＭＳ Ｐゴシック" charset="0"/>
                          <a:cs typeface="Arial" charset="0"/>
                        </a:rPr>
                        <a:t>Wages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rgbClr val="FF0000"/>
                          </a:solidFill>
                          <a:effectLst/>
                          <a:latin typeface="Arial" charset="0"/>
                          <a:ea typeface="ＭＳ Ｐゴシック" charset="0"/>
                          <a:cs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a:ln>
                            <a:noFill/>
                          </a:ln>
                          <a:solidFill>
                            <a:schemeClr val="tx1"/>
                          </a:solidFill>
                          <a:effectLst/>
                          <a:latin typeface="Arial" charset="0"/>
                          <a:ea typeface="ＭＳ Ｐゴシック" charset="0"/>
                          <a:cs typeface="Arial" charset="0"/>
                        </a:rPr>
                        <a:t>3 650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3 650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0" i="0" u="none" strike="noStrike" cap="none" normalizeH="0" baseline="0" dirty="0">
                          <a:ln>
                            <a:noFill/>
                          </a:ln>
                          <a:solidFill>
                            <a:schemeClr val="tx1"/>
                          </a:solidFill>
                          <a:effectLst/>
                          <a:latin typeface="Arial" charset="0"/>
                          <a:ea typeface="ＭＳ Ｐゴシック" charset="0"/>
                          <a:cs typeface="Arial" charset="0"/>
                        </a:rPr>
                        <a:t>Other payments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6 000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a:ln>
                            <a:noFill/>
                          </a:ln>
                          <a:solidFill>
                            <a:schemeClr val="tx1"/>
                          </a:solidFill>
                          <a:effectLst/>
                          <a:latin typeface="Arial" charset="0"/>
                          <a:ea typeface="ＭＳ Ｐゴシック" charset="0"/>
                          <a:cs typeface="Arial" charset="0"/>
                        </a:rPr>
                        <a:t>15 000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a:ln>
                            <a:noFill/>
                          </a:ln>
                          <a:solidFill>
                            <a:schemeClr val="tx1"/>
                          </a:solidFill>
                          <a:effectLst/>
                          <a:latin typeface="Arial" charset="0"/>
                          <a:ea typeface="ＭＳ Ｐゴシック" charset="0"/>
                          <a:cs typeface="Arial" charset="0"/>
                        </a:rPr>
                        <a:t>6 000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Total outflows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chemeClr val="tx1"/>
                          </a:solidFill>
                          <a:effectLst/>
                          <a:latin typeface="Arial" charset="0"/>
                          <a:ea typeface="ＭＳ Ｐゴシック" charset="0"/>
                          <a:cs typeface="Arial" charset="0"/>
                        </a:rPr>
                        <a:t>20 650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rgbClr val="FF0000"/>
                          </a:solidFill>
                          <a:effectLst/>
                          <a:latin typeface="Arial" charset="0"/>
                          <a:ea typeface="ＭＳ Ｐゴシック" charset="0"/>
                          <a:cs typeface="Arial"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a:ln>
                            <a:noFill/>
                          </a:ln>
                          <a:solidFill>
                            <a:schemeClr val="tx1"/>
                          </a:solidFill>
                          <a:effectLst/>
                          <a:latin typeface="Arial" charset="0"/>
                          <a:ea typeface="ＭＳ Ｐゴシック" charset="0"/>
                          <a:cs typeface="Arial" charset="0"/>
                        </a:rPr>
                        <a:t>25490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6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Net monthly cash flow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rgbClr val="FF0000"/>
                          </a:solidFill>
                          <a:effectLst/>
                          <a:latin typeface="Arial" charset="0"/>
                          <a:ea typeface="ＭＳ Ｐゴシック" charset="0"/>
                          <a:cs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chemeClr val="tx1"/>
                          </a:solidFill>
                          <a:effectLst/>
                          <a:latin typeface="Arial" charset="0"/>
                          <a:ea typeface="ＭＳ Ｐゴシック" charset="0"/>
                          <a:cs typeface="Arial" charset="0"/>
                        </a:rPr>
                        <a:t>(6 770)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chemeClr val="tx1"/>
                          </a:solidFill>
                          <a:effectLst/>
                          <a:latin typeface="Arial" charset="0"/>
                          <a:ea typeface="ＭＳ Ｐゴシック" charset="0"/>
                          <a:cs typeface="Arial" charset="0"/>
                        </a:rPr>
                        <a:t>4 606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a:ln>
                            <a:noFill/>
                          </a:ln>
                          <a:solidFill>
                            <a:schemeClr val="tx1"/>
                          </a:solidFill>
                          <a:effectLst/>
                          <a:latin typeface="Arial" charset="0"/>
                          <a:ea typeface="ＭＳ Ｐゴシック" charset="0"/>
                          <a:cs typeface="Arial" charset="0"/>
                        </a:rPr>
                        <a:t>OPENING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6 500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rgbClr val="FF0000"/>
                          </a:solidFill>
                          <a:effectLst/>
                          <a:latin typeface="Arial" charset="0"/>
                          <a:ea typeface="ＭＳ Ｐゴシック" charset="0"/>
                          <a:cs typeface="Arial"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chemeClr val="tx1"/>
                          </a:solidFill>
                          <a:effectLst/>
                          <a:latin typeface="Arial" charset="0"/>
                          <a:ea typeface="ＭＳ Ｐゴシック" charset="0"/>
                          <a:cs typeface="Arial" charset="0"/>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33672">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600" b="1" i="0" u="none" strike="noStrike" cap="none" normalizeH="0" baseline="0" dirty="0">
                          <a:ln>
                            <a:noFill/>
                          </a:ln>
                          <a:solidFill>
                            <a:schemeClr val="tx1"/>
                          </a:solidFill>
                          <a:effectLst/>
                          <a:latin typeface="Arial" charset="0"/>
                          <a:ea typeface="ＭＳ Ｐゴシック" charset="0"/>
                          <a:cs typeface="Arial" charset="0"/>
                        </a:rPr>
                        <a:t>CLOSING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chemeClr val="tx1"/>
                          </a:solidFill>
                          <a:effectLst/>
                          <a:latin typeface="Arial" charset="0"/>
                          <a:ea typeface="ＭＳ Ｐゴシック" charset="0"/>
                          <a:cs typeface="Arial" charset="0"/>
                        </a:rPr>
                        <a:t>6 810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a:ln>
                            <a:noFill/>
                          </a:ln>
                          <a:solidFill>
                            <a:schemeClr val="tx1"/>
                          </a:solidFill>
                          <a:effectLst/>
                          <a:latin typeface="Arial" charset="0"/>
                          <a:ea typeface="ＭＳ Ｐゴシック" charset="0"/>
                          <a:cs typeface="Arial"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600" b="1" i="0" u="none" strike="noStrike" cap="none" normalizeH="0" baseline="0" dirty="0">
                          <a:ln>
                            <a:noFill/>
                          </a:ln>
                          <a:solidFill>
                            <a:srgbClr val="FF0000"/>
                          </a:solidFill>
                          <a:effectLst/>
                          <a:latin typeface="Arial" charset="0"/>
                          <a:ea typeface="ＭＳ Ｐゴシック" charset="0"/>
                          <a:cs typeface="Arial" charset="0"/>
                        </a:rPr>
                        <a: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3" name="Slide Number Placeholder 2"/>
          <p:cNvSpPr>
            <a:spLocks noGrp="1"/>
          </p:cNvSpPr>
          <p:nvPr>
            <p:ph type="sldNum" sz="quarter" idx="12"/>
          </p:nvPr>
        </p:nvSpPr>
        <p:spPr/>
        <p:txBody>
          <a:bodyPr/>
          <a:lstStyle/>
          <a:p>
            <a:fld id="{3CE47246-2CC8-4C53-9EA3-1413DD9598CD}" type="slidenum">
              <a:rPr lang="en-GB" smtClean="0"/>
              <a:pPr/>
              <a:t>11</a:t>
            </a:fld>
            <a:endParaRPr lang="en-GB"/>
          </a:p>
        </p:txBody>
      </p:sp>
    </p:spTree>
    <p:extLst>
      <p:ext uri="{BB962C8B-B14F-4D97-AF65-F5344CB8AC3E}">
        <p14:creationId xmlns:p14="http://schemas.microsoft.com/office/powerpoint/2010/main" val="2455578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72" name="Group 88"/>
          <p:cNvGraphicFramePr>
            <a:graphicFrameLocks noGrp="1"/>
          </p:cNvGraphicFramePr>
          <p:nvPr>
            <p:extLst>
              <p:ext uri="{D42A27DB-BD31-4B8C-83A1-F6EECF244321}">
                <p14:modId xmlns:p14="http://schemas.microsoft.com/office/powerpoint/2010/main" val="2095094228"/>
              </p:ext>
            </p:extLst>
          </p:nvPr>
        </p:nvGraphicFramePr>
        <p:xfrm>
          <a:off x="1053329" y="548680"/>
          <a:ext cx="7488833" cy="4786815"/>
        </p:xfrm>
        <a:graphic>
          <a:graphicData uri="http://schemas.openxmlformats.org/drawingml/2006/table">
            <a:tbl>
              <a:tblPr/>
              <a:tblGrid>
                <a:gridCol w="2847021">
                  <a:extLst>
                    <a:ext uri="{9D8B030D-6E8A-4147-A177-3AD203B41FA5}">
                      <a16:colId xmlns:a16="http://schemas.microsoft.com/office/drawing/2014/main" val="20000"/>
                    </a:ext>
                  </a:extLst>
                </a:gridCol>
                <a:gridCol w="1647095">
                  <a:extLst>
                    <a:ext uri="{9D8B030D-6E8A-4147-A177-3AD203B41FA5}">
                      <a16:colId xmlns:a16="http://schemas.microsoft.com/office/drawing/2014/main" val="20001"/>
                    </a:ext>
                  </a:extLst>
                </a:gridCol>
                <a:gridCol w="1647095">
                  <a:extLst>
                    <a:ext uri="{9D8B030D-6E8A-4147-A177-3AD203B41FA5}">
                      <a16:colId xmlns:a16="http://schemas.microsoft.com/office/drawing/2014/main" val="20002"/>
                    </a:ext>
                  </a:extLst>
                </a:gridCol>
                <a:gridCol w="1347622">
                  <a:extLst>
                    <a:ext uri="{9D8B030D-6E8A-4147-A177-3AD203B41FA5}">
                      <a16:colId xmlns:a16="http://schemas.microsoft.com/office/drawing/2014/main" val="20003"/>
                    </a:ext>
                  </a:extLst>
                </a:gridCol>
              </a:tblGrid>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Jan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a:ln>
                            <a:noFill/>
                          </a:ln>
                          <a:solidFill>
                            <a:schemeClr val="tx1"/>
                          </a:solidFill>
                          <a:effectLst/>
                          <a:latin typeface="Arial" charset="0"/>
                          <a:ea typeface="ＭＳ Ｐゴシック" charset="0"/>
                          <a:cs typeface="Arial" charset="0"/>
                        </a:rPr>
                        <a:t>Feb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March £s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CASH IN (receipts)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0" i="0" u="none" strike="noStrike" cap="none" normalizeH="0" baseline="0" dirty="0">
                          <a:ln>
                            <a:noFill/>
                          </a:ln>
                          <a:solidFill>
                            <a:schemeClr val="tx1"/>
                          </a:solidFill>
                          <a:effectLst/>
                          <a:latin typeface="Arial" charset="0"/>
                          <a:ea typeface="ＭＳ Ｐゴシック" charset="0"/>
                          <a:cs typeface="Arial" charset="0"/>
                        </a:rPr>
                        <a:t>Cash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15 400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a:ln>
                            <a:noFill/>
                          </a:ln>
                          <a:solidFill>
                            <a:schemeClr val="tx1"/>
                          </a:solidFill>
                          <a:effectLst/>
                          <a:latin typeface="Arial" charset="0"/>
                          <a:ea typeface="ＭＳ Ｐゴシック" charset="0"/>
                          <a:cs typeface="Arial" charset="0"/>
                        </a:rPr>
                        <a:t>18 480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rgbClr val="FF0000"/>
                          </a:solidFill>
                          <a:effectLst/>
                          <a:latin typeface="Arial" charset="0"/>
                          <a:ea typeface="ＭＳ Ｐゴシック" charset="0"/>
                          <a:cs typeface="Arial" charset="0"/>
                        </a:rPr>
                        <a:t>22176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0" i="0" u="none" strike="noStrike" cap="none" normalizeH="0" baseline="0" dirty="0">
                          <a:ln>
                            <a:noFill/>
                          </a:ln>
                          <a:solidFill>
                            <a:schemeClr val="tx1"/>
                          </a:solidFill>
                          <a:effectLst/>
                          <a:latin typeface="Arial" charset="0"/>
                          <a:ea typeface="ＭＳ Ｐゴシック" charset="0"/>
                          <a:cs typeface="Arial" charset="0"/>
                        </a:rPr>
                        <a:t>Credit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5 560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rgbClr val="FF0000"/>
                          </a:solidFill>
                          <a:effectLst/>
                          <a:latin typeface="Arial" charset="0"/>
                          <a:ea typeface="ＭＳ Ｐゴシック" charset="0"/>
                          <a:cs typeface="Arial" charset="0"/>
                        </a:rPr>
                        <a:t>6 600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7 920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Total inflows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rgbClr val="FF0000"/>
                          </a:solidFill>
                          <a:effectLst/>
                          <a:latin typeface="Arial" charset="0"/>
                          <a:ea typeface="ＭＳ Ｐゴシック" charset="0"/>
                          <a:cs typeface="Arial" charset="0"/>
                        </a:rPr>
                        <a:t>20 960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a:ln>
                            <a:noFill/>
                          </a:ln>
                          <a:solidFill>
                            <a:schemeClr val="tx1"/>
                          </a:solidFill>
                          <a:effectLst/>
                          <a:latin typeface="Arial" charset="0"/>
                          <a:ea typeface="ＭＳ Ｐゴシック" charset="0"/>
                          <a:cs typeface="Arial" charset="0"/>
                        </a:rPr>
                        <a:t>25 080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a:ln>
                            <a:noFill/>
                          </a:ln>
                          <a:solidFill>
                            <a:schemeClr val="tx1"/>
                          </a:solidFill>
                          <a:effectLst/>
                          <a:latin typeface="Arial" charset="0"/>
                          <a:ea typeface="ＭＳ Ｐゴシック" charset="0"/>
                          <a:cs typeface="Arial" charset="0"/>
                        </a:rPr>
                        <a:t>30 096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0" i="0" u="none" strike="noStrike" cap="none" normalizeH="0" baseline="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CASH OUT (payments/costs)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0" i="0" u="none" strike="noStrike" cap="none" normalizeH="0" baseline="0" dirty="0">
                          <a:ln>
                            <a:noFill/>
                          </a:ln>
                          <a:solidFill>
                            <a:schemeClr val="tx1"/>
                          </a:solidFill>
                          <a:effectLst/>
                          <a:latin typeface="Arial" charset="0"/>
                          <a:ea typeface="ＭＳ Ｐゴシック" charset="0"/>
                          <a:cs typeface="Arial" charset="0"/>
                        </a:rPr>
                        <a:t>Payments for raw materials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11 000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a:ln>
                            <a:noFill/>
                          </a:ln>
                          <a:solidFill>
                            <a:schemeClr val="tx1"/>
                          </a:solidFill>
                          <a:effectLst/>
                          <a:latin typeface="Arial" charset="0"/>
                          <a:ea typeface="ＭＳ Ｐゴシック" charset="0"/>
                          <a:cs typeface="Arial" charset="0"/>
                        </a:rPr>
                        <a:t>13 200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rgbClr val="FF0000"/>
                          </a:solidFill>
                          <a:effectLst/>
                          <a:latin typeface="Arial" charset="0"/>
                          <a:ea typeface="ＭＳ Ｐゴシック" charset="0"/>
                          <a:cs typeface="Arial" charset="0"/>
                        </a:rPr>
                        <a:t>15 840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0" i="0" u="none" strike="noStrike" cap="none" normalizeH="0" baseline="0" dirty="0">
                          <a:ln>
                            <a:noFill/>
                          </a:ln>
                          <a:solidFill>
                            <a:schemeClr val="tx1"/>
                          </a:solidFill>
                          <a:effectLst/>
                          <a:latin typeface="Arial" charset="0"/>
                          <a:ea typeface="ＭＳ Ｐゴシック" charset="0"/>
                          <a:cs typeface="Arial" charset="0"/>
                        </a:rPr>
                        <a:t>Wages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rgbClr val="FF0000"/>
                          </a:solidFill>
                          <a:effectLst/>
                          <a:latin typeface="Arial" charset="0"/>
                          <a:ea typeface="ＭＳ Ｐゴシック" charset="0"/>
                          <a:cs typeface="Arial" charset="0"/>
                        </a:rPr>
                        <a:t>3 650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a:ln>
                            <a:noFill/>
                          </a:ln>
                          <a:solidFill>
                            <a:schemeClr val="tx1"/>
                          </a:solidFill>
                          <a:effectLst/>
                          <a:latin typeface="Arial" charset="0"/>
                          <a:ea typeface="ＭＳ Ｐゴシック" charset="0"/>
                          <a:cs typeface="Arial" charset="0"/>
                        </a:rPr>
                        <a:t>3 650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3 650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0" i="0" u="none" strike="noStrike" cap="none" normalizeH="0" baseline="0" dirty="0">
                          <a:ln>
                            <a:noFill/>
                          </a:ln>
                          <a:solidFill>
                            <a:schemeClr val="tx1"/>
                          </a:solidFill>
                          <a:effectLst/>
                          <a:latin typeface="Arial" charset="0"/>
                          <a:ea typeface="ＭＳ Ｐゴシック" charset="0"/>
                          <a:cs typeface="Arial" charset="0"/>
                        </a:rPr>
                        <a:t>Other payments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6 000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a:ln>
                            <a:noFill/>
                          </a:ln>
                          <a:solidFill>
                            <a:schemeClr val="tx1"/>
                          </a:solidFill>
                          <a:effectLst/>
                          <a:latin typeface="Arial" charset="0"/>
                          <a:ea typeface="ＭＳ Ｐゴシック" charset="0"/>
                          <a:cs typeface="Arial" charset="0"/>
                        </a:rPr>
                        <a:t>15 000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a:ln>
                            <a:noFill/>
                          </a:ln>
                          <a:solidFill>
                            <a:schemeClr val="tx1"/>
                          </a:solidFill>
                          <a:effectLst/>
                          <a:latin typeface="Arial" charset="0"/>
                          <a:ea typeface="ＭＳ Ｐゴシック" charset="0"/>
                          <a:cs typeface="Arial" charset="0"/>
                        </a:rPr>
                        <a:t>6 000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Total outflows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chemeClr val="tx1"/>
                          </a:solidFill>
                          <a:effectLst/>
                          <a:latin typeface="Arial" charset="0"/>
                          <a:ea typeface="ＭＳ Ｐゴシック" charset="0"/>
                          <a:cs typeface="Arial" charset="0"/>
                        </a:rPr>
                        <a:t>20 650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rgbClr val="FF0000"/>
                          </a:solidFill>
                          <a:effectLst/>
                          <a:latin typeface="Arial" charset="0"/>
                          <a:ea typeface="ＭＳ Ｐゴシック" charset="0"/>
                          <a:cs typeface="Arial" charset="0"/>
                        </a:rPr>
                        <a:t>31 850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a:ln>
                            <a:noFill/>
                          </a:ln>
                          <a:solidFill>
                            <a:schemeClr val="tx1"/>
                          </a:solidFill>
                          <a:effectLst/>
                          <a:latin typeface="Arial" charset="0"/>
                          <a:ea typeface="ＭＳ Ｐゴシック" charset="0"/>
                          <a:cs typeface="Arial" charset="0"/>
                        </a:rPr>
                        <a:t>25490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400" b="1"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Net monthly cash flow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rgbClr val="FF0000"/>
                          </a:solidFill>
                          <a:effectLst/>
                          <a:latin typeface="Arial" charset="0"/>
                          <a:ea typeface="ＭＳ Ｐゴシック" charset="0"/>
                          <a:cs typeface="Arial" charset="0"/>
                        </a:rPr>
                        <a:t>310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chemeClr val="tx1"/>
                          </a:solidFill>
                          <a:effectLst/>
                          <a:latin typeface="Arial" charset="0"/>
                          <a:ea typeface="ＭＳ Ｐゴシック" charset="0"/>
                          <a:cs typeface="Arial" charset="0"/>
                        </a:rPr>
                        <a:t>(6 770)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chemeClr val="tx1"/>
                          </a:solidFill>
                          <a:effectLst/>
                          <a:latin typeface="Arial" charset="0"/>
                          <a:ea typeface="ＭＳ Ｐゴシック" charset="0"/>
                          <a:cs typeface="Arial" charset="0"/>
                        </a:rPr>
                        <a:t>4 606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a:ln>
                            <a:noFill/>
                          </a:ln>
                          <a:solidFill>
                            <a:schemeClr val="tx1"/>
                          </a:solidFill>
                          <a:effectLst/>
                          <a:latin typeface="Arial" charset="0"/>
                          <a:ea typeface="ＭＳ Ｐゴシック" charset="0"/>
                          <a:cs typeface="Arial" charset="0"/>
                        </a:rPr>
                        <a:t>OPENING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6 500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rgbClr val="FF0000"/>
                          </a:solidFill>
                          <a:effectLst/>
                          <a:latin typeface="Arial" charset="0"/>
                          <a:ea typeface="ＭＳ Ｐゴシック" charset="0"/>
                          <a:cs typeface="Arial" charset="0"/>
                        </a:rPr>
                        <a:t>6 810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chemeClr val="tx1"/>
                          </a:solidFill>
                          <a:effectLst/>
                          <a:latin typeface="Arial" charset="0"/>
                          <a:ea typeface="ＭＳ Ｐゴシック" charset="0"/>
                          <a:cs typeface="Arial" charset="0"/>
                        </a:rPr>
                        <a:t>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19121">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400" b="1" i="0" u="none" strike="noStrike" cap="none" normalizeH="0" baseline="0" dirty="0">
                          <a:ln>
                            <a:noFill/>
                          </a:ln>
                          <a:solidFill>
                            <a:schemeClr val="tx1"/>
                          </a:solidFill>
                          <a:effectLst/>
                          <a:latin typeface="Arial" charset="0"/>
                          <a:ea typeface="ＭＳ Ｐゴシック" charset="0"/>
                          <a:cs typeface="Arial" charset="0"/>
                        </a:rPr>
                        <a:t>CLOSING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chemeClr val="tx1"/>
                          </a:solidFill>
                          <a:effectLst/>
                          <a:latin typeface="Arial" charset="0"/>
                          <a:ea typeface="ＭＳ Ｐゴシック" charset="0"/>
                          <a:cs typeface="Arial" charset="0"/>
                        </a:rPr>
                        <a:t>6 810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a:ln>
                            <a:noFill/>
                          </a:ln>
                          <a:solidFill>
                            <a:schemeClr val="tx1"/>
                          </a:solidFill>
                          <a:effectLst/>
                          <a:latin typeface="Arial" charset="0"/>
                          <a:ea typeface="ＭＳ Ｐゴシック" charset="0"/>
                          <a:cs typeface="Arial"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US" sz="1400" b="1" i="0" u="none" strike="noStrike" cap="none" normalizeH="0" baseline="0" dirty="0">
                          <a:ln>
                            <a:noFill/>
                          </a:ln>
                          <a:solidFill>
                            <a:srgbClr val="FF0000"/>
                          </a:solidFill>
                          <a:effectLst/>
                          <a:latin typeface="Arial" charset="0"/>
                          <a:ea typeface="ＭＳ Ｐゴシック" charset="0"/>
                          <a:cs typeface="Arial" charset="0"/>
                        </a:rPr>
                        <a:t>4 646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3" name="Slide Number Placeholder 2"/>
          <p:cNvSpPr>
            <a:spLocks noGrp="1"/>
          </p:cNvSpPr>
          <p:nvPr>
            <p:ph type="sldNum" sz="quarter" idx="12"/>
          </p:nvPr>
        </p:nvSpPr>
        <p:spPr/>
        <p:txBody>
          <a:bodyPr/>
          <a:lstStyle/>
          <a:p>
            <a:fld id="{3CE47246-2CC8-4C53-9EA3-1413DD9598CD}" type="slidenum">
              <a:rPr lang="en-GB" smtClean="0"/>
              <a:pPr/>
              <a:t>12</a:t>
            </a:fld>
            <a:endParaRPr lang="en-GB"/>
          </a:p>
        </p:txBody>
      </p:sp>
      <p:sp>
        <p:nvSpPr>
          <p:cNvPr id="8" name="Title 1"/>
          <p:cNvSpPr>
            <a:spLocks/>
          </p:cNvSpPr>
          <p:nvPr/>
        </p:nvSpPr>
        <p:spPr bwMode="auto">
          <a:xfrm>
            <a:off x="827584" y="5445224"/>
            <a:ext cx="7848872" cy="1182627"/>
          </a:xfrm>
          <a:prstGeom prst="rect">
            <a:avLst/>
          </a:prstGeom>
          <a:noFill/>
          <a:ln>
            <a:headEnd/>
            <a:tailEnd/>
          </a:ln>
        </p:spPr>
        <p:style>
          <a:lnRef idx="2">
            <a:schemeClr val="accent2"/>
          </a:lnRef>
          <a:fillRef idx="1">
            <a:schemeClr val="lt1"/>
          </a:fillRef>
          <a:effectRef idx="0">
            <a:schemeClr val="accent2"/>
          </a:effectRef>
          <a:fontRef idx="minor">
            <a:schemeClr val="dk1"/>
          </a:fontRef>
        </p:style>
        <p:txBody>
          <a:bodyPr bIns="91440" anchor="b"/>
          <a:lstStyle/>
          <a:p>
            <a:pPr algn="ctr">
              <a:defRPr/>
            </a:pPr>
            <a:r>
              <a:rPr lang="en-US" sz="2800" b="1" dirty="0">
                <a:latin typeface="+mn-lt"/>
                <a:ea typeface="+mn-ea"/>
              </a:rPr>
              <a:t>How might this firm react to this cash flow forecast?</a:t>
            </a:r>
          </a:p>
        </p:txBody>
      </p:sp>
    </p:spTree>
    <p:extLst>
      <p:ext uri="{BB962C8B-B14F-4D97-AF65-F5344CB8AC3E}">
        <p14:creationId xmlns:p14="http://schemas.microsoft.com/office/powerpoint/2010/main" val="276510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Activity</a:t>
            </a:r>
          </a:p>
        </p:txBody>
      </p:sp>
      <p:sp>
        <p:nvSpPr>
          <p:cNvPr id="6" name="Content Placeholder 5"/>
          <p:cNvSpPr>
            <a:spLocks noGrp="1"/>
          </p:cNvSpPr>
          <p:nvPr>
            <p:ph idx="1"/>
          </p:nvPr>
        </p:nvSpPr>
        <p:spPr/>
        <p:txBody>
          <a:bodyPr/>
          <a:lstStyle/>
          <a:p>
            <a:endParaRPr lang="en-GB" dirty="0"/>
          </a:p>
          <a:p>
            <a:pPr marL="0" indent="0" algn="ctr">
              <a:buNone/>
            </a:pPr>
            <a:r>
              <a:rPr lang="en-GB" sz="2800" dirty="0">
                <a:solidFill>
                  <a:srgbClr val="00B050"/>
                </a:solidFill>
              </a:rPr>
              <a:t>Simple - </a:t>
            </a:r>
            <a:r>
              <a:rPr lang="en-GB" sz="2800" dirty="0"/>
              <a:t>Complete Pretty Polly Cash Flow</a:t>
            </a:r>
          </a:p>
          <a:p>
            <a:pPr marL="0" indent="0" algn="ctr">
              <a:buNone/>
            </a:pPr>
            <a:r>
              <a:rPr lang="en-GB" sz="2800" dirty="0">
                <a:solidFill>
                  <a:srgbClr val="FF0000"/>
                </a:solidFill>
              </a:rPr>
              <a:t>Challenging -</a:t>
            </a:r>
            <a:r>
              <a:rPr lang="en-GB" sz="2800" dirty="0"/>
              <a:t> Complete Bob the Farmer Cash Flow</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971600" y="260648"/>
            <a:ext cx="7678159" cy="1036637"/>
          </a:xfrm>
          <a:ln w="57150"/>
        </p:spPr>
        <p:txBody>
          <a:bodyPr rtlCol="0">
            <a:normAutofit fontScale="90000"/>
          </a:bodyPr>
          <a:lstStyle/>
          <a:p>
            <a:pPr algn="ctr" eaLnBrk="1" fontAlgn="auto" hangingPunct="1">
              <a:spcAft>
                <a:spcPts val="0"/>
              </a:spcAft>
              <a:defRPr/>
            </a:pPr>
            <a:r>
              <a:rPr lang="en-US" dirty="0">
                <a:latin typeface="+mn-lt"/>
                <a:ea typeface="+mj-ea"/>
              </a:rPr>
              <a:t>Factors affecting cash flow </a:t>
            </a:r>
          </a:p>
        </p:txBody>
      </p:sp>
      <p:sp>
        <p:nvSpPr>
          <p:cNvPr id="2" name="Content Placeholder 1"/>
          <p:cNvSpPr>
            <a:spLocks noGrp="1"/>
          </p:cNvSpPr>
          <p:nvPr>
            <p:ph idx="1"/>
          </p:nvPr>
        </p:nvSpPr>
        <p:spPr>
          <a:xfrm>
            <a:off x="1115616" y="1916832"/>
            <a:ext cx="7128792" cy="4598640"/>
          </a:xfrm>
        </p:spPr>
        <p:txBody>
          <a:bodyPr>
            <a:normAutofit/>
          </a:bodyPr>
          <a:lstStyle/>
          <a:p>
            <a:pPr algn="just" eaLnBrk="1" hangingPunct="1">
              <a:spcBef>
                <a:spcPct val="0"/>
              </a:spcBef>
              <a:spcAft>
                <a:spcPts val="1200"/>
              </a:spcAft>
            </a:pPr>
            <a:r>
              <a:rPr lang="en-GB" sz="2800" b="1" dirty="0">
                <a:latin typeface="Calibri" charset="0"/>
                <a:cs typeface="Arial" charset="0"/>
              </a:rPr>
              <a:t>Amount of cash at start</a:t>
            </a:r>
            <a:endParaRPr lang="en-GB" sz="2800" dirty="0">
              <a:latin typeface="Calibri" charset="0"/>
              <a:cs typeface="Arial" charset="0"/>
            </a:endParaRPr>
          </a:p>
          <a:p>
            <a:pPr algn="just" eaLnBrk="1" hangingPunct="1">
              <a:spcBef>
                <a:spcPct val="0"/>
              </a:spcBef>
              <a:spcAft>
                <a:spcPts val="1200"/>
              </a:spcAft>
            </a:pPr>
            <a:r>
              <a:rPr lang="en-GB" sz="2800" b="1" dirty="0">
                <a:latin typeface="Calibri" charset="0"/>
                <a:cs typeface="Arial" charset="0"/>
              </a:rPr>
              <a:t>The length of time taken to produce the product/service </a:t>
            </a:r>
          </a:p>
          <a:p>
            <a:pPr algn="just" eaLnBrk="1" hangingPunct="1">
              <a:spcBef>
                <a:spcPct val="0"/>
              </a:spcBef>
              <a:spcAft>
                <a:spcPts val="1200"/>
              </a:spcAft>
            </a:pPr>
            <a:r>
              <a:rPr lang="en-GB" sz="2800" b="1" dirty="0">
                <a:latin typeface="Calibri" charset="0"/>
                <a:cs typeface="Arial" charset="0"/>
              </a:rPr>
              <a:t>The amount of stock held </a:t>
            </a:r>
          </a:p>
          <a:p>
            <a:pPr algn="just" eaLnBrk="1" hangingPunct="1">
              <a:spcBef>
                <a:spcPct val="0"/>
              </a:spcBef>
              <a:spcAft>
                <a:spcPts val="1200"/>
              </a:spcAft>
            </a:pPr>
            <a:r>
              <a:rPr lang="en-GB" sz="2800" b="1" dirty="0">
                <a:latin typeface="Calibri" charset="0"/>
                <a:cs typeface="Arial" charset="0"/>
              </a:rPr>
              <a:t>Goods sold on credit </a:t>
            </a:r>
          </a:p>
          <a:p>
            <a:pPr algn="just" eaLnBrk="1" hangingPunct="1">
              <a:spcBef>
                <a:spcPct val="0"/>
              </a:spcBef>
              <a:spcAft>
                <a:spcPts val="1200"/>
              </a:spcAft>
            </a:pPr>
            <a:r>
              <a:rPr lang="en-GB" sz="2800" b="1" dirty="0">
                <a:latin typeface="Calibri" charset="0"/>
                <a:cs typeface="Arial" charset="0"/>
              </a:rPr>
              <a:t>The amount of credit given by suppliers</a:t>
            </a:r>
            <a:endParaRPr lang="en-GB" sz="2800" dirty="0">
              <a:latin typeface="Calibri" charset="0"/>
              <a:cs typeface="Arial" charset="0"/>
            </a:endParaRPr>
          </a:p>
          <a:p>
            <a:pPr algn="just" eaLnBrk="1" hangingPunct="1">
              <a:spcBef>
                <a:spcPct val="0"/>
              </a:spcBef>
              <a:spcAft>
                <a:spcPts val="1200"/>
              </a:spcAft>
            </a:pPr>
            <a:r>
              <a:rPr lang="en-GB" sz="2800" b="1" dirty="0">
                <a:latin typeface="Calibri" charset="0"/>
                <a:cs typeface="Arial" charset="0"/>
              </a:rPr>
              <a:t>Seasonality</a:t>
            </a:r>
            <a:endParaRPr lang="en-US" sz="2800" dirty="0">
              <a:latin typeface="Calibri" charset="0"/>
              <a:cs typeface="Arial" charset="0"/>
            </a:endParaRPr>
          </a:p>
        </p:txBody>
      </p:sp>
      <p:sp>
        <p:nvSpPr>
          <p:cNvPr id="4" name="Slide Number Placeholder 3"/>
          <p:cNvSpPr>
            <a:spLocks noGrp="1"/>
          </p:cNvSpPr>
          <p:nvPr>
            <p:ph type="sldNum" sz="quarter" idx="12"/>
          </p:nvPr>
        </p:nvSpPr>
        <p:spPr/>
        <p:txBody>
          <a:bodyPr/>
          <a:lstStyle/>
          <a:p>
            <a:fld id="{3CE47246-2CC8-4C53-9EA3-1413DD9598CD}" type="slidenum">
              <a:rPr lang="en-GB" smtClean="0"/>
              <a:pPr/>
              <a:t>14</a:t>
            </a:fld>
            <a:endParaRPr lang="en-GB"/>
          </a:p>
        </p:txBody>
      </p:sp>
    </p:spTree>
    <p:extLst>
      <p:ext uri="{BB962C8B-B14F-4D97-AF65-F5344CB8AC3E}">
        <p14:creationId xmlns:p14="http://schemas.microsoft.com/office/powerpoint/2010/main" val="1132895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Why Use Cash Flow?</a:t>
            </a:r>
          </a:p>
        </p:txBody>
      </p:sp>
      <p:sp>
        <p:nvSpPr>
          <p:cNvPr id="3" name="Content Placeholder 2"/>
          <p:cNvSpPr>
            <a:spLocks noGrp="1"/>
          </p:cNvSpPr>
          <p:nvPr>
            <p:ph idx="1"/>
          </p:nvPr>
        </p:nvSpPr>
        <p:spPr>
          <a:xfrm>
            <a:off x="938758" y="1600200"/>
            <a:ext cx="7748042" cy="5069160"/>
          </a:xfrm>
        </p:spPr>
        <p:txBody>
          <a:bodyPr>
            <a:normAutofit/>
          </a:bodyPr>
          <a:lstStyle/>
          <a:p>
            <a:r>
              <a:rPr lang="en-GB" dirty="0"/>
              <a:t>Identifies potential shortfalls in cash in advance</a:t>
            </a:r>
          </a:p>
          <a:p>
            <a:pPr>
              <a:buNone/>
            </a:pPr>
            <a:endParaRPr lang="en-GB" sz="2000" dirty="0"/>
          </a:p>
          <a:p>
            <a:r>
              <a:rPr lang="en-GB" dirty="0"/>
              <a:t>Makes sure that the business can afford to pay suppliers and employees</a:t>
            </a:r>
          </a:p>
          <a:p>
            <a:pPr>
              <a:buNone/>
            </a:pPr>
            <a:endParaRPr lang="en-GB" sz="2200" dirty="0"/>
          </a:p>
          <a:p>
            <a:r>
              <a:rPr lang="en-GB" dirty="0"/>
              <a:t>Spot problems with customer payments</a:t>
            </a:r>
          </a:p>
          <a:p>
            <a:pPr>
              <a:buNone/>
            </a:pPr>
            <a:endParaRPr lang="en-GB" sz="2200" dirty="0"/>
          </a:p>
          <a:p>
            <a:r>
              <a:rPr lang="en-GB" dirty="0"/>
              <a:t>As an important tool of financial planning</a:t>
            </a:r>
          </a:p>
          <a:p>
            <a:pPr>
              <a:buNone/>
            </a:pPr>
            <a:endParaRPr lang="en-GB" sz="2200" dirty="0"/>
          </a:p>
          <a:p>
            <a:r>
              <a:rPr lang="en-GB" dirty="0"/>
              <a:t>External stakeholders such as banks may require a regular forecast</a:t>
            </a:r>
          </a:p>
          <a:p>
            <a:pPr>
              <a:buNone/>
            </a:pP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Activity</a:t>
            </a:r>
          </a:p>
        </p:txBody>
      </p:sp>
      <p:sp>
        <p:nvSpPr>
          <p:cNvPr id="6" name="Content Placeholder 5"/>
          <p:cNvSpPr>
            <a:spLocks noGrp="1"/>
          </p:cNvSpPr>
          <p:nvPr>
            <p:ph idx="1"/>
          </p:nvPr>
        </p:nvSpPr>
        <p:spPr/>
        <p:txBody>
          <a:bodyPr/>
          <a:lstStyle/>
          <a:p>
            <a:endParaRPr lang="en-GB" dirty="0"/>
          </a:p>
          <a:p>
            <a:pPr marL="0" indent="0" algn="ctr">
              <a:buNone/>
            </a:pPr>
            <a:r>
              <a:rPr lang="en-GB" sz="2800" dirty="0"/>
              <a:t>Complete Cash Flow Worksheet</a:t>
            </a:r>
          </a:p>
        </p:txBody>
      </p:sp>
    </p:spTree>
    <p:extLst>
      <p:ext uri="{BB962C8B-B14F-4D97-AF65-F5344CB8AC3E}">
        <p14:creationId xmlns:p14="http://schemas.microsoft.com/office/powerpoint/2010/main" val="1780549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Now there is a problem . . </a:t>
            </a:r>
          </a:p>
        </p:txBody>
      </p:sp>
      <p:pic>
        <p:nvPicPr>
          <p:cNvPr id="3074" name="Picture 2" descr="http://www.nevisportlive.com/data/w3.jpg"/>
          <p:cNvPicPr>
            <a:picLocks noGrp="1" noChangeAspect="1" noChangeArrowheads="1"/>
          </p:cNvPicPr>
          <p:nvPr>
            <p:ph sz="half" idx="1"/>
          </p:nvPr>
        </p:nvPicPr>
        <p:blipFill>
          <a:blip r:embed="rId3" r:link="rId4" cstate="print"/>
          <a:srcRect/>
          <a:stretch>
            <a:fillRect/>
          </a:stretch>
        </p:blipFill>
        <p:spPr bwMode="auto">
          <a:xfrm>
            <a:off x="755576" y="1916832"/>
            <a:ext cx="3213621" cy="3591694"/>
          </a:xfrm>
          <a:prstGeom prst="rect">
            <a:avLst/>
          </a:prstGeom>
          <a:noFill/>
          <a:ln w="9525">
            <a:noFill/>
            <a:miter lim="800000"/>
            <a:headEnd/>
            <a:tailEnd/>
          </a:ln>
        </p:spPr>
      </p:pic>
      <p:sp>
        <p:nvSpPr>
          <p:cNvPr id="5" name="Content Placeholder 4"/>
          <p:cNvSpPr>
            <a:spLocks noGrp="1"/>
          </p:cNvSpPr>
          <p:nvPr>
            <p:ph sz="half" idx="2"/>
          </p:nvPr>
        </p:nvSpPr>
        <p:spPr>
          <a:xfrm>
            <a:off x="4355976" y="1600200"/>
            <a:ext cx="4330824" cy="4925144"/>
          </a:xfrm>
        </p:spPr>
        <p:txBody>
          <a:bodyPr>
            <a:normAutofit/>
          </a:bodyPr>
          <a:lstStyle/>
          <a:p>
            <a:r>
              <a:rPr lang="en-GB" dirty="0"/>
              <a:t>When you forecast the weather they often get it wrong.  Why?  Well there are so many things that could change e.g. the wind might alter direction and bring rain instead of sunshine.  </a:t>
            </a:r>
          </a:p>
          <a:p>
            <a:pPr>
              <a:buNone/>
            </a:pPr>
            <a:endParaRPr lang="en-GB" dirty="0"/>
          </a:p>
          <a:p>
            <a:r>
              <a:rPr lang="en-GB" dirty="0"/>
              <a:t>The golden rule to remember is the further into the future you try to forecast, the more likely it is that your forecast will be wrong!</a:t>
            </a:r>
          </a:p>
          <a:p>
            <a:pPr>
              <a:buNone/>
            </a:pP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42875"/>
            <a:ext cx="8229600" cy="939800"/>
          </a:xfrm>
        </p:spPr>
        <p:txBody>
          <a:bodyPr/>
          <a:lstStyle/>
          <a:p>
            <a:pPr algn="ctr"/>
            <a:r>
              <a:rPr lang="en-GB" altLang="en-US" dirty="0"/>
              <a:t>Remember, Remember!!</a:t>
            </a:r>
            <a:endParaRPr lang="en-US" altLang="en-US" dirty="0"/>
          </a:p>
        </p:txBody>
      </p:sp>
      <p:sp>
        <p:nvSpPr>
          <p:cNvPr id="5" name="Rounded Rectangle 4"/>
          <p:cNvSpPr/>
          <p:nvPr/>
        </p:nvSpPr>
        <p:spPr>
          <a:xfrm>
            <a:off x="179512" y="1078934"/>
            <a:ext cx="4602162" cy="373062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GB" sz="4000" dirty="0"/>
              <a:t>Cash flow is the movement of cash into and out of a firm’s bank account.</a:t>
            </a:r>
            <a:endParaRPr lang="en-US" sz="4000" dirty="0"/>
          </a:p>
        </p:txBody>
      </p:sp>
      <p:sp>
        <p:nvSpPr>
          <p:cNvPr id="7" name="Rounded Rectangle 6"/>
          <p:cNvSpPr/>
          <p:nvPr/>
        </p:nvSpPr>
        <p:spPr>
          <a:xfrm>
            <a:off x="4433156" y="3068960"/>
            <a:ext cx="4602162" cy="373062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GB" sz="4000" dirty="0"/>
              <a:t>Profit is when revenue is greater than total costs.</a:t>
            </a:r>
            <a:endParaRPr lang="en-US" sz="4000" dirty="0"/>
          </a:p>
        </p:txBody>
      </p:sp>
    </p:spTree>
    <p:custDataLst>
      <p:tags r:id="rId1"/>
    </p:custDataLst>
    <p:extLst>
      <p:ext uri="{BB962C8B-B14F-4D97-AF65-F5344CB8AC3E}">
        <p14:creationId xmlns:p14="http://schemas.microsoft.com/office/powerpoint/2010/main" val="600087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Activity</a:t>
            </a:r>
          </a:p>
        </p:txBody>
      </p:sp>
      <p:sp>
        <p:nvSpPr>
          <p:cNvPr id="6" name="Content Placeholder 5"/>
          <p:cNvSpPr>
            <a:spLocks noGrp="1"/>
          </p:cNvSpPr>
          <p:nvPr>
            <p:ph idx="1"/>
          </p:nvPr>
        </p:nvSpPr>
        <p:spPr/>
        <p:txBody>
          <a:bodyPr/>
          <a:lstStyle/>
          <a:p>
            <a:endParaRPr lang="en-GB" dirty="0"/>
          </a:p>
          <a:p>
            <a:pPr marL="0" indent="0" algn="ctr">
              <a:buNone/>
            </a:pPr>
            <a:r>
              <a:rPr lang="en-GB" sz="2800" dirty="0"/>
              <a:t>Complete Paper Products Cash Flow</a:t>
            </a:r>
          </a:p>
          <a:p>
            <a:pPr marL="0" indent="0" algn="ctr">
              <a:buNone/>
            </a:pPr>
            <a:endParaRPr lang="en-GB" sz="2800" dirty="0"/>
          </a:p>
        </p:txBody>
      </p:sp>
    </p:spTree>
    <p:extLst>
      <p:ext uri="{BB962C8B-B14F-4D97-AF65-F5344CB8AC3E}">
        <p14:creationId xmlns:p14="http://schemas.microsoft.com/office/powerpoint/2010/main" val="1627232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Definition</a:t>
            </a:r>
          </a:p>
        </p:txBody>
      </p:sp>
      <p:sp>
        <p:nvSpPr>
          <p:cNvPr id="3" name="Content Placeholder 2"/>
          <p:cNvSpPr>
            <a:spLocks noGrp="1"/>
          </p:cNvSpPr>
          <p:nvPr>
            <p:ph idx="1"/>
          </p:nvPr>
        </p:nvSpPr>
        <p:spPr>
          <a:xfrm>
            <a:off x="1043608" y="1340768"/>
            <a:ext cx="7633742" cy="3593591"/>
          </a:xfrm>
        </p:spPr>
        <p:txBody>
          <a:bodyPr/>
          <a:lstStyle/>
          <a:p>
            <a:endParaRPr lang="en-GB" dirty="0"/>
          </a:p>
          <a:p>
            <a:pPr marL="0" indent="0" algn="ctr">
              <a:buNone/>
            </a:pPr>
            <a:r>
              <a:rPr lang="en-GB" sz="3600" dirty="0"/>
              <a:t>Cash flow is the movement of cash into and out of the business over a period of time.</a:t>
            </a:r>
          </a:p>
          <a:p>
            <a:endParaRPr lang="en-GB" dirty="0"/>
          </a:p>
          <a:p>
            <a:pPr>
              <a:buNone/>
            </a:pPr>
            <a:endParaRPr lang="en-GB" dirty="0"/>
          </a:p>
        </p:txBody>
      </p:sp>
      <p:sp>
        <p:nvSpPr>
          <p:cNvPr id="4" name="Right Arrow 3"/>
          <p:cNvSpPr/>
          <p:nvPr/>
        </p:nvSpPr>
        <p:spPr>
          <a:xfrm>
            <a:off x="938758" y="3636498"/>
            <a:ext cx="2265090" cy="2568272"/>
          </a:xfrm>
          <a:prstGeom prst="rightArrow">
            <a:avLst>
              <a:gd name="adj1" fmla="val 50000"/>
              <a:gd name="adj2" fmla="val 47206"/>
            </a:avLst>
          </a:prstGeom>
        </p:spPr>
        <p:style>
          <a:lnRef idx="1">
            <a:schemeClr val="accent1"/>
          </a:lnRef>
          <a:fillRef idx="3">
            <a:schemeClr val="accent1"/>
          </a:fillRef>
          <a:effectRef idx="2">
            <a:schemeClr val="accent1"/>
          </a:effectRef>
          <a:fontRef idx="minor">
            <a:schemeClr val="lt1"/>
          </a:fontRef>
        </p:style>
        <p:txBody>
          <a:bodyPr rtlCol="0" anchor="ctr"/>
          <a:lstStyle/>
          <a:p>
            <a:pPr marL="144000" lvl="1" algn="ctr" defTabSz="1111250">
              <a:lnSpc>
                <a:spcPct val="90000"/>
              </a:lnSpc>
              <a:spcAft>
                <a:spcPts val="600"/>
              </a:spcAft>
              <a:defRPr/>
            </a:pPr>
            <a:r>
              <a:rPr lang="en-GB" sz="1300" b="1" dirty="0">
                <a:solidFill>
                  <a:schemeClr val="tx1"/>
                </a:solidFill>
                <a:effectLst>
                  <a:outerShdw blurRad="50800" dist="38100" dir="2700000" algn="tl" rotWithShape="0">
                    <a:srgbClr val="000000">
                      <a:alpha val="43000"/>
                    </a:srgbClr>
                  </a:outerShdw>
                </a:effectLst>
              </a:rPr>
              <a:t>Cash flowing into the business from selling products/service or from loans/overdrafts</a:t>
            </a:r>
          </a:p>
        </p:txBody>
      </p:sp>
      <p:sp>
        <p:nvSpPr>
          <p:cNvPr id="5" name="Rounded Rectangle 4"/>
          <p:cNvSpPr/>
          <p:nvPr/>
        </p:nvSpPr>
        <p:spPr>
          <a:xfrm>
            <a:off x="3508873" y="3948526"/>
            <a:ext cx="2088232" cy="194421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en-GB" b="1" dirty="0">
                <a:solidFill>
                  <a:schemeClr val="tx1"/>
                </a:solidFill>
                <a:effectLst>
                  <a:outerShdw blurRad="50800" dist="38100" dir="2700000" algn="tl" rotWithShape="0">
                    <a:srgbClr val="000000">
                      <a:alpha val="43000"/>
                    </a:srgbClr>
                  </a:outerShdw>
                </a:effectLst>
              </a:rPr>
              <a:t>Cash in bank or hand</a:t>
            </a:r>
          </a:p>
        </p:txBody>
      </p:sp>
      <p:sp>
        <p:nvSpPr>
          <p:cNvPr id="6" name="Right Arrow 5"/>
          <p:cNvSpPr/>
          <p:nvPr/>
        </p:nvSpPr>
        <p:spPr>
          <a:xfrm>
            <a:off x="6064604" y="3805130"/>
            <a:ext cx="1986520" cy="9200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en-US" sz="1200" b="1" dirty="0">
                <a:solidFill>
                  <a:schemeClr val="tx1"/>
                </a:solidFill>
                <a:effectLst>
                  <a:outerShdw blurRad="50800" dist="38100" dir="2700000" algn="tl" rotWithShape="0">
                    <a:srgbClr val="000000">
                      <a:alpha val="43000"/>
                    </a:srgbClr>
                  </a:outerShdw>
                </a:effectLst>
              </a:rPr>
              <a:t>Overheads (Rent, salaries, insurance)</a:t>
            </a:r>
          </a:p>
        </p:txBody>
      </p:sp>
      <p:sp>
        <p:nvSpPr>
          <p:cNvPr id="7" name="Right Arrow 6"/>
          <p:cNvSpPr/>
          <p:nvPr/>
        </p:nvSpPr>
        <p:spPr>
          <a:xfrm>
            <a:off x="6377717" y="4663254"/>
            <a:ext cx="1986520" cy="85099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00" b="1" dirty="0">
                <a:solidFill>
                  <a:schemeClr val="tx1"/>
                </a:solidFill>
                <a:effectLst>
                  <a:outerShdw blurRad="50800" dist="38100" dir="2700000" algn="tl" rotWithShape="0">
                    <a:srgbClr val="000000">
                      <a:alpha val="43000"/>
                    </a:srgbClr>
                  </a:outerShdw>
                </a:effectLst>
              </a:rPr>
              <a:t>Wages</a:t>
            </a:r>
          </a:p>
        </p:txBody>
      </p:sp>
      <p:sp>
        <p:nvSpPr>
          <p:cNvPr id="8" name="Right Arrow 7"/>
          <p:cNvSpPr/>
          <p:nvPr/>
        </p:nvSpPr>
        <p:spPr>
          <a:xfrm>
            <a:off x="6100809" y="5514245"/>
            <a:ext cx="1986520" cy="92598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en-US" sz="1200" b="1" dirty="0">
                <a:solidFill>
                  <a:schemeClr val="tx1"/>
                </a:solidFill>
                <a:effectLst>
                  <a:outerShdw blurRad="50800" dist="38100" dir="2700000" algn="tl" rotWithShape="0">
                    <a:srgbClr val="000000">
                      <a:alpha val="43000"/>
                    </a:srgbClr>
                  </a:outerShdw>
                </a:effectLst>
              </a:rPr>
              <a:t>Raw materials (Inventories/stock)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42875"/>
            <a:ext cx="8229600" cy="939800"/>
          </a:xfrm>
        </p:spPr>
        <p:txBody>
          <a:bodyPr>
            <a:normAutofit fontScale="90000"/>
          </a:bodyPr>
          <a:lstStyle/>
          <a:p>
            <a:pPr algn="ctr"/>
            <a:r>
              <a:rPr lang="en-GB" altLang="en-US" dirty="0"/>
              <a:t>What is cash flow problem?</a:t>
            </a:r>
            <a:endParaRPr lang="en-US" altLang="en-US" dirty="0"/>
          </a:p>
        </p:txBody>
      </p:sp>
      <p:sp>
        <p:nvSpPr>
          <p:cNvPr id="5" name="Rounded Rectangle 4"/>
          <p:cNvSpPr/>
          <p:nvPr/>
        </p:nvSpPr>
        <p:spPr>
          <a:xfrm>
            <a:off x="684213" y="1714500"/>
            <a:ext cx="4602162" cy="3730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4000" dirty="0"/>
              <a:t>When a business does not have enough cash to be able to pay its liabilities</a:t>
            </a:r>
            <a:endParaRPr lang="en-US" sz="4000" dirty="0"/>
          </a:p>
        </p:txBody>
      </p:sp>
      <p:pic>
        <p:nvPicPr>
          <p:cNvPr id="6" name="Picture 5" descr="cashflow-1.jpg"/>
          <p:cNvPicPr>
            <a:picLocks noChangeAspect="1"/>
          </p:cNvPicPr>
          <p:nvPr>
            <p:custDataLst>
              <p:tags r:id="rId2"/>
            </p:custDataLst>
          </p:nvPr>
        </p:nvPicPr>
        <p:blipFill>
          <a:blip r:embed="rId5"/>
          <a:stretch>
            <a:fillRect/>
          </a:stretch>
        </p:blipFill>
        <p:spPr>
          <a:xfrm>
            <a:off x="5184775" y="2500313"/>
            <a:ext cx="3101975" cy="2071687"/>
          </a:xfrm>
          <a:prstGeom prst="rect">
            <a:avLst/>
          </a:prstGeom>
          <a:effectLst>
            <a:outerShdw blurRad="50800" dist="38100" dir="5400000" algn="t" rotWithShape="0">
              <a:prstClr val="black">
                <a:alpha val="40000"/>
              </a:prstClr>
            </a:outerShdw>
          </a:effectLst>
        </p:spPr>
      </p:pic>
    </p:spTree>
    <p:custDataLst>
      <p:tags r:id="rId1"/>
    </p:custDataLst>
    <p:extLst>
      <p:ext uri="{BB962C8B-B14F-4D97-AF65-F5344CB8AC3E}">
        <p14:creationId xmlns:p14="http://schemas.microsoft.com/office/powerpoint/2010/main" val="511698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42875"/>
            <a:ext cx="8229600" cy="939800"/>
          </a:xfrm>
        </p:spPr>
        <p:txBody>
          <a:bodyPr>
            <a:noAutofit/>
          </a:bodyPr>
          <a:lstStyle/>
          <a:p>
            <a:pPr algn="ctr"/>
            <a:r>
              <a:rPr lang="en-GB" altLang="en-US" sz="4000" dirty="0"/>
              <a:t>Main causes of cash flow problems</a:t>
            </a:r>
            <a:endParaRPr lang="en-US" altLang="en-US" sz="4000" dirty="0"/>
          </a:p>
        </p:txBody>
      </p:sp>
      <p:sp>
        <p:nvSpPr>
          <p:cNvPr id="19459" name="Content Placeholder 2"/>
          <p:cNvSpPr>
            <a:spLocks noGrp="1"/>
          </p:cNvSpPr>
          <p:nvPr>
            <p:ph idx="1"/>
          </p:nvPr>
        </p:nvSpPr>
        <p:spPr>
          <a:xfrm>
            <a:off x="939164" y="1700808"/>
            <a:ext cx="7715200" cy="4625975"/>
          </a:xfrm>
        </p:spPr>
        <p:txBody>
          <a:bodyPr>
            <a:normAutofit/>
          </a:bodyPr>
          <a:lstStyle/>
          <a:p>
            <a:pPr>
              <a:buFont typeface="Arial" charset="0"/>
              <a:buChar char="•"/>
              <a:defRPr/>
            </a:pPr>
            <a:r>
              <a:rPr lang="en-GB" sz="2800" dirty="0"/>
              <a:t>Low profits or (worse) losses</a:t>
            </a:r>
            <a:endParaRPr lang="en-GB" sz="2800" dirty="0">
              <a:solidFill>
                <a:srgbClr val="7F7F7F"/>
              </a:solidFill>
            </a:endParaRPr>
          </a:p>
          <a:p>
            <a:pPr>
              <a:buFont typeface="Arial" charset="0"/>
              <a:buChar char="•"/>
              <a:defRPr/>
            </a:pPr>
            <a:r>
              <a:rPr lang="en-GB" sz="2800" dirty="0"/>
              <a:t>Too much capacity </a:t>
            </a:r>
            <a:endParaRPr lang="en-GB" sz="2800" dirty="0">
              <a:solidFill>
                <a:srgbClr val="7F7F7F"/>
              </a:solidFill>
            </a:endParaRPr>
          </a:p>
          <a:p>
            <a:pPr>
              <a:buFont typeface="Arial" charset="0"/>
              <a:buChar char="•"/>
              <a:defRPr/>
            </a:pPr>
            <a:r>
              <a:rPr lang="en-GB" sz="2800" dirty="0"/>
              <a:t>Too much stock</a:t>
            </a:r>
            <a:endParaRPr lang="en-GB" sz="2800" dirty="0">
              <a:solidFill>
                <a:srgbClr val="7F7F7F"/>
              </a:solidFill>
            </a:endParaRPr>
          </a:p>
          <a:p>
            <a:pPr>
              <a:buFont typeface="Arial" charset="0"/>
              <a:buChar char="•"/>
              <a:defRPr/>
            </a:pPr>
            <a:r>
              <a:rPr lang="en-GB" sz="2800" dirty="0"/>
              <a:t>Allowing customers too much credit</a:t>
            </a:r>
            <a:endParaRPr lang="en-GB" sz="2800" dirty="0">
              <a:solidFill>
                <a:srgbClr val="7F7F7F"/>
              </a:solidFill>
            </a:endParaRPr>
          </a:p>
          <a:p>
            <a:pPr>
              <a:buFont typeface="Arial" charset="0"/>
              <a:buChar char="•"/>
              <a:defRPr/>
            </a:pPr>
            <a:r>
              <a:rPr lang="en-GB" sz="2800" dirty="0"/>
              <a:t>Overtrading – growing too fast</a:t>
            </a:r>
            <a:endParaRPr lang="en-GB" sz="2800" dirty="0">
              <a:solidFill>
                <a:srgbClr val="7F7F7F"/>
              </a:solidFill>
            </a:endParaRPr>
          </a:p>
          <a:p>
            <a:pPr>
              <a:buFont typeface="Arial" charset="0"/>
              <a:buChar char="•"/>
              <a:defRPr/>
            </a:pPr>
            <a:r>
              <a:rPr lang="en-GB" sz="2800" dirty="0"/>
              <a:t>Unexpected changes in the business</a:t>
            </a:r>
            <a:endParaRPr lang="en-GB" sz="2800" dirty="0">
              <a:solidFill>
                <a:srgbClr val="7F7F7F"/>
              </a:solidFill>
            </a:endParaRPr>
          </a:p>
          <a:p>
            <a:pPr>
              <a:buFont typeface="Arial" charset="0"/>
              <a:buChar char="•"/>
              <a:defRPr/>
            </a:pPr>
            <a:r>
              <a:rPr lang="en-GB" sz="2800" dirty="0"/>
              <a:t>Seasonal demand</a:t>
            </a:r>
          </a:p>
        </p:txBody>
      </p:sp>
    </p:spTree>
    <p:custDataLst>
      <p:tags r:id="rId1"/>
    </p:custDataLst>
    <p:extLst>
      <p:ext uri="{BB962C8B-B14F-4D97-AF65-F5344CB8AC3E}">
        <p14:creationId xmlns:p14="http://schemas.microsoft.com/office/powerpoint/2010/main" val="1354341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899592" y="142875"/>
            <a:ext cx="7787208" cy="939800"/>
          </a:xfrm>
        </p:spPr>
        <p:txBody>
          <a:bodyPr>
            <a:normAutofit/>
          </a:bodyPr>
          <a:lstStyle/>
          <a:p>
            <a:r>
              <a:rPr lang="en-GB" altLang="en-US" sz="6000" dirty="0"/>
              <a:t>Activity</a:t>
            </a:r>
            <a:endParaRPr lang="en-US" altLang="en-US" sz="6000" dirty="0"/>
          </a:p>
        </p:txBody>
      </p:sp>
      <p:sp>
        <p:nvSpPr>
          <p:cNvPr id="3" name="Content Placeholder 2"/>
          <p:cNvSpPr>
            <a:spLocks noGrp="1"/>
          </p:cNvSpPr>
          <p:nvPr>
            <p:ph idx="1"/>
          </p:nvPr>
        </p:nvSpPr>
        <p:spPr>
          <a:xfrm>
            <a:off x="916381" y="1700808"/>
            <a:ext cx="5929312" cy="4929187"/>
          </a:xfrm>
        </p:spPr>
        <p:txBody>
          <a:bodyPr>
            <a:normAutofit/>
          </a:bodyPr>
          <a:lstStyle/>
          <a:p>
            <a:pPr>
              <a:buFont typeface="Arial" charset="0"/>
              <a:buChar char="•"/>
              <a:defRPr/>
            </a:pPr>
            <a:r>
              <a:rPr lang="en-GB" sz="2400" dirty="0"/>
              <a:t>How would the following events affect the cash flow of a bus operating company:</a:t>
            </a:r>
          </a:p>
          <a:p>
            <a:pPr>
              <a:buFont typeface="Arial" charset="0"/>
              <a:buNone/>
              <a:defRPr/>
            </a:pPr>
            <a:endParaRPr lang="en-GB" sz="2400" dirty="0"/>
          </a:p>
          <a:p>
            <a:pPr lvl="1">
              <a:buFont typeface="Arial" charset="0"/>
              <a:buChar char="–"/>
              <a:defRPr/>
            </a:pPr>
            <a:r>
              <a:rPr lang="en-GB" sz="2000" dirty="0"/>
              <a:t>Increase in oil prices</a:t>
            </a:r>
          </a:p>
          <a:p>
            <a:pPr lvl="1">
              <a:buFont typeface="Arial" charset="0"/>
              <a:buChar char="–"/>
              <a:defRPr/>
            </a:pPr>
            <a:r>
              <a:rPr lang="en-GB" sz="2000" dirty="0"/>
              <a:t>Increased unemployment</a:t>
            </a:r>
          </a:p>
          <a:p>
            <a:pPr lvl="1">
              <a:buFont typeface="Arial" charset="0"/>
              <a:buChar char="–"/>
              <a:defRPr/>
            </a:pPr>
            <a:r>
              <a:rPr lang="en-GB" sz="2000" dirty="0"/>
              <a:t>Lower train fares</a:t>
            </a:r>
            <a:endParaRPr lang="en-US" sz="2000" dirty="0"/>
          </a:p>
        </p:txBody>
      </p:sp>
      <p:pic>
        <p:nvPicPr>
          <p:cNvPr id="23556" name="Picture 2" descr="http://t3.gstatic.com/images?q=tbn:ANd9GcTJB5Tp-oFdXmSpSwT9VJedQILR9f0wZRx8PGeXg8X_QTEXmxO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4365104"/>
            <a:ext cx="3739212" cy="1845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606377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3"/>
          <p:cNvSpPr txBox="1">
            <a:spLocks noChangeArrowheads="1"/>
          </p:cNvSpPr>
          <p:nvPr/>
        </p:nvSpPr>
        <p:spPr bwMode="auto">
          <a:xfrm>
            <a:off x="1643063" y="1643063"/>
            <a:ext cx="60721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7200" b="1"/>
              <a:t>Handling Cash Flow Problems</a:t>
            </a:r>
            <a:endParaRPr lang="en-US" altLang="en-US" sz="7200" b="1"/>
          </a:p>
        </p:txBody>
      </p:sp>
    </p:spTree>
    <p:custDataLst>
      <p:tags r:id="rId1"/>
    </p:custDataLst>
    <p:extLst>
      <p:ext uri="{BB962C8B-B14F-4D97-AF65-F5344CB8AC3E}">
        <p14:creationId xmlns:p14="http://schemas.microsoft.com/office/powerpoint/2010/main" val="3453049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42875"/>
            <a:ext cx="8229600" cy="939800"/>
          </a:xfrm>
        </p:spPr>
        <p:txBody>
          <a:bodyPr>
            <a:normAutofit fontScale="90000"/>
          </a:bodyPr>
          <a:lstStyle/>
          <a:p>
            <a:pPr algn="ctr"/>
            <a:r>
              <a:rPr lang="en-GB" altLang="en-US" dirty="0"/>
              <a:t>How to handle cash flow problems</a:t>
            </a:r>
            <a:endParaRPr lang="en-US" altLang="en-US" dirty="0"/>
          </a:p>
        </p:txBody>
      </p:sp>
      <p:sp>
        <p:nvSpPr>
          <p:cNvPr id="26627" name="Content Placeholder 2"/>
          <p:cNvSpPr>
            <a:spLocks noGrp="1"/>
          </p:cNvSpPr>
          <p:nvPr>
            <p:ph idx="1"/>
          </p:nvPr>
        </p:nvSpPr>
        <p:spPr>
          <a:xfrm>
            <a:off x="914400" y="1916832"/>
            <a:ext cx="7474024" cy="4625975"/>
          </a:xfrm>
        </p:spPr>
        <p:txBody>
          <a:bodyPr>
            <a:normAutofit/>
          </a:bodyPr>
          <a:lstStyle/>
          <a:p>
            <a:r>
              <a:rPr lang="en-GB" altLang="en-US" sz="2800" dirty="0"/>
              <a:t>Have a good cash flow forecast</a:t>
            </a:r>
            <a:endParaRPr lang="en-GB" altLang="en-US" sz="2800" dirty="0">
              <a:solidFill>
                <a:srgbClr val="7F7F7F"/>
              </a:solidFill>
            </a:endParaRPr>
          </a:p>
          <a:p>
            <a:r>
              <a:rPr lang="en-GB" altLang="en-US" sz="2800" dirty="0"/>
              <a:t>Manage working capital effectively</a:t>
            </a:r>
            <a:endParaRPr lang="en-GB" altLang="en-US" sz="2800" dirty="0">
              <a:solidFill>
                <a:srgbClr val="7F7F7F"/>
              </a:solidFill>
            </a:endParaRPr>
          </a:p>
          <a:p>
            <a:r>
              <a:rPr lang="en-GB" altLang="en-US" sz="2800" dirty="0"/>
              <a:t>Choose the right sources of finance</a:t>
            </a:r>
            <a:endParaRPr lang="en-GB" altLang="en-US" sz="2800" dirty="0">
              <a:solidFill>
                <a:srgbClr val="7F7F7F"/>
              </a:solidFill>
            </a:endParaRPr>
          </a:p>
          <a:p>
            <a:pPr lvl="1"/>
            <a:r>
              <a:rPr lang="en-GB" altLang="en-US" sz="2400" dirty="0"/>
              <a:t>Bank overdraft v bank loan</a:t>
            </a:r>
            <a:endParaRPr lang="en-GB" altLang="en-US" sz="2400" dirty="0">
              <a:solidFill>
                <a:srgbClr val="7F7F7F"/>
              </a:solidFill>
            </a:endParaRPr>
          </a:p>
        </p:txBody>
      </p:sp>
    </p:spTree>
    <p:custDataLst>
      <p:tags r:id="rId1"/>
    </p:custDataLst>
    <p:extLst>
      <p:ext uri="{BB962C8B-B14F-4D97-AF65-F5344CB8AC3E}">
        <p14:creationId xmlns:p14="http://schemas.microsoft.com/office/powerpoint/2010/main" val="3075182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Activity</a:t>
            </a:r>
          </a:p>
        </p:txBody>
      </p:sp>
      <p:sp>
        <p:nvSpPr>
          <p:cNvPr id="6" name="Content Placeholder 5"/>
          <p:cNvSpPr>
            <a:spLocks noGrp="1"/>
          </p:cNvSpPr>
          <p:nvPr>
            <p:ph idx="1"/>
          </p:nvPr>
        </p:nvSpPr>
        <p:spPr/>
        <p:txBody>
          <a:bodyPr/>
          <a:lstStyle/>
          <a:p>
            <a:endParaRPr lang="en-GB" dirty="0"/>
          </a:p>
          <a:p>
            <a:pPr marL="0" indent="0" algn="ctr">
              <a:buNone/>
            </a:pPr>
            <a:r>
              <a:rPr lang="en-GB" sz="2800" dirty="0"/>
              <a:t>Complete Cash Flow Problems and Solutions</a:t>
            </a:r>
          </a:p>
        </p:txBody>
      </p:sp>
    </p:spTree>
    <p:extLst>
      <p:ext uri="{BB962C8B-B14F-4D97-AF65-F5344CB8AC3E}">
        <p14:creationId xmlns:p14="http://schemas.microsoft.com/office/powerpoint/2010/main" val="383818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Main kinds of Cash Flow</a:t>
            </a:r>
          </a:p>
        </p:txBody>
      </p:sp>
      <p:pic>
        <p:nvPicPr>
          <p:cNvPr id="1026" name="Picture 2"/>
          <p:cNvPicPr>
            <a:picLocks noChangeAspect="1" noChangeArrowheads="1"/>
          </p:cNvPicPr>
          <p:nvPr/>
        </p:nvPicPr>
        <p:blipFill>
          <a:blip r:embed="rId3" cstate="print"/>
          <a:srcRect l="18634" t="23200" r="18893" b="18001"/>
          <a:stretch>
            <a:fillRect/>
          </a:stretch>
        </p:blipFill>
        <p:spPr bwMode="auto">
          <a:xfrm>
            <a:off x="938758" y="1484784"/>
            <a:ext cx="7834470" cy="460851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3"/>
          <p:cNvSpPr>
            <a:spLocks noGrp="1"/>
          </p:cNvSpPr>
          <p:nvPr>
            <p:ph type="title"/>
          </p:nvPr>
        </p:nvSpPr>
        <p:spPr>
          <a:xfrm>
            <a:off x="755576" y="1556792"/>
            <a:ext cx="8064896" cy="4896544"/>
          </a:xfrm>
          <a:noFill/>
          <a:ln w="63500">
            <a:noFill/>
            <a:miter lim="800000"/>
            <a:headEnd/>
            <a:tailEnd/>
          </a:ln>
        </p:spPr>
        <p:txBody>
          <a:bodyPr>
            <a:normAutofit/>
          </a:bodyPr>
          <a:lstStyle/>
          <a:p>
            <a:pPr algn="ctr" eaLnBrk="1" hangingPunct="1"/>
            <a:r>
              <a:rPr lang="en-GB" sz="3200" b="0" dirty="0">
                <a:solidFill>
                  <a:schemeClr val="tx1"/>
                </a:solidFill>
                <a:latin typeface="Calibri" charset="0"/>
                <a:cs typeface="Arial" charset="0"/>
              </a:rPr>
              <a:t>Why might house builders experience a shortage in cash?</a:t>
            </a:r>
            <a:br>
              <a:rPr lang="en-GB" sz="3200" b="0" dirty="0">
                <a:solidFill>
                  <a:schemeClr val="tx1"/>
                </a:solidFill>
                <a:latin typeface="Calibri" charset="0"/>
                <a:cs typeface="Arial" charset="0"/>
              </a:rPr>
            </a:br>
            <a:br>
              <a:rPr lang="en-GB" sz="3200" b="0" dirty="0">
                <a:solidFill>
                  <a:schemeClr val="tx1"/>
                </a:solidFill>
                <a:latin typeface="Calibri" charset="0"/>
                <a:cs typeface="Arial" charset="0"/>
              </a:rPr>
            </a:br>
            <a:br>
              <a:rPr lang="en-GB" sz="3200" dirty="0">
                <a:solidFill>
                  <a:schemeClr val="tx1"/>
                </a:solidFill>
                <a:latin typeface="Calibri" charset="0"/>
                <a:cs typeface="Arial" charset="0"/>
              </a:rPr>
            </a:br>
            <a:br>
              <a:rPr lang="en-GB" sz="3200" dirty="0">
                <a:solidFill>
                  <a:schemeClr val="tx1"/>
                </a:solidFill>
                <a:latin typeface="Calibri" charset="0"/>
                <a:cs typeface="Arial" charset="0"/>
              </a:rPr>
            </a:br>
            <a:br>
              <a:rPr lang="en-GB" sz="3200" b="0" dirty="0">
                <a:solidFill>
                  <a:schemeClr val="tx1"/>
                </a:solidFill>
                <a:latin typeface="Calibri" charset="0"/>
                <a:cs typeface="Arial" charset="0"/>
              </a:rPr>
            </a:br>
            <a:r>
              <a:rPr lang="en-GB" sz="3200" b="0" dirty="0">
                <a:solidFill>
                  <a:schemeClr val="tx1"/>
                </a:solidFill>
                <a:latin typeface="Calibri" charset="0"/>
                <a:cs typeface="Arial" charset="0"/>
              </a:rPr>
              <a:t>What factors might impact a firm’s cash flow?</a:t>
            </a:r>
            <a:endParaRPr lang="en-US" sz="3200" b="0" dirty="0">
              <a:solidFill>
                <a:schemeClr val="tx1"/>
              </a:solidFill>
              <a:latin typeface="Calibri" charset="0"/>
              <a:cs typeface="Arial" charset="0"/>
            </a:endParaRPr>
          </a:p>
        </p:txBody>
      </p:sp>
      <p:sp>
        <p:nvSpPr>
          <p:cNvPr id="4" name="Slide Number Placeholder 3"/>
          <p:cNvSpPr>
            <a:spLocks noGrp="1"/>
          </p:cNvSpPr>
          <p:nvPr>
            <p:ph type="sldNum" sz="quarter" idx="12"/>
          </p:nvPr>
        </p:nvSpPr>
        <p:spPr/>
        <p:txBody>
          <a:bodyPr/>
          <a:lstStyle/>
          <a:p>
            <a:fld id="{3CE47246-2CC8-4C53-9EA3-1413DD9598CD}" type="slidenum">
              <a:rPr lang="en-GB" smtClean="0"/>
              <a:pPr/>
              <a:t>4</a:t>
            </a:fld>
            <a:endParaRPr lang="en-GB"/>
          </a:p>
        </p:txBody>
      </p:sp>
    </p:spTree>
    <p:extLst>
      <p:ext uri="{BB962C8B-B14F-4D97-AF65-F5344CB8AC3E}">
        <p14:creationId xmlns:p14="http://schemas.microsoft.com/office/powerpoint/2010/main" val="254517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Why Cash Flow is Important</a:t>
            </a:r>
          </a:p>
        </p:txBody>
      </p:sp>
      <p:sp>
        <p:nvSpPr>
          <p:cNvPr id="5" name="Content Placeholder 4"/>
          <p:cNvSpPr>
            <a:spLocks noGrp="1"/>
          </p:cNvSpPr>
          <p:nvPr>
            <p:ph idx="1"/>
          </p:nvPr>
        </p:nvSpPr>
        <p:spPr>
          <a:xfrm>
            <a:off x="938758" y="2286002"/>
            <a:ext cx="7633742" cy="3951310"/>
          </a:xfrm>
        </p:spPr>
        <p:txBody>
          <a:bodyPr>
            <a:normAutofit lnSpcReduction="10000"/>
          </a:bodyPr>
          <a:lstStyle/>
          <a:p>
            <a:endParaRPr lang="en-GB" dirty="0">
              <a:solidFill>
                <a:srgbClr val="FF0000"/>
              </a:solidFill>
            </a:endParaRPr>
          </a:p>
          <a:p>
            <a:r>
              <a:rPr lang="en-GB" sz="2800" dirty="0">
                <a:solidFill>
                  <a:srgbClr val="FF0000"/>
                </a:solidFill>
              </a:rPr>
              <a:t>Cash is king </a:t>
            </a:r>
            <a:r>
              <a:rPr lang="en-GB" sz="2800" dirty="0"/>
              <a:t>– it is the lifeblood of a business</a:t>
            </a:r>
          </a:p>
          <a:p>
            <a:pPr>
              <a:buNone/>
            </a:pPr>
            <a:endParaRPr lang="en-GB" sz="2800" dirty="0"/>
          </a:p>
          <a:p>
            <a:r>
              <a:rPr lang="en-GB" sz="2800" dirty="0"/>
              <a:t>If a business runs out of cash it will almost certainly fail</a:t>
            </a:r>
          </a:p>
          <a:p>
            <a:pPr>
              <a:buNone/>
            </a:pPr>
            <a:endParaRPr lang="en-GB" sz="2800" dirty="0"/>
          </a:p>
          <a:p>
            <a:r>
              <a:rPr lang="en-GB" sz="2800" dirty="0"/>
              <a:t>Few start-ups have unlimited finance – cash is limited, so it needs to be managed carefully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en-GB" dirty="0"/>
              <a:t>The Importance of Cash</a:t>
            </a:r>
          </a:p>
        </p:txBody>
      </p:sp>
      <p:sp>
        <p:nvSpPr>
          <p:cNvPr id="22532" name="AutoShape 4"/>
          <p:cNvSpPr>
            <a:spLocks noChangeArrowheads="1"/>
          </p:cNvSpPr>
          <p:nvPr/>
        </p:nvSpPr>
        <p:spPr bwMode="auto">
          <a:xfrm>
            <a:off x="2483768" y="1484784"/>
            <a:ext cx="3671887" cy="649287"/>
          </a:xfrm>
          <a:prstGeom prst="roundRect">
            <a:avLst>
              <a:gd name="adj" fmla="val 16667"/>
            </a:avLst>
          </a:prstGeom>
          <a:solidFill>
            <a:srgbClr val="FFFF00"/>
          </a:solidFill>
          <a:ln w="38100">
            <a:solidFill>
              <a:srgbClr val="FF0000"/>
            </a:solidFill>
            <a:round/>
            <a:headEnd/>
            <a:tailEnd/>
          </a:ln>
          <a:effectLst/>
        </p:spPr>
        <p:txBody>
          <a:bodyPr wrap="none" anchor="ctr"/>
          <a:lstStyle/>
          <a:p>
            <a:pPr algn="ctr"/>
            <a:r>
              <a:rPr lang="en-GB"/>
              <a:t>Business has a lack of cash</a:t>
            </a:r>
          </a:p>
        </p:txBody>
      </p:sp>
      <p:sp>
        <p:nvSpPr>
          <p:cNvPr id="22533" name="AutoShape 5"/>
          <p:cNvSpPr>
            <a:spLocks noChangeArrowheads="1"/>
          </p:cNvSpPr>
          <p:nvPr/>
        </p:nvSpPr>
        <p:spPr bwMode="auto">
          <a:xfrm>
            <a:off x="2411760" y="2564904"/>
            <a:ext cx="3671887" cy="649288"/>
          </a:xfrm>
          <a:prstGeom prst="roundRect">
            <a:avLst>
              <a:gd name="adj" fmla="val 16667"/>
            </a:avLst>
          </a:prstGeom>
          <a:solidFill>
            <a:srgbClr val="FFFF00"/>
          </a:solidFill>
          <a:ln w="38100">
            <a:solidFill>
              <a:srgbClr val="FF0000"/>
            </a:solidFill>
            <a:round/>
            <a:headEnd/>
            <a:tailEnd/>
          </a:ln>
          <a:effectLst/>
        </p:spPr>
        <p:txBody>
          <a:bodyPr wrap="none" anchor="ctr"/>
          <a:lstStyle/>
          <a:p>
            <a:pPr algn="ctr"/>
            <a:r>
              <a:rPr lang="en-GB"/>
              <a:t>Business is unable to pay bills/staff</a:t>
            </a:r>
          </a:p>
        </p:txBody>
      </p:sp>
      <p:sp>
        <p:nvSpPr>
          <p:cNvPr id="22534" name="AutoShape 6"/>
          <p:cNvSpPr>
            <a:spLocks noChangeArrowheads="1"/>
          </p:cNvSpPr>
          <p:nvPr/>
        </p:nvSpPr>
        <p:spPr bwMode="auto">
          <a:xfrm>
            <a:off x="2483768" y="3645024"/>
            <a:ext cx="3671887" cy="865187"/>
          </a:xfrm>
          <a:prstGeom prst="roundRect">
            <a:avLst>
              <a:gd name="adj" fmla="val 16667"/>
            </a:avLst>
          </a:prstGeom>
          <a:solidFill>
            <a:srgbClr val="FFFF00"/>
          </a:solidFill>
          <a:ln w="38100">
            <a:solidFill>
              <a:srgbClr val="FF0000"/>
            </a:solidFill>
            <a:round/>
            <a:headEnd/>
            <a:tailEnd/>
          </a:ln>
          <a:effectLst/>
        </p:spPr>
        <p:txBody>
          <a:bodyPr wrap="none" anchor="ctr"/>
          <a:lstStyle/>
          <a:p>
            <a:pPr algn="ctr"/>
            <a:r>
              <a:rPr lang="en-GB"/>
              <a:t>Suppliers stop delivering as </a:t>
            </a:r>
          </a:p>
          <a:p>
            <a:pPr algn="ctr"/>
            <a:r>
              <a:rPr lang="en-GB"/>
              <a:t>they have not been paid.</a:t>
            </a:r>
          </a:p>
        </p:txBody>
      </p:sp>
      <p:sp>
        <p:nvSpPr>
          <p:cNvPr id="22535" name="AutoShape 7"/>
          <p:cNvSpPr>
            <a:spLocks noChangeArrowheads="1"/>
          </p:cNvSpPr>
          <p:nvPr/>
        </p:nvSpPr>
        <p:spPr bwMode="auto">
          <a:xfrm>
            <a:off x="2483768" y="4941168"/>
            <a:ext cx="3671887" cy="649288"/>
          </a:xfrm>
          <a:prstGeom prst="roundRect">
            <a:avLst>
              <a:gd name="adj" fmla="val 16667"/>
            </a:avLst>
          </a:prstGeom>
          <a:solidFill>
            <a:srgbClr val="FFFF00"/>
          </a:solidFill>
          <a:ln w="38100">
            <a:solidFill>
              <a:srgbClr val="FF0000"/>
            </a:solidFill>
            <a:round/>
            <a:headEnd/>
            <a:tailEnd/>
          </a:ln>
          <a:effectLst/>
        </p:spPr>
        <p:txBody>
          <a:bodyPr wrap="none" anchor="ctr"/>
          <a:lstStyle/>
          <a:p>
            <a:pPr algn="ctr"/>
            <a:r>
              <a:rPr lang="en-GB" sz="1400" dirty="0"/>
              <a:t>Business may be taken to court </a:t>
            </a:r>
          </a:p>
          <a:p>
            <a:pPr algn="ctr"/>
            <a:r>
              <a:rPr lang="en-GB" sz="1400" dirty="0"/>
              <a:t>because they can’t pay creditors </a:t>
            </a:r>
          </a:p>
          <a:p>
            <a:pPr algn="ctr"/>
            <a:r>
              <a:rPr lang="en-GB" sz="1400" dirty="0"/>
              <a:t>(people they owe money to)</a:t>
            </a:r>
          </a:p>
        </p:txBody>
      </p:sp>
      <p:sp>
        <p:nvSpPr>
          <p:cNvPr id="22536" name="AutoShape 8"/>
          <p:cNvSpPr>
            <a:spLocks noChangeArrowheads="1"/>
          </p:cNvSpPr>
          <p:nvPr/>
        </p:nvSpPr>
        <p:spPr bwMode="auto">
          <a:xfrm>
            <a:off x="2484438" y="6042343"/>
            <a:ext cx="3671887" cy="649287"/>
          </a:xfrm>
          <a:prstGeom prst="roundRect">
            <a:avLst>
              <a:gd name="adj" fmla="val 16667"/>
            </a:avLst>
          </a:prstGeom>
          <a:solidFill>
            <a:srgbClr val="FFFF00"/>
          </a:solidFill>
          <a:ln w="38100">
            <a:solidFill>
              <a:srgbClr val="FF0000"/>
            </a:solidFill>
            <a:round/>
            <a:headEnd/>
            <a:tailEnd/>
          </a:ln>
          <a:effectLst/>
        </p:spPr>
        <p:txBody>
          <a:bodyPr wrap="none" anchor="ctr"/>
          <a:lstStyle/>
          <a:p>
            <a:pPr algn="ctr"/>
            <a:r>
              <a:rPr lang="en-GB"/>
              <a:t>Business becomes insolvent </a:t>
            </a:r>
          </a:p>
          <a:p>
            <a:pPr algn="ctr"/>
            <a:r>
              <a:rPr lang="en-GB"/>
              <a:t>(can no longer pay its debts)</a:t>
            </a:r>
          </a:p>
        </p:txBody>
      </p:sp>
      <p:sp>
        <p:nvSpPr>
          <p:cNvPr id="22537" name="AutoShape 9"/>
          <p:cNvSpPr>
            <a:spLocks noChangeArrowheads="1"/>
          </p:cNvSpPr>
          <p:nvPr/>
        </p:nvSpPr>
        <p:spPr bwMode="auto">
          <a:xfrm>
            <a:off x="4067944" y="2132856"/>
            <a:ext cx="503237" cy="287337"/>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GB"/>
          </a:p>
        </p:txBody>
      </p:sp>
      <p:sp>
        <p:nvSpPr>
          <p:cNvPr id="22538" name="AutoShape 10"/>
          <p:cNvSpPr>
            <a:spLocks noChangeArrowheads="1"/>
          </p:cNvSpPr>
          <p:nvPr/>
        </p:nvSpPr>
        <p:spPr bwMode="auto">
          <a:xfrm>
            <a:off x="4067944" y="3212976"/>
            <a:ext cx="503238" cy="287338"/>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GB"/>
          </a:p>
        </p:txBody>
      </p:sp>
      <p:sp>
        <p:nvSpPr>
          <p:cNvPr id="22539" name="AutoShape 11"/>
          <p:cNvSpPr>
            <a:spLocks noChangeArrowheads="1"/>
          </p:cNvSpPr>
          <p:nvPr/>
        </p:nvSpPr>
        <p:spPr bwMode="auto">
          <a:xfrm>
            <a:off x="4067944" y="4509120"/>
            <a:ext cx="503238" cy="287337"/>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GB"/>
          </a:p>
        </p:txBody>
      </p:sp>
      <p:sp>
        <p:nvSpPr>
          <p:cNvPr id="22540" name="AutoShape 12"/>
          <p:cNvSpPr>
            <a:spLocks noChangeArrowheads="1"/>
          </p:cNvSpPr>
          <p:nvPr/>
        </p:nvSpPr>
        <p:spPr bwMode="auto">
          <a:xfrm>
            <a:off x="4067944" y="5589240"/>
            <a:ext cx="503238" cy="287337"/>
          </a:xfrm>
          <a:prstGeom prst="down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en-GB" dirty="0"/>
              <a:t>What is a cash flow forecast?</a:t>
            </a:r>
          </a:p>
        </p:txBody>
      </p:sp>
      <p:sp>
        <p:nvSpPr>
          <p:cNvPr id="24579" name="Rectangle 3"/>
          <p:cNvSpPr>
            <a:spLocks noGrp="1" noChangeArrowheads="1"/>
          </p:cNvSpPr>
          <p:nvPr>
            <p:ph idx="1"/>
          </p:nvPr>
        </p:nvSpPr>
        <p:spPr>
          <a:xfrm>
            <a:off x="965499" y="1906130"/>
            <a:ext cx="7633742" cy="3191236"/>
          </a:xfrm>
        </p:spPr>
        <p:txBody>
          <a:bodyPr>
            <a:normAutofit/>
          </a:bodyPr>
          <a:lstStyle/>
          <a:p>
            <a:endParaRPr lang="en-GB" dirty="0"/>
          </a:p>
          <a:p>
            <a:pPr>
              <a:buNone/>
            </a:pPr>
            <a:endParaRPr lang="en-GB" sz="2800" dirty="0"/>
          </a:p>
          <a:p>
            <a:pPr marL="0" indent="0" algn="ctr">
              <a:buNone/>
            </a:pPr>
            <a:r>
              <a:rPr lang="en-GB" sz="2800" dirty="0"/>
              <a:t>A </a:t>
            </a:r>
            <a:r>
              <a:rPr lang="en-GB" sz="2800" dirty="0">
                <a:solidFill>
                  <a:srgbClr val="FF0000"/>
                </a:solidFill>
              </a:rPr>
              <a:t>cash flow forecast</a:t>
            </a:r>
            <a:r>
              <a:rPr lang="en-GB" sz="2800" dirty="0"/>
              <a:t> is a prediction of how cash will flow in and out of a business over a period of time.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072" name="Group 88"/>
          <p:cNvGraphicFramePr>
            <a:graphicFrameLocks noGrp="1"/>
          </p:cNvGraphicFramePr>
          <p:nvPr>
            <p:extLst>
              <p:ext uri="{D42A27DB-BD31-4B8C-83A1-F6EECF244321}">
                <p14:modId xmlns:p14="http://schemas.microsoft.com/office/powerpoint/2010/main" val="4111233471"/>
              </p:ext>
            </p:extLst>
          </p:nvPr>
        </p:nvGraphicFramePr>
        <p:xfrm>
          <a:off x="971600" y="2289086"/>
          <a:ext cx="7200798" cy="3612620"/>
        </p:xfrm>
        <a:graphic>
          <a:graphicData uri="http://schemas.openxmlformats.org/drawingml/2006/table">
            <a:tbl>
              <a:tblPr/>
              <a:tblGrid>
                <a:gridCol w="2737519">
                  <a:extLst>
                    <a:ext uri="{9D8B030D-6E8A-4147-A177-3AD203B41FA5}">
                      <a16:colId xmlns:a16="http://schemas.microsoft.com/office/drawing/2014/main" val="20000"/>
                    </a:ext>
                  </a:extLst>
                </a:gridCol>
                <a:gridCol w="1583744">
                  <a:extLst>
                    <a:ext uri="{9D8B030D-6E8A-4147-A177-3AD203B41FA5}">
                      <a16:colId xmlns:a16="http://schemas.microsoft.com/office/drawing/2014/main" val="20001"/>
                    </a:ext>
                  </a:extLst>
                </a:gridCol>
                <a:gridCol w="1583744">
                  <a:extLst>
                    <a:ext uri="{9D8B030D-6E8A-4147-A177-3AD203B41FA5}">
                      <a16:colId xmlns:a16="http://schemas.microsoft.com/office/drawing/2014/main" val="20002"/>
                    </a:ext>
                  </a:extLst>
                </a:gridCol>
                <a:gridCol w="1295791">
                  <a:extLst>
                    <a:ext uri="{9D8B030D-6E8A-4147-A177-3AD203B41FA5}">
                      <a16:colId xmlns:a16="http://schemas.microsoft.com/office/drawing/2014/main" val="20003"/>
                    </a:ext>
                  </a:extLst>
                </a:gridCol>
              </a:tblGrid>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endParaRPr kumimoji="0" lang="en-US" sz="1200" b="0" i="0" u="none" strike="noStrike" cap="none" normalizeH="0" baseline="0" dirty="0">
                        <a:ln>
                          <a:noFill/>
                        </a:ln>
                        <a:solidFill>
                          <a:schemeClr val="tx1"/>
                        </a:solidFill>
                        <a:effectLst/>
                        <a:latin typeface="Arial"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Jan £000s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Feb £000s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March £000s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CASH IN (receipts)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0" i="0" u="none" strike="noStrike" cap="none" normalizeH="0" baseline="0" dirty="0">
                          <a:ln>
                            <a:noFill/>
                          </a:ln>
                          <a:solidFill>
                            <a:schemeClr val="tx1"/>
                          </a:solidFill>
                          <a:effectLst/>
                          <a:latin typeface="Arial" charset="0"/>
                          <a:ea typeface="ＭＳ Ｐゴシック" charset="0"/>
                          <a:cs typeface="Arial" charset="0"/>
                        </a:rPr>
                        <a:t>Cash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Total inflows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CASH OUT (payments/costs)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300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a:ln>
                            <a:noFill/>
                          </a:ln>
                          <a:solidFill>
                            <a:schemeClr val="tx1"/>
                          </a:solidFill>
                          <a:effectLst/>
                          <a:latin typeface="Calibri" charset="0"/>
                          <a:ea typeface="ＭＳ Ｐゴシック" charset="0"/>
                          <a:cs typeface="Arial" charset="0"/>
                        </a:rPr>
                        <a:t>350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550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0" i="0" u="none" strike="noStrike" cap="none" normalizeH="0" baseline="0" dirty="0">
                          <a:ln>
                            <a:noFill/>
                          </a:ln>
                          <a:solidFill>
                            <a:schemeClr val="tx1"/>
                          </a:solidFill>
                          <a:effectLst/>
                          <a:latin typeface="Arial" charset="0"/>
                          <a:ea typeface="ＭＳ Ｐゴシック" charset="0"/>
                          <a:cs typeface="Arial" charset="0"/>
                        </a:rPr>
                        <a:t>Payments for raw materials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a:ln>
                            <a:noFill/>
                          </a:ln>
                          <a:solidFill>
                            <a:schemeClr val="tx1"/>
                          </a:solidFill>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0" i="0" u="none" strike="noStrike" cap="none" normalizeH="0" baseline="0" dirty="0">
                          <a:ln>
                            <a:noFill/>
                          </a:ln>
                          <a:solidFill>
                            <a:schemeClr val="tx1"/>
                          </a:solidFill>
                          <a:effectLst/>
                          <a:latin typeface="Arial" charset="0"/>
                          <a:ea typeface="ＭＳ Ｐゴシック" charset="0"/>
                          <a:cs typeface="Arial" charset="0"/>
                        </a:rPr>
                        <a:t>Wages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450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Calibri" charset="0"/>
                          <a:ea typeface="ＭＳ Ｐゴシック" charset="0"/>
                          <a:cs typeface="Arial" charset="0"/>
                        </a:rPr>
                        <a:t>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700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Total outflows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a:ln>
                            <a:noFill/>
                          </a:ln>
                          <a:solidFill>
                            <a:schemeClr val="tx1"/>
                          </a:solidFill>
                          <a:effectLst/>
                          <a:latin typeface="Calibri" charset="0"/>
                          <a:ea typeface="ＭＳ Ｐゴシック" charset="0"/>
                          <a:cs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Net monthly cash flow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OPENING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dirty="0">
                          <a:ln>
                            <a:noFill/>
                          </a:ln>
                          <a:solidFill>
                            <a:schemeClr val="tx1"/>
                          </a:solidFill>
                          <a:effectLst/>
                          <a:latin typeface="Calibri" charset="0"/>
                          <a:ea typeface="ＭＳ Ｐゴシック" charset="0"/>
                          <a:cs typeface="Arial" charset="0"/>
                        </a:rPr>
                        <a:t>250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28420">
                <a:tc>
                  <a:txBody>
                    <a:bodyPr/>
                    <a:lstStyle/>
                    <a:p>
                      <a:pPr marL="0" marR="0" lvl="0" indent="0" algn="l" defTabSz="914400" rtl="0" eaLnBrk="1" fontAlgn="base" latinLnBrk="0" hangingPunct="1">
                        <a:lnSpc>
                          <a:spcPct val="100000"/>
                        </a:lnSpc>
                        <a:spcBef>
                          <a:spcPts val="575"/>
                        </a:spcBef>
                        <a:spcAft>
                          <a:spcPct val="0"/>
                        </a:spcAft>
                        <a:buClr>
                          <a:schemeClr val="accent1"/>
                        </a:buClr>
                        <a:buSzPct val="85000"/>
                        <a:buFont typeface="Wingdings 2" charset="0"/>
                        <a:buNone/>
                        <a:tabLst/>
                      </a:pPr>
                      <a:r>
                        <a:rPr kumimoji="0" lang="en-GB" sz="1200" b="1" i="0" u="none" strike="noStrike" cap="none" normalizeH="0" baseline="0" dirty="0">
                          <a:ln>
                            <a:noFill/>
                          </a:ln>
                          <a:solidFill>
                            <a:schemeClr val="tx1"/>
                          </a:solidFill>
                          <a:effectLst/>
                          <a:latin typeface="Arial" charset="0"/>
                          <a:ea typeface="ＭＳ Ｐゴシック" charset="0"/>
                          <a:cs typeface="Arial" charset="0"/>
                        </a:rPr>
                        <a:t>CLOSING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200" b="0" i="0" u="none" strike="noStrike" cap="none" normalizeH="0" baseline="0" dirty="0">
                          <a:ln>
                            <a:noFill/>
                          </a:ln>
                          <a:solidFill>
                            <a:schemeClr val="tx1"/>
                          </a:solidFill>
                          <a:effectLst/>
                          <a:latin typeface="Calibri" charset="0"/>
                          <a:ea typeface="ＭＳ Ｐゴシック" charset="0"/>
                          <a:cs typeface="Arial" charset="0"/>
                        </a:rPr>
                        <a:t>750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6" name="Title 1"/>
          <p:cNvSpPr>
            <a:spLocks/>
          </p:cNvSpPr>
          <p:nvPr/>
        </p:nvSpPr>
        <p:spPr bwMode="auto">
          <a:xfrm>
            <a:off x="152400" y="260648"/>
            <a:ext cx="8991600" cy="685800"/>
          </a:xfrm>
          <a:prstGeom prst="rect">
            <a:avLst/>
          </a:prstGeom>
          <a:noFill/>
          <a:ln w="57150">
            <a:noFill/>
            <a:miter lim="800000"/>
            <a:headEnd/>
            <a:tailEnd/>
          </a:ln>
        </p:spPr>
        <p:txBody>
          <a:bodyPr bIns="91440" anchor="b"/>
          <a:lstStyle/>
          <a:p>
            <a:pPr algn="ctr">
              <a:defRPr/>
            </a:pPr>
            <a:r>
              <a:rPr lang="en-US" sz="3600" dirty="0">
                <a:solidFill>
                  <a:srgbClr val="C00000"/>
                </a:solidFill>
                <a:latin typeface="+mn-lt"/>
                <a:ea typeface="+mn-ea"/>
              </a:rPr>
              <a:t>Cash flow forecasts</a:t>
            </a:r>
          </a:p>
        </p:txBody>
      </p:sp>
      <p:sp>
        <p:nvSpPr>
          <p:cNvPr id="3" name="Slide Number Placeholder 2"/>
          <p:cNvSpPr>
            <a:spLocks noGrp="1"/>
          </p:cNvSpPr>
          <p:nvPr>
            <p:ph type="sldNum" sz="quarter" idx="12"/>
          </p:nvPr>
        </p:nvSpPr>
        <p:spPr/>
        <p:txBody>
          <a:bodyPr/>
          <a:lstStyle/>
          <a:p>
            <a:fld id="{3CE47246-2CC8-4C53-9EA3-1413DD9598CD}" type="slidenum">
              <a:rPr lang="en-GB" smtClean="0"/>
              <a:pPr/>
              <a:t>8</a:t>
            </a:fld>
            <a:endParaRPr lang="en-GB" dirty="0"/>
          </a:p>
        </p:txBody>
      </p:sp>
      <p:sp>
        <p:nvSpPr>
          <p:cNvPr id="4" name="Rectangle 3"/>
          <p:cNvSpPr/>
          <p:nvPr/>
        </p:nvSpPr>
        <p:spPr>
          <a:xfrm>
            <a:off x="899592" y="1340768"/>
            <a:ext cx="7776864" cy="553998"/>
          </a:xfrm>
          <a:prstGeom prst="rect">
            <a:avLst/>
          </a:prstGeom>
        </p:spPr>
        <p:txBody>
          <a:bodyPr wrap="square">
            <a:spAutoFit/>
          </a:bodyPr>
          <a:lstStyle/>
          <a:p>
            <a:pPr indent="-273050"/>
            <a:r>
              <a:rPr lang="en-US" sz="1500" b="1" dirty="0">
                <a:solidFill>
                  <a:srgbClr val="000000"/>
                </a:solidFill>
                <a:latin typeface="Calibri" charset="0"/>
                <a:cs typeface="Arial" charset="0"/>
              </a:rPr>
              <a:t>Cash flow forecasting: </a:t>
            </a:r>
            <a:r>
              <a:rPr lang="en-US" sz="1500" dirty="0">
                <a:solidFill>
                  <a:srgbClr val="000000"/>
                </a:solidFill>
                <a:latin typeface="Calibri" charset="0"/>
                <a:cs typeface="Arial" charset="0"/>
              </a:rPr>
              <a:t>the process of estimating the expected cash inflows and outflows over a period of time.</a:t>
            </a:r>
          </a:p>
        </p:txBody>
      </p:sp>
    </p:spTree>
    <p:extLst>
      <p:ext uri="{BB962C8B-B14F-4D97-AF65-F5344CB8AC3E}">
        <p14:creationId xmlns:p14="http://schemas.microsoft.com/office/powerpoint/2010/main" val="1214484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219" name="Group 1027"/>
          <p:cNvGraphicFramePr>
            <a:graphicFrameLocks noGrp="1"/>
          </p:cNvGraphicFramePr>
          <p:nvPr>
            <p:extLst>
              <p:ext uri="{D42A27DB-BD31-4B8C-83A1-F6EECF244321}">
                <p14:modId xmlns:p14="http://schemas.microsoft.com/office/powerpoint/2010/main" val="2863133053"/>
              </p:ext>
            </p:extLst>
          </p:nvPr>
        </p:nvGraphicFramePr>
        <p:xfrm>
          <a:off x="323528" y="980728"/>
          <a:ext cx="8610600" cy="5486400"/>
        </p:xfrm>
        <a:graphic>
          <a:graphicData uri="http://schemas.openxmlformats.org/drawingml/2006/table">
            <a:tbl>
              <a:tblPr/>
              <a:tblGrid>
                <a:gridCol w="3436938">
                  <a:extLst>
                    <a:ext uri="{9D8B030D-6E8A-4147-A177-3AD203B41FA5}">
                      <a16:colId xmlns:a16="http://schemas.microsoft.com/office/drawing/2014/main" val="20000"/>
                    </a:ext>
                  </a:extLst>
                </a:gridCol>
                <a:gridCol w="1614487">
                  <a:extLst>
                    <a:ext uri="{9D8B030D-6E8A-4147-A177-3AD203B41FA5}">
                      <a16:colId xmlns:a16="http://schemas.microsoft.com/office/drawing/2014/main" val="20001"/>
                    </a:ext>
                  </a:extLst>
                </a:gridCol>
                <a:gridCol w="1628775">
                  <a:extLst>
                    <a:ext uri="{9D8B030D-6E8A-4147-A177-3AD203B41FA5}">
                      <a16:colId xmlns:a16="http://schemas.microsoft.com/office/drawing/2014/main" val="20002"/>
                    </a:ext>
                  </a:extLst>
                </a:gridCol>
                <a:gridCol w="1930400">
                  <a:extLst>
                    <a:ext uri="{9D8B030D-6E8A-4147-A177-3AD203B41FA5}">
                      <a16:colId xmlns:a16="http://schemas.microsoft.com/office/drawing/2014/main" val="20003"/>
                    </a:ext>
                  </a:extLst>
                </a:gridCol>
              </a:tblGrid>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chemeClr val="tx1"/>
                        </a:solidFill>
                        <a:effectLst/>
                        <a:latin typeface="Calibri"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Calibri" charset="0"/>
                          <a:ea typeface="ＭＳ Ｐゴシック" charset="0"/>
                          <a:cs typeface="Arial" charset="0"/>
                        </a:rPr>
                        <a:t>Jan £(000)s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Calibri" charset="0"/>
                          <a:ea typeface="ＭＳ Ｐゴシック" charset="0"/>
                          <a:cs typeface="Arial" charset="0"/>
                        </a:rPr>
                        <a:t>Feb £(000)s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Calibri" charset="0"/>
                          <a:ea typeface="ＭＳ Ｐゴシック" charset="0"/>
                          <a:cs typeface="Arial" charset="0"/>
                        </a:rPr>
                        <a:t>March £(000)s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Calibri" charset="0"/>
                          <a:ea typeface="ＭＳ Ｐゴシック" charset="0"/>
                          <a:cs typeface="Arial" charset="0"/>
                        </a:rPr>
                        <a:t>CASH IN </a:t>
                      </a:r>
                      <a:r>
                        <a:rPr kumimoji="0" lang="en-GB" sz="1600" b="1" i="0" u="none" strike="noStrike" cap="none" normalizeH="0" baseline="0">
                          <a:ln>
                            <a:noFill/>
                          </a:ln>
                          <a:solidFill>
                            <a:schemeClr val="tx1"/>
                          </a:solidFill>
                          <a:effectLst/>
                          <a:latin typeface="Calibri" charset="0"/>
                          <a:ea typeface="ＭＳ Ｐゴシック" charset="0"/>
                          <a:cs typeface="Arial" charset="0"/>
                        </a:rPr>
                        <a:t>(Receipts)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Calibri" charset="0"/>
                          <a:ea typeface="ＭＳ Ｐゴシック" charset="0"/>
                          <a:cs typeface="Arial" charset="0"/>
                        </a:rPr>
                        <a:t>Cash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250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Calibri" charset="0"/>
                          <a:ea typeface="ＭＳ Ｐゴシック" charset="0"/>
                          <a:cs typeface="Arial" charset="0"/>
                        </a:rPr>
                        <a:t>Credit 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rgbClr val="006600"/>
                          </a:solidFill>
                          <a:effectLst>
                            <a:outerShdw blurRad="38100" dist="38100" dir="2700000" algn="tl">
                              <a:srgbClr val="000000"/>
                            </a:outerShdw>
                          </a:effectLst>
                          <a:latin typeface="Calibri" charset="0"/>
                          <a:ea typeface="ＭＳ Ｐゴシック" charset="0"/>
                          <a:cs typeface="Arial" charset="0"/>
                        </a:rPr>
                        <a:t>Total Inflows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rgbClr val="006600"/>
                        </a:solidFill>
                        <a:effectLst>
                          <a:outerShdw blurRad="38100" dist="38100" dir="2700000" algn="tl">
                            <a:srgbClr val="000000"/>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rgbClr val="006600"/>
                        </a:solidFill>
                        <a:effectLst>
                          <a:outerShdw blurRad="38100" dist="38100" dir="2700000" algn="tl">
                            <a:srgbClr val="000000"/>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rgbClr val="006600"/>
                        </a:solidFill>
                        <a:effectLst>
                          <a:outerShdw blurRad="38100" dist="38100" dir="2700000" algn="tl">
                            <a:srgbClr val="000000"/>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extLst>
                  <a:ext uri="{0D108BD9-81ED-4DB2-BD59-A6C34878D82A}">
                    <a16:rowId xmlns:a16="http://schemas.microsoft.com/office/drawing/2014/main" val="10004"/>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Calibri"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Calibri" charset="0"/>
                          <a:ea typeface="ＭＳ Ｐゴシック" charset="0"/>
                          <a:cs typeface="Arial" charset="0"/>
                        </a:rPr>
                        <a:t>CASH OUT </a:t>
                      </a:r>
                      <a:r>
                        <a:rPr kumimoji="0" lang="en-GB" sz="1600" b="1" i="0" u="none" strike="noStrike" cap="none" normalizeH="0" baseline="0">
                          <a:ln>
                            <a:noFill/>
                          </a:ln>
                          <a:solidFill>
                            <a:schemeClr val="tx1"/>
                          </a:solidFill>
                          <a:effectLst/>
                          <a:latin typeface="Calibri" charset="0"/>
                          <a:ea typeface="ＭＳ Ｐゴシック" charset="0"/>
                          <a:cs typeface="Arial" charset="0"/>
                        </a:rPr>
                        <a:t>(Payments)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Calibri" charset="0"/>
                          <a:ea typeface="ＭＳ Ｐゴシック" charset="0"/>
                          <a:cs typeface="Arial" charset="0"/>
                        </a:rPr>
                        <a:t>Payments for Raw Materials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Calibri" charset="0"/>
                          <a:ea typeface="ＭＳ Ｐゴシック" charset="0"/>
                          <a:cs typeface="Arial" charset="0"/>
                        </a:rPr>
                        <a:t>Wages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Calibri" charset="0"/>
                          <a:ea typeface="ＭＳ Ｐゴシック" charset="0"/>
                          <a:cs typeface="Arial" charset="0"/>
                        </a:rPr>
                        <a:t>Other payments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300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rgbClr val="800000"/>
                          </a:solidFill>
                          <a:effectLst>
                            <a:outerShdw blurRad="38100" dist="38100" dir="2700000" algn="tl">
                              <a:srgbClr val="000000"/>
                            </a:outerShdw>
                          </a:effectLst>
                          <a:latin typeface="Calibri" charset="0"/>
                          <a:ea typeface="ＭＳ Ｐゴシック" charset="0"/>
                          <a:cs typeface="Arial" charset="0"/>
                        </a:rPr>
                        <a:t>Total outflows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rgbClr val="800000"/>
                        </a:solidFill>
                        <a:effectLst>
                          <a:outerShdw blurRad="38100" dist="38100" dir="2700000" algn="tl">
                            <a:srgbClr val="000000"/>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rgbClr val="800000"/>
                        </a:solidFill>
                        <a:effectLst>
                          <a:outerShdw blurRad="38100" dist="38100" dir="2700000" algn="tl">
                            <a:srgbClr val="000000"/>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rgbClr val="800000"/>
                        </a:solidFill>
                        <a:effectLst>
                          <a:outerShdw blurRad="38100" dist="38100" dir="2700000" algn="tl">
                            <a:srgbClr val="000000"/>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A2C7"/>
                    </a:solidFill>
                  </a:tcPr>
                </a:tc>
                <a:extLst>
                  <a:ext uri="{0D108BD9-81ED-4DB2-BD59-A6C34878D82A}">
                    <a16:rowId xmlns:a16="http://schemas.microsoft.com/office/drawing/2014/main" val="10010"/>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Calibri" charset="0"/>
                        <a:ea typeface="ＭＳ Ｐゴシック"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latin typeface="Calibri" charset="0"/>
                          <a:ea typeface="ＭＳ Ｐゴシック" charset="0"/>
                          <a:cs typeface="Arial" charset="0"/>
                        </a:rPr>
                        <a:t>Net Monthly Cash Flow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rgbClr val="000099"/>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OPENING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rgbClr val="FF0066"/>
                          </a:solidFill>
                          <a:effectLst>
                            <a:outerShdw blurRad="38100" dist="38100" dir="2700000" algn="tl">
                              <a:srgbClr val="DDDDDD"/>
                            </a:outerShdw>
                          </a:effectLst>
                          <a:latin typeface="Calibri" charset="0"/>
                          <a:ea typeface="ＭＳ Ｐゴシック" charset="0"/>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0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rPr>
                        <a:t>CLOSING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a:ln>
                          <a:noFill/>
                        </a:ln>
                        <a:solidFill>
                          <a:schemeClr val="tx1"/>
                        </a:solidFill>
                        <a:effectLst>
                          <a:outerShdw blurRad="38100" dist="38100" dir="2700000" algn="tl">
                            <a:srgbClr val="DDDDDD"/>
                          </a:outerShdw>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9301" name="Text Box 1109"/>
          <p:cNvSpPr txBox="1">
            <a:spLocks noChangeArrowheads="1"/>
          </p:cNvSpPr>
          <p:nvPr/>
        </p:nvSpPr>
        <p:spPr bwMode="auto">
          <a:xfrm>
            <a:off x="4191000" y="2362200"/>
            <a:ext cx="685800" cy="366713"/>
          </a:xfrm>
          <a:prstGeom prst="rect">
            <a:avLst/>
          </a:prstGeom>
          <a:noFill/>
          <a:ln w="9525">
            <a:noFill/>
            <a:miter lim="800000"/>
            <a:headEnd/>
            <a:tailEnd/>
          </a:ln>
          <a:effectLst/>
        </p:spPr>
        <p:txBody>
          <a:bodyPr>
            <a:spAutoFit/>
          </a:bodyPr>
          <a:lstStyle/>
          <a:p>
            <a:pPr algn="ctr">
              <a:spcBef>
                <a:spcPct val="50000"/>
              </a:spcBef>
              <a:defRPr/>
            </a:pPr>
            <a:r>
              <a:rPr lang="en-GB" b="1" dirty="0">
                <a:solidFill>
                  <a:srgbClr val="006600"/>
                </a:solidFill>
                <a:effectLst>
                  <a:outerShdw blurRad="38100" dist="38100" dir="2700000" algn="tl">
                    <a:srgbClr val="C0C0C0"/>
                  </a:outerShdw>
                </a:effectLst>
                <a:latin typeface="+mn-lt"/>
                <a:ea typeface="+mn-ea"/>
              </a:rPr>
              <a:t>500</a:t>
            </a:r>
            <a:endParaRPr lang="en-GB" dirty="0">
              <a:latin typeface="+mn-lt"/>
              <a:ea typeface="+mn-ea"/>
            </a:endParaRPr>
          </a:p>
        </p:txBody>
      </p:sp>
      <p:sp>
        <p:nvSpPr>
          <p:cNvPr id="9302" name="Text Box 1110"/>
          <p:cNvSpPr txBox="1">
            <a:spLocks noChangeArrowheads="1"/>
          </p:cNvSpPr>
          <p:nvPr/>
        </p:nvSpPr>
        <p:spPr bwMode="auto">
          <a:xfrm>
            <a:off x="5867400" y="2362200"/>
            <a:ext cx="685800" cy="366713"/>
          </a:xfrm>
          <a:prstGeom prst="rect">
            <a:avLst/>
          </a:prstGeom>
          <a:noFill/>
          <a:ln w="9525">
            <a:noFill/>
            <a:miter lim="800000"/>
            <a:headEnd/>
            <a:tailEnd/>
          </a:ln>
          <a:effectLst/>
        </p:spPr>
        <p:txBody>
          <a:bodyPr>
            <a:spAutoFit/>
          </a:bodyPr>
          <a:lstStyle/>
          <a:p>
            <a:pPr algn="ctr">
              <a:spcBef>
                <a:spcPct val="50000"/>
              </a:spcBef>
              <a:defRPr/>
            </a:pPr>
            <a:r>
              <a:rPr lang="en-GB" b="1">
                <a:solidFill>
                  <a:srgbClr val="006600"/>
                </a:solidFill>
                <a:effectLst>
                  <a:outerShdw blurRad="38100" dist="38100" dir="2700000" algn="tl">
                    <a:srgbClr val="C0C0C0"/>
                  </a:outerShdw>
                </a:effectLst>
                <a:latin typeface="+mn-lt"/>
                <a:ea typeface="+mn-ea"/>
              </a:rPr>
              <a:t>450</a:t>
            </a:r>
            <a:endParaRPr lang="en-GB">
              <a:latin typeface="+mn-lt"/>
              <a:ea typeface="+mn-ea"/>
            </a:endParaRPr>
          </a:p>
        </p:txBody>
      </p:sp>
      <p:sp>
        <p:nvSpPr>
          <p:cNvPr id="9303" name="Text Box 1111"/>
          <p:cNvSpPr txBox="1">
            <a:spLocks noChangeArrowheads="1"/>
          </p:cNvSpPr>
          <p:nvPr/>
        </p:nvSpPr>
        <p:spPr bwMode="auto">
          <a:xfrm>
            <a:off x="7620000" y="2376488"/>
            <a:ext cx="685800" cy="366712"/>
          </a:xfrm>
          <a:prstGeom prst="rect">
            <a:avLst/>
          </a:prstGeom>
          <a:noFill/>
          <a:ln w="9525">
            <a:noFill/>
            <a:miter lim="800000"/>
            <a:headEnd/>
            <a:tailEnd/>
          </a:ln>
          <a:effectLst/>
        </p:spPr>
        <p:txBody>
          <a:bodyPr>
            <a:spAutoFit/>
          </a:bodyPr>
          <a:lstStyle/>
          <a:p>
            <a:pPr algn="ctr">
              <a:spcBef>
                <a:spcPct val="50000"/>
              </a:spcBef>
              <a:defRPr/>
            </a:pPr>
            <a:r>
              <a:rPr lang="en-GB" b="1">
                <a:solidFill>
                  <a:srgbClr val="006600"/>
                </a:solidFill>
                <a:effectLst>
                  <a:outerShdw blurRad="38100" dist="38100" dir="2700000" algn="tl">
                    <a:srgbClr val="C0C0C0"/>
                  </a:outerShdw>
                </a:effectLst>
                <a:latin typeface="+mn-lt"/>
                <a:ea typeface="+mn-ea"/>
              </a:rPr>
              <a:t>350</a:t>
            </a:r>
            <a:endParaRPr lang="en-GB">
              <a:latin typeface="+mn-lt"/>
              <a:ea typeface="+mn-ea"/>
            </a:endParaRPr>
          </a:p>
        </p:txBody>
      </p:sp>
      <p:sp>
        <p:nvSpPr>
          <p:cNvPr id="9304" name="Text Box 1112"/>
          <p:cNvSpPr txBox="1">
            <a:spLocks noChangeArrowheads="1"/>
          </p:cNvSpPr>
          <p:nvPr/>
        </p:nvSpPr>
        <p:spPr bwMode="auto">
          <a:xfrm>
            <a:off x="4267200" y="4572000"/>
            <a:ext cx="685800" cy="366713"/>
          </a:xfrm>
          <a:prstGeom prst="rect">
            <a:avLst/>
          </a:prstGeom>
          <a:noFill/>
          <a:ln w="9525">
            <a:noFill/>
            <a:miter lim="800000"/>
            <a:headEnd/>
            <a:tailEnd/>
          </a:ln>
          <a:effectLst/>
        </p:spPr>
        <p:txBody>
          <a:bodyPr>
            <a:spAutoFit/>
          </a:bodyPr>
          <a:lstStyle/>
          <a:p>
            <a:pPr algn="ctr">
              <a:spcBef>
                <a:spcPct val="50000"/>
              </a:spcBef>
              <a:defRPr/>
            </a:pPr>
            <a:r>
              <a:rPr lang="en-GB" b="1">
                <a:solidFill>
                  <a:srgbClr val="800000"/>
                </a:solidFill>
                <a:effectLst>
                  <a:outerShdw blurRad="38100" dist="38100" dir="2700000" algn="tl">
                    <a:srgbClr val="C0C0C0"/>
                  </a:outerShdw>
                </a:effectLst>
                <a:latin typeface="+mn-lt"/>
                <a:ea typeface="+mn-ea"/>
              </a:rPr>
              <a:t>350</a:t>
            </a:r>
            <a:endParaRPr lang="en-GB">
              <a:solidFill>
                <a:srgbClr val="800000"/>
              </a:solidFill>
              <a:latin typeface="+mn-lt"/>
              <a:ea typeface="+mn-ea"/>
            </a:endParaRPr>
          </a:p>
        </p:txBody>
      </p:sp>
      <p:sp>
        <p:nvSpPr>
          <p:cNvPr id="9305" name="Text Box 1113"/>
          <p:cNvSpPr txBox="1">
            <a:spLocks noChangeArrowheads="1"/>
          </p:cNvSpPr>
          <p:nvPr/>
        </p:nvSpPr>
        <p:spPr bwMode="auto">
          <a:xfrm>
            <a:off x="7620000" y="4572000"/>
            <a:ext cx="685800" cy="366713"/>
          </a:xfrm>
          <a:prstGeom prst="rect">
            <a:avLst/>
          </a:prstGeom>
          <a:noFill/>
          <a:ln w="9525">
            <a:noFill/>
            <a:miter lim="800000"/>
            <a:headEnd/>
            <a:tailEnd/>
          </a:ln>
          <a:effectLst/>
        </p:spPr>
        <p:txBody>
          <a:bodyPr>
            <a:spAutoFit/>
          </a:bodyPr>
          <a:lstStyle/>
          <a:p>
            <a:pPr algn="ctr">
              <a:spcBef>
                <a:spcPct val="50000"/>
              </a:spcBef>
              <a:defRPr/>
            </a:pPr>
            <a:r>
              <a:rPr lang="en-GB" b="1">
                <a:solidFill>
                  <a:srgbClr val="800000"/>
                </a:solidFill>
                <a:effectLst>
                  <a:outerShdw blurRad="38100" dist="38100" dir="2700000" algn="tl">
                    <a:srgbClr val="C0C0C0"/>
                  </a:outerShdw>
                </a:effectLst>
                <a:latin typeface="+mn-lt"/>
                <a:ea typeface="+mn-ea"/>
              </a:rPr>
              <a:t>950</a:t>
            </a:r>
            <a:endParaRPr lang="en-GB">
              <a:solidFill>
                <a:srgbClr val="800000"/>
              </a:solidFill>
              <a:latin typeface="+mn-lt"/>
              <a:ea typeface="+mn-ea"/>
            </a:endParaRPr>
          </a:p>
        </p:txBody>
      </p:sp>
      <p:sp>
        <p:nvSpPr>
          <p:cNvPr id="9306" name="Text Box 1114"/>
          <p:cNvSpPr txBox="1">
            <a:spLocks noChangeArrowheads="1"/>
          </p:cNvSpPr>
          <p:nvPr/>
        </p:nvSpPr>
        <p:spPr bwMode="auto">
          <a:xfrm>
            <a:off x="5867400" y="4572000"/>
            <a:ext cx="685800" cy="366713"/>
          </a:xfrm>
          <a:prstGeom prst="rect">
            <a:avLst/>
          </a:prstGeom>
          <a:noFill/>
          <a:ln w="9525">
            <a:noFill/>
            <a:miter lim="800000"/>
            <a:headEnd/>
            <a:tailEnd/>
          </a:ln>
          <a:effectLst/>
        </p:spPr>
        <p:txBody>
          <a:bodyPr>
            <a:spAutoFit/>
          </a:bodyPr>
          <a:lstStyle/>
          <a:p>
            <a:pPr algn="ctr">
              <a:spcBef>
                <a:spcPct val="50000"/>
              </a:spcBef>
              <a:defRPr/>
            </a:pPr>
            <a:r>
              <a:rPr lang="en-GB" b="1">
                <a:solidFill>
                  <a:srgbClr val="800000"/>
                </a:solidFill>
                <a:effectLst>
                  <a:outerShdw blurRad="38100" dist="38100" dir="2700000" algn="tl">
                    <a:srgbClr val="C0C0C0"/>
                  </a:outerShdw>
                </a:effectLst>
                <a:latin typeface="+mn-lt"/>
                <a:ea typeface="+mn-ea"/>
              </a:rPr>
              <a:t>450</a:t>
            </a:r>
            <a:endParaRPr lang="en-GB">
              <a:solidFill>
                <a:srgbClr val="800000"/>
              </a:solidFill>
              <a:latin typeface="+mn-lt"/>
              <a:ea typeface="+mn-ea"/>
            </a:endParaRPr>
          </a:p>
        </p:txBody>
      </p:sp>
      <p:sp>
        <p:nvSpPr>
          <p:cNvPr id="9307" name="Text Box 1115"/>
          <p:cNvSpPr txBox="1">
            <a:spLocks noChangeArrowheads="1"/>
          </p:cNvSpPr>
          <p:nvPr/>
        </p:nvSpPr>
        <p:spPr bwMode="auto">
          <a:xfrm>
            <a:off x="4267200" y="5257800"/>
            <a:ext cx="6858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000099"/>
                </a:solidFill>
                <a:effectLst>
                  <a:outerShdw blurRad="38100" dist="38100" dir="2700000" algn="tl">
                    <a:srgbClr val="DDDDDD"/>
                  </a:outerShdw>
                </a:effectLst>
                <a:latin typeface="Calibri" charset="0"/>
              </a:rPr>
              <a:t>150</a:t>
            </a:r>
          </a:p>
        </p:txBody>
      </p:sp>
      <p:sp>
        <p:nvSpPr>
          <p:cNvPr id="9308" name="Text Box 1116"/>
          <p:cNvSpPr txBox="1">
            <a:spLocks noChangeArrowheads="1"/>
          </p:cNvSpPr>
          <p:nvPr/>
        </p:nvSpPr>
        <p:spPr bwMode="auto">
          <a:xfrm>
            <a:off x="4267200" y="6019800"/>
            <a:ext cx="6858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660066"/>
                </a:solidFill>
                <a:effectLst>
                  <a:outerShdw blurRad="38100" dist="38100" dir="2700000" algn="tl">
                    <a:srgbClr val="DDDDDD"/>
                  </a:outerShdw>
                </a:effectLst>
                <a:latin typeface="Calibri" charset="0"/>
              </a:rPr>
              <a:t>150</a:t>
            </a:r>
          </a:p>
        </p:txBody>
      </p:sp>
      <p:sp>
        <p:nvSpPr>
          <p:cNvPr id="9309" name="Text Box 1117"/>
          <p:cNvSpPr txBox="1">
            <a:spLocks noChangeArrowheads="1"/>
          </p:cNvSpPr>
          <p:nvPr/>
        </p:nvSpPr>
        <p:spPr bwMode="auto">
          <a:xfrm>
            <a:off x="5867400" y="6019800"/>
            <a:ext cx="6858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660066"/>
                </a:solidFill>
                <a:effectLst>
                  <a:outerShdw blurRad="38100" dist="38100" dir="2700000" algn="tl">
                    <a:srgbClr val="DDDDDD"/>
                  </a:outerShdw>
                </a:effectLst>
                <a:latin typeface="Calibri" charset="0"/>
              </a:rPr>
              <a:t>150</a:t>
            </a:r>
          </a:p>
        </p:txBody>
      </p:sp>
      <p:sp>
        <p:nvSpPr>
          <p:cNvPr id="9310" name="Text Box 1118"/>
          <p:cNvSpPr txBox="1">
            <a:spLocks noChangeArrowheads="1"/>
          </p:cNvSpPr>
          <p:nvPr/>
        </p:nvSpPr>
        <p:spPr bwMode="auto">
          <a:xfrm>
            <a:off x="7543800" y="6019800"/>
            <a:ext cx="8382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660066"/>
                </a:solidFill>
                <a:effectLst>
                  <a:outerShdw blurRad="38100" dist="38100" dir="2700000" algn="tl">
                    <a:srgbClr val="DDDDDD"/>
                  </a:outerShdw>
                </a:effectLst>
                <a:latin typeface="Calibri" charset="0"/>
              </a:rPr>
              <a:t>(450)</a:t>
            </a:r>
          </a:p>
        </p:txBody>
      </p:sp>
      <p:sp>
        <p:nvSpPr>
          <p:cNvPr id="9311" name="Text Box 1119"/>
          <p:cNvSpPr txBox="1">
            <a:spLocks noChangeArrowheads="1"/>
          </p:cNvSpPr>
          <p:nvPr/>
        </p:nvSpPr>
        <p:spPr bwMode="auto">
          <a:xfrm>
            <a:off x="5867400" y="5638800"/>
            <a:ext cx="6858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FF0066"/>
                </a:solidFill>
                <a:effectLst>
                  <a:outerShdw blurRad="38100" dist="38100" dir="2700000" algn="tl">
                    <a:srgbClr val="DDDDDD"/>
                  </a:outerShdw>
                </a:effectLst>
                <a:latin typeface="Calibri" charset="0"/>
              </a:rPr>
              <a:t>150</a:t>
            </a:r>
          </a:p>
        </p:txBody>
      </p:sp>
      <p:sp>
        <p:nvSpPr>
          <p:cNvPr id="9312" name="Text Box 1120"/>
          <p:cNvSpPr txBox="1">
            <a:spLocks noChangeArrowheads="1"/>
          </p:cNvSpPr>
          <p:nvPr/>
        </p:nvSpPr>
        <p:spPr bwMode="auto">
          <a:xfrm>
            <a:off x="7620000" y="5638800"/>
            <a:ext cx="6858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FF0066"/>
                </a:solidFill>
                <a:effectLst>
                  <a:outerShdw blurRad="38100" dist="38100" dir="2700000" algn="tl">
                    <a:srgbClr val="DDDDDD"/>
                  </a:outerShdw>
                </a:effectLst>
                <a:latin typeface="Calibri" charset="0"/>
              </a:rPr>
              <a:t>150</a:t>
            </a:r>
          </a:p>
        </p:txBody>
      </p:sp>
      <p:sp>
        <p:nvSpPr>
          <p:cNvPr id="9313" name="Text Box 1121"/>
          <p:cNvSpPr txBox="1">
            <a:spLocks noChangeArrowheads="1"/>
          </p:cNvSpPr>
          <p:nvPr/>
        </p:nvSpPr>
        <p:spPr bwMode="auto">
          <a:xfrm>
            <a:off x="7620000" y="5257800"/>
            <a:ext cx="7620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000099"/>
                </a:solidFill>
                <a:effectLst>
                  <a:outerShdw blurRad="38100" dist="38100" dir="2700000" algn="tl">
                    <a:srgbClr val="DDDDDD"/>
                  </a:outerShdw>
                </a:effectLst>
                <a:latin typeface="Calibri" charset="0"/>
              </a:rPr>
              <a:t>(600)</a:t>
            </a:r>
          </a:p>
        </p:txBody>
      </p:sp>
      <p:sp>
        <p:nvSpPr>
          <p:cNvPr id="9314" name="Text Box 1122"/>
          <p:cNvSpPr txBox="1">
            <a:spLocks noChangeArrowheads="1"/>
          </p:cNvSpPr>
          <p:nvPr/>
        </p:nvSpPr>
        <p:spPr bwMode="auto">
          <a:xfrm>
            <a:off x="5867400" y="5257800"/>
            <a:ext cx="6858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Bef>
                <a:spcPct val="50000"/>
              </a:spcBef>
            </a:pPr>
            <a:r>
              <a:rPr lang="en-GB" b="1">
                <a:solidFill>
                  <a:srgbClr val="000099"/>
                </a:solidFill>
                <a:effectLst>
                  <a:outerShdw blurRad="38100" dist="38100" dir="2700000" algn="tl">
                    <a:srgbClr val="DDDDDD"/>
                  </a:outerShdw>
                </a:effectLst>
                <a:latin typeface="Calibri" charset="0"/>
              </a:rPr>
              <a:t>0</a:t>
            </a:r>
          </a:p>
        </p:txBody>
      </p:sp>
      <p:sp>
        <p:nvSpPr>
          <p:cNvPr id="9315" name="Text Box 1123"/>
          <p:cNvSpPr txBox="1">
            <a:spLocks noChangeArrowheads="1"/>
          </p:cNvSpPr>
          <p:nvPr/>
        </p:nvSpPr>
        <p:spPr bwMode="auto">
          <a:xfrm>
            <a:off x="3733800" y="3505200"/>
            <a:ext cx="5181600" cy="1503363"/>
          </a:xfrm>
          <a:prstGeom prst="rect">
            <a:avLst/>
          </a:prstGeom>
          <a:solidFill>
            <a:srgbClr val="FFFFFF"/>
          </a:solidFill>
          <a:ln w="38100">
            <a:solidFill>
              <a:schemeClr val="tx1"/>
            </a:solidFill>
            <a:miter lim="800000"/>
            <a:headEnd/>
            <a:tailEnd/>
          </a:ln>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r>
              <a:rPr lang="en-GB" sz="1800">
                <a:solidFill>
                  <a:srgbClr val="000099"/>
                </a:solidFill>
              </a:rPr>
              <a:t>If the Closing Balance at the end of the month on January 31</a:t>
            </a:r>
            <a:r>
              <a:rPr lang="en-GB" sz="1800" baseline="30000">
                <a:solidFill>
                  <a:srgbClr val="000099"/>
                </a:solidFill>
              </a:rPr>
              <a:t>st</a:t>
            </a:r>
            <a:r>
              <a:rPr lang="en-GB" sz="1800">
                <a:solidFill>
                  <a:srgbClr val="000099"/>
                </a:solidFill>
              </a:rPr>
              <a:t> is £150,  then the Opening Balance on the 1</a:t>
            </a:r>
            <a:r>
              <a:rPr lang="en-GB" sz="1800" baseline="30000">
                <a:solidFill>
                  <a:srgbClr val="000099"/>
                </a:solidFill>
              </a:rPr>
              <a:t>st</a:t>
            </a:r>
            <a:r>
              <a:rPr lang="en-GB" sz="1800">
                <a:solidFill>
                  <a:srgbClr val="000099"/>
                </a:solidFill>
              </a:rPr>
              <a:t> February will be the same, £150.</a:t>
            </a:r>
          </a:p>
          <a:p>
            <a:pPr algn="ctr"/>
            <a:r>
              <a:rPr lang="en-GB" sz="1800"/>
              <a:t>Therefore the closing balance will be the opening balance for the next month.</a:t>
            </a:r>
          </a:p>
        </p:txBody>
      </p:sp>
      <p:sp>
        <p:nvSpPr>
          <p:cNvPr id="9316" name="Line 1124"/>
          <p:cNvSpPr>
            <a:spLocks noChangeShapeType="1"/>
          </p:cNvSpPr>
          <p:nvPr/>
        </p:nvSpPr>
        <p:spPr bwMode="auto">
          <a:xfrm flipV="1">
            <a:off x="6705600" y="5867400"/>
            <a:ext cx="838200" cy="342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latin typeface="+mn-lt"/>
              <a:ea typeface="+mn-ea"/>
            </a:endParaRPr>
          </a:p>
        </p:txBody>
      </p:sp>
      <p:sp>
        <p:nvSpPr>
          <p:cNvPr id="9317" name="Line 1125"/>
          <p:cNvSpPr>
            <a:spLocks noChangeShapeType="1"/>
          </p:cNvSpPr>
          <p:nvPr/>
        </p:nvSpPr>
        <p:spPr bwMode="auto">
          <a:xfrm flipV="1">
            <a:off x="4953000" y="5867400"/>
            <a:ext cx="838200" cy="342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latin typeface="+mn-lt"/>
              <a:ea typeface="+mn-ea"/>
            </a:endParaRPr>
          </a:p>
        </p:txBody>
      </p:sp>
      <p:grpSp>
        <p:nvGrpSpPr>
          <p:cNvPr id="2" name="Group 1126"/>
          <p:cNvGrpSpPr>
            <a:grpSpLocks/>
          </p:cNvGrpSpPr>
          <p:nvPr/>
        </p:nvGrpSpPr>
        <p:grpSpPr bwMode="auto">
          <a:xfrm>
            <a:off x="4648200" y="1981200"/>
            <a:ext cx="4267200" cy="3276600"/>
            <a:chOff x="2928" y="1248"/>
            <a:chExt cx="2688" cy="2064"/>
          </a:xfrm>
        </p:grpSpPr>
        <p:sp>
          <p:nvSpPr>
            <p:cNvPr id="15479" name="Text Box 1127"/>
            <p:cNvSpPr txBox="1">
              <a:spLocks noChangeArrowheads="1"/>
            </p:cNvSpPr>
            <p:nvPr/>
          </p:nvSpPr>
          <p:spPr bwMode="auto">
            <a:xfrm>
              <a:off x="2928" y="1248"/>
              <a:ext cx="2688" cy="774"/>
            </a:xfrm>
            <a:prstGeom prst="rect">
              <a:avLst/>
            </a:prstGeom>
            <a:solidFill>
              <a:srgbClr val="FFFFFF"/>
            </a:solidFill>
            <a:ln w="38100">
              <a:solidFill>
                <a:schemeClr val="tx1"/>
              </a:solidFill>
              <a:miter lim="800000"/>
              <a:headEnd/>
              <a:tailEnd/>
            </a:ln>
          </p:spPr>
          <p:txBody>
            <a:bodyPr>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pPr algn="ctr"/>
              <a:r>
                <a:rPr lang="en-GB" sz="1800">
                  <a:solidFill>
                    <a:srgbClr val="CC0000"/>
                  </a:solidFill>
                </a:rPr>
                <a:t>As it is a negative number it must be represented in brackets.</a:t>
              </a:r>
            </a:p>
            <a:p>
              <a:pPr algn="ctr"/>
              <a:r>
                <a:rPr lang="en-GB" sz="1800"/>
                <a:t>This will mean the business lost £600,000 in March.</a:t>
              </a:r>
            </a:p>
          </p:txBody>
        </p:sp>
        <p:sp>
          <p:nvSpPr>
            <p:cNvPr id="15480" name="Line 1128"/>
            <p:cNvSpPr>
              <a:spLocks noChangeShapeType="1"/>
            </p:cNvSpPr>
            <p:nvPr/>
          </p:nvSpPr>
          <p:spPr bwMode="auto">
            <a:xfrm>
              <a:off x="3840" y="2016"/>
              <a:ext cx="1008" cy="129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latin typeface="+mn-lt"/>
                <a:ea typeface="+mn-ea"/>
              </a:endParaRPr>
            </a:p>
          </p:txBody>
        </p:sp>
      </p:grpSp>
      <p:grpSp>
        <p:nvGrpSpPr>
          <p:cNvPr id="3" name="Group 1129"/>
          <p:cNvGrpSpPr>
            <a:grpSpLocks/>
          </p:cNvGrpSpPr>
          <p:nvPr/>
        </p:nvGrpSpPr>
        <p:grpSpPr bwMode="auto">
          <a:xfrm>
            <a:off x="3505200" y="2362200"/>
            <a:ext cx="5029200" cy="3276600"/>
            <a:chOff x="1728" y="1440"/>
            <a:chExt cx="3168" cy="2064"/>
          </a:xfrm>
        </p:grpSpPr>
        <p:sp>
          <p:nvSpPr>
            <p:cNvPr id="9322" name="AutoShape 1130"/>
            <p:cNvSpPr>
              <a:spLocks noChangeArrowheads="1"/>
            </p:cNvSpPr>
            <p:nvPr/>
          </p:nvSpPr>
          <p:spPr bwMode="auto">
            <a:xfrm rot="5232336">
              <a:off x="2400" y="2208"/>
              <a:ext cx="624" cy="1968"/>
            </a:xfrm>
            <a:custGeom>
              <a:avLst/>
              <a:gdLst>
                <a:gd name="G0" fmla="+- -1204218 0 0"/>
                <a:gd name="G1" fmla="+- -11629580 0 0"/>
                <a:gd name="G2" fmla="+- -1204218 0 -11629580"/>
                <a:gd name="G3" fmla="+- 10800 0 0"/>
                <a:gd name="G4" fmla="+- 0 0 -1204218"/>
                <a:gd name="T0" fmla="*/ 360 256 1"/>
                <a:gd name="T1" fmla="*/ 0 256 1"/>
                <a:gd name="G5" fmla="+- G2 T0 T1"/>
                <a:gd name="G6" fmla="?: G2 G2 G5"/>
                <a:gd name="G7" fmla="+- 0 0 G6"/>
                <a:gd name="G8" fmla="+- 8146 0 0"/>
                <a:gd name="G9" fmla="+- 0 0 -11629580"/>
                <a:gd name="G10" fmla="+- 8146 0 2700"/>
                <a:gd name="G11" fmla="cos G10 -1204218"/>
                <a:gd name="G12" fmla="sin G10 -1204218"/>
                <a:gd name="G13" fmla="cos 13500 -1204218"/>
                <a:gd name="G14" fmla="sin 13500 -1204218"/>
                <a:gd name="G15" fmla="+- G11 10800 0"/>
                <a:gd name="G16" fmla="+- G12 10800 0"/>
                <a:gd name="G17" fmla="+- G13 10800 0"/>
                <a:gd name="G18" fmla="+- G14 10800 0"/>
                <a:gd name="G19" fmla="*/ 8146 1 2"/>
                <a:gd name="G20" fmla="+- G19 5400 0"/>
                <a:gd name="G21" fmla="cos G20 -1204218"/>
                <a:gd name="G22" fmla="sin G20 -1204218"/>
                <a:gd name="G23" fmla="+- G21 10800 0"/>
                <a:gd name="G24" fmla="+- G12 G23 G22"/>
                <a:gd name="G25" fmla="+- G22 G23 G11"/>
                <a:gd name="G26" fmla="cos 10800 -1204218"/>
                <a:gd name="G27" fmla="sin 10800 -1204218"/>
                <a:gd name="G28" fmla="cos 8146 -1204218"/>
                <a:gd name="G29" fmla="sin 8146 -1204218"/>
                <a:gd name="G30" fmla="+- G26 10800 0"/>
                <a:gd name="G31" fmla="+- G27 10800 0"/>
                <a:gd name="G32" fmla="+- G28 10800 0"/>
                <a:gd name="G33" fmla="+- G29 10800 0"/>
                <a:gd name="G34" fmla="+- G19 5400 0"/>
                <a:gd name="G35" fmla="cos G34 -11629580"/>
                <a:gd name="G36" fmla="sin G34 -11629580"/>
                <a:gd name="G37" fmla="+/ -11629580 -1204218 2"/>
                <a:gd name="T2" fmla="*/ 180 256 1"/>
                <a:gd name="T3" fmla="*/ 0 256 1"/>
                <a:gd name="G38" fmla="+- G37 T2 T3"/>
                <a:gd name="G39" fmla="?: G2 G37 G38"/>
                <a:gd name="G40" fmla="cos 10800 G39"/>
                <a:gd name="G41" fmla="sin 10800 G39"/>
                <a:gd name="G42" fmla="cos 8146 G39"/>
                <a:gd name="G43" fmla="sin 8146 G39"/>
                <a:gd name="G44" fmla="+- G40 10800 0"/>
                <a:gd name="G45" fmla="+- G41 10800 0"/>
                <a:gd name="G46" fmla="+- G42 10800 0"/>
                <a:gd name="G47" fmla="+- G43 10800 0"/>
                <a:gd name="G48" fmla="+- G35 10800 0"/>
                <a:gd name="G49" fmla="+- G36 10800 0"/>
                <a:gd name="T4" fmla="*/ 9312 w 21600"/>
                <a:gd name="T5" fmla="*/ 102 h 21600"/>
                <a:gd name="T6" fmla="*/ 1336 w 21600"/>
                <a:gd name="T7" fmla="*/ 10379 h 21600"/>
                <a:gd name="T8" fmla="*/ 9678 w 21600"/>
                <a:gd name="T9" fmla="*/ 2731 h 21600"/>
                <a:gd name="T10" fmla="*/ 23611 w 21600"/>
                <a:gd name="T11" fmla="*/ 6544 h 21600"/>
                <a:gd name="T12" fmla="*/ 21060 w 21600"/>
                <a:gd name="T13" fmla="*/ 11635 h 21600"/>
                <a:gd name="T14" fmla="*/ 15968 w 21600"/>
                <a:gd name="T15" fmla="*/ 90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30" y="8232"/>
                  </a:moveTo>
                  <a:cubicBezTo>
                    <a:pt x="17424" y="4901"/>
                    <a:pt x="14309" y="2654"/>
                    <a:pt x="10800" y="2654"/>
                  </a:cubicBezTo>
                  <a:cubicBezTo>
                    <a:pt x="6441" y="2653"/>
                    <a:pt x="2855" y="6084"/>
                    <a:pt x="2662" y="10438"/>
                  </a:cubicBezTo>
                  <a:lnTo>
                    <a:pt x="10" y="10320"/>
                  </a:lnTo>
                  <a:cubicBezTo>
                    <a:pt x="267" y="4547"/>
                    <a:pt x="5021" y="-1"/>
                    <a:pt x="10800" y="0"/>
                  </a:cubicBezTo>
                  <a:cubicBezTo>
                    <a:pt x="15452" y="0"/>
                    <a:pt x="19582" y="2979"/>
                    <a:pt x="21049" y="7395"/>
                  </a:cubicBezTo>
                  <a:lnTo>
                    <a:pt x="23611" y="6544"/>
                  </a:lnTo>
                  <a:lnTo>
                    <a:pt x="21060" y="11635"/>
                  </a:lnTo>
                  <a:lnTo>
                    <a:pt x="15968" y="9083"/>
                  </a:lnTo>
                  <a:lnTo>
                    <a:pt x="18530" y="8232"/>
                  </a:lnTo>
                  <a:close/>
                </a:path>
              </a:pathLst>
            </a:custGeom>
            <a:solidFill>
              <a:srgbClr val="99FF99"/>
            </a:solidFill>
            <a:ln w="38100">
              <a:solidFill>
                <a:srgbClr val="006600"/>
              </a:solidFill>
              <a:miter lim="800000"/>
              <a:headEnd/>
              <a:tailEnd/>
            </a:ln>
            <a:effectLst/>
          </p:spPr>
          <p:txBody>
            <a:bodyPr rot="10800000" vert="eaVert" wrap="none" anchor="ctr"/>
            <a:lstStyle/>
            <a:p>
              <a:pPr algn="ctr">
                <a:defRPr/>
              </a:pPr>
              <a:endParaRPr lang="en-US" b="1">
                <a:solidFill>
                  <a:srgbClr val="006600"/>
                </a:solidFill>
                <a:effectLst>
                  <a:outerShdw blurRad="38100" dist="38100" dir="2700000" algn="tl">
                    <a:srgbClr val="000000"/>
                  </a:outerShdw>
                </a:effectLst>
                <a:latin typeface="+mn-lt"/>
                <a:ea typeface="+mn-ea"/>
              </a:endParaRPr>
            </a:p>
          </p:txBody>
        </p:sp>
        <p:sp>
          <p:nvSpPr>
            <p:cNvPr id="9323" name="AutoShape 1131"/>
            <p:cNvSpPr>
              <a:spLocks noChangeArrowheads="1"/>
            </p:cNvSpPr>
            <p:nvPr/>
          </p:nvSpPr>
          <p:spPr bwMode="auto">
            <a:xfrm rot="5232336">
              <a:off x="1971" y="1245"/>
              <a:ext cx="1481" cy="1968"/>
            </a:xfrm>
            <a:custGeom>
              <a:avLst/>
              <a:gdLst>
                <a:gd name="G0" fmla="+- -1204218 0 0"/>
                <a:gd name="G1" fmla="+- -11629580 0 0"/>
                <a:gd name="G2" fmla="+- -1204218 0 -11629580"/>
                <a:gd name="G3" fmla="+- 10800 0 0"/>
                <a:gd name="G4" fmla="+- 0 0 -1204218"/>
                <a:gd name="T0" fmla="*/ 360 256 1"/>
                <a:gd name="T1" fmla="*/ 0 256 1"/>
                <a:gd name="G5" fmla="+- G2 T0 T1"/>
                <a:gd name="G6" fmla="?: G2 G2 G5"/>
                <a:gd name="G7" fmla="+- 0 0 G6"/>
                <a:gd name="G8" fmla="+- 8146 0 0"/>
                <a:gd name="G9" fmla="+- 0 0 -11629580"/>
                <a:gd name="G10" fmla="+- 8146 0 2700"/>
                <a:gd name="G11" fmla="cos G10 -1204218"/>
                <a:gd name="G12" fmla="sin G10 -1204218"/>
                <a:gd name="G13" fmla="cos 13500 -1204218"/>
                <a:gd name="G14" fmla="sin 13500 -1204218"/>
                <a:gd name="G15" fmla="+- G11 10800 0"/>
                <a:gd name="G16" fmla="+- G12 10800 0"/>
                <a:gd name="G17" fmla="+- G13 10800 0"/>
                <a:gd name="G18" fmla="+- G14 10800 0"/>
                <a:gd name="G19" fmla="*/ 8146 1 2"/>
                <a:gd name="G20" fmla="+- G19 5400 0"/>
                <a:gd name="G21" fmla="cos G20 -1204218"/>
                <a:gd name="G22" fmla="sin G20 -1204218"/>
                <a:gd name="G23" fmla="+- G21 10800 0"/>
                <a:gd name="G24" fmla="+- G12 G23 G22"/>
                <a:gd name="G25" fmla="+- G22 G23 G11"/>
                <a:gd name="G26" fmla="cos 10800 -1204218"/>
                <a:gd name="G27" fmla="sin 10800 -1204218"/>
                <a:gd name="G28" fmla="cos 8146 -1204218"/>
                <a:gd name="G29" fmla="sin 8146 -1204218"/>
                <a:gd name="G30" fmla="+- G26 10800 0"/>
                <a:gd name="G31" fmla="+- G27 10800 0"/>
                <a:gd name="G32" fmla="+- G28 10800 0"/>
                <a:gd name="G33" fmla="+- G29 10800 0"/>
                <a:gd name="G34" fmla="+- G19 5400 0"/>
                <a:gd name="G35" fmla="cos G34 -11629580"/>
                <a:gd name="G36" fmla="sin G34 -11629580"/>
                <a:gd name="G37" fmla="+/ -11629580 -1204218 2"/>
                <a:gd name="T2" fmla="*/ 180 256 1"/>
                <a:gd name="T3" fmla="*/ 0 256 1"/>
                <a:gd name="G38" fmla="+- G37 T2 T3"/>
                <a:gd name="G39" fmla="?: G2 G37 G38"/>
                <a:gd name="G40" fmla="cos 10800 G39"/>
                <a:gd name="G41" fmla="sin 10800 G39"/>
                <a:gd name="G42" fmla="cos 8146 G39"/>
                <a:gd name="G43" fmla="sin 8146 G39"/>
                <a:gd name="G44" fmla="+- G40 10800 0"/>
                <a:gd name="G45" fmla="+- G41 10800 0"/>
                <a:gd name="G46" fmla="+- G42 10800 0"/>
                <a:gd name="G47" fmla="+- G43 10800 0"/>
                <a:gd name="G48" fmla="+- G35 10800 0"/>
                <a:gd name="G49" fmla="+- G36 10800 0"/>
                <a:gd name="T4" fmla="*/ 9312 w 21600"/>
                <a:gd name="T5" fmla="*/ 102 h 21600"/>
                <a:gd name="T6" fmla="*/ 1336 w 21600"/>
                <a:gd name="T7" fmla="*/ 10379 h 21600"/>
                <a:gd name="T8" fmla="*/ 9678 w 21600"/>
                <a:gd name="T9" fmla="*/ 2731 h 21600"/>
                <a:gd name="T10" fmla="*/ 23611 w 21600"/>
                <a:gd name="T11" fmla="*/ 6544 h 21600"/>
                <a:gd name="T12" fmla="*/ 21060 w 21600"/>
                <a:gd name="T13" fmla="*/ 11635 h 21600"/>
                <a:gd name="T14" fmla="*/ 15968 w 21600"/>
                <a:gd name="T15" fmla="*/ 90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30" y="8232"/>
                  </a:moveTo>
                  <a:cubicBezTo>
                    <a:pt x="17424" y="4901"/>
                    <a:pt x="14309" y="2654"/>
                    <a:pt x="10800" y="2654"/>
                  </a:cubicBezTo>
                  <a:cubicBezTo>
                    <a:pt x="6441" y="2653"/>
                    <a:pt x="2855" y="6084"/>
                    <a:pt x="2662" y="10438"/>
                  </a:cubicBezTo>
                  <a:lnTo>
                    <a:pt x="10" y="10320"/>
                  </a:lnTo>
                  <a:cubicBezTo>
                    <a:pt x="267" y="4547"/>
                    <a:pt x="5021" y="-1"/>
                    <a:pt x="10800" y="0"/>
                  </a:cubicBezTo>
                  <a:cubicBezTo>
                    <a:pt x="15452" y="0"/>
                    <a:pt x="19582" y="2979"/>
                    <a:pt x="21049" y="7395"/>
                  </a:cubicBezTo>
                  <a:lnTo>
                    <a:pt x="23611" y="6544"/>
                  </a:lnTo>
                  <a:lnTo>
                    <a:pt x="21060" y="11635"/>
                  </a:lnTo>
                  <a:lnTo>
                    <a:pt x="15968" y="9083"/>
                  </a:lnTo>
                  <a:lnTo>
                    <a:pt x="18530" y="8232"/>
                  </a:lnTo>
                  <a:close/>
                </a:path>
              </a:pathLst>
            </a:custGeom>
            <a:solidFill>
              <a:srgbClr val="99FF99"/>
            </a:solidFill>
            <a:ln w="38100">
              <a:solidFill>
                <a:srgbClr val="006600"/>
              </a:solidFill>
              <a:miter lim="800000"/>
              <a:headEnd/>
              <a:tailEnd/>
            </a:ln>
            <a:effectLst/>
          </p:spPr>
          <p:txBody>
            <a:bodyPr rot="10800000" vert="eaVert" wrap="none" anchor="ctr"/>
            <a:lstStyle/>
            <a:p>
              <a:pPr algn="ctr">
                <a:defRPr/>
              </a:pPr>
              <a:endParaRPr lang="en-US" b="1">
                <a:solidFill>
                  <a:srgbClr val="006600"/>
                </a:solidFill>
                <a:effectLst>
                  <a:outerShdw blurRad="38100" dist="38100" dir="2700000" algn="tl">
                    <a:srgbClr val="000000"/>
                  </a:outerShdw>
                </a:effectLst>
                <a:latin typeface="+mn-lt"/>
                <a:ea typeface="+mn-ea"/>
              </a:endParaRPr>
            </a:p>
          </p:txBody>
        </p:sp>
        <p:sp>
          <p:nvSpPr>
            <p:cNvPr id="9324" name="Text Box 1132"/>
            <p:cNvSpPr txBox="1">
              <a:spLocks noChangeArrowheads="1"/>
            </p:cNvSpPr>
            <p:nvPr/>
          </p:nvSpPr>
          <p:spPr bwMode="auto">
            <a:xfrm>
              <a:off x="2688" y="1440"/>
              <a:ext cx="2208" cy="407"/>
            </a:xfrm>
            <a:prstGeom prst="rect">
              <a:avLst/>
            </a:prstGeom>
            <a:solidFill>
              <a:srgbClr val="99FF99"/>
            </a:solidFill>
            <a:ln w="38100">
              <a:solidFill>
                <a:srgbClr val="006600"/>
              </a:solid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pPr>
              <a:r>
                <a:rPr lang="en-GB" b="1">
                  <a:solidFill>
                    <a:srgbClr val="006600"/>
                  </a:solidFill>
                  <a:effectLst>
                    <a:outerShdw blurRad="38100" dist="38100" dir="2700000" algn="tl">
                      <a:srgbClr val="000000"/>
                    </a:outerShdw>
                  </a:effectLst>
                  <a:latin typeface="Calibri" charset="0"/>
                </a:rPr>
                <a:t>Total Inflows – Total Outflows = Net Monthly Cash Flow</a:t>
              </a:r>
            </a:p>
          </p:txBody>
        </p:sp>
      </p:grpSp>
      <p:grpSp>
        <p:nvGrpSpPr>
          <p:cNvPr id="4" name="Group 1133"/>
          <p:cNvGrpSpPr>
            <a:grpSpLocks/>
          </p:cNvGrpSpPr>
          <p:nvPr/>
        </p:nvGrpSpPr>
        <p:grpSpPr bwMode="auto">
          <a:xfrm>
            <a:off x="3886200" y="5332413"/>
            <a:ext cx="5181600" cy="1093787"/>
            <a:chOff x="2448" y="3359"/>
            <a:chExt cx="3264" cy="689"/>
          </a:xfrm>
        </p:grpSpPr>
        <p:sp>
          <p:nvSpPr>
            <p:cNvPr id="9326" name="AutoShape 1134"/>
            <p:cNvSpPr>
              <a:spLocks noChangeArrowheads="1"/>
            </p:cNvSpPr>
            <p:nvPr/>
          </p:nvSpPr>
          <p:spPr bwMode="auto">
            <a:xfrm rot="5232336">
              <a:off x="2880" y="2927"/>
              <a:ext cx="624" cy="1488"/>
            </a:xfrm>
            <a:custGeom>
              <a:avLst/>
              <a:gdLst>
                <a:gd name="G0" fmla="+- -1204218 0 0"/>
                <a:gd name="G1" fmla="+- -11629580 0 0"/>
                <a:gd name="G2" fmla="+- -1204218 0 -11629580"/>
                <a:gd name="G3" fmla="+- 10800 0 0"/>
                <a:gd name="G4" fmla="+- 0 0 -1204218"/>
                <a:gd name="T0" fmla="*/ 360 256 1"/>
                <a:gd name="T1" fmla="*/ 0 256 1"/>
                <a:gd name="G5" fmla="+- G2 T0 T1"/>
                <a:gd name="G6" fmla="?: G2 G2 G5"/>
                <a:gd name="G7" fmla="+- 0 0 G6"/>
                <a:gd name="G8" fmla="+- 8146 0 0"/>
                <a:gd name="G9" fmla="+- 0 0 -11629580"/>
                <a:gd name="G10" fmla="+- 8146 0 2700"/>
                <a:gd name="G11" fmla="cos G10 -1204218"/>
                <a:gd name="G12" fmla="sin G10 -1204218"/>
                <a:gd name="G13" fmla="cos 13500 -1204218"/>
                <a:gd name="G14" fmla="sin 13500 -1204218"/>
                <a:gd name="G15" fmla="+- G11 10800 0"/>
                <a:gd name="G16" fmla="+- G12 10800 0"/>
                <a:gd name="G17" fmla="+- G13 10800 0"/>
                <a:gd name="G18" fmla="+- G14 10800 0"/>
                <a:gd name="G19" fmla="*/ 8146 1 2"/>
                <a:gd name="G20" fmla="+- G19 5400 0"/>
                <a:gd name="G21" fmla="cos G20 -1204218"/>
                <a:gd name="G22" fmla="sin G20 -1204218"/>
                <a:gd name="G23" fmla="+- G21 10800 0"/>
                <a:gd name="G24" fmla="+- G12 G23 G22"/>
                <a:gd name="G25" fmla="+- G22 G23 G11"/>
                <a:gd name="G26" fmla="cos 10800 -1204218"/>
                <a:gd name="G27" fmla="sin 10800 -1204218"/>
                <a:gd name="G28" fmla="cos 8146 -1204218"/>
                <a:gd name="G29" fmla="sin 8146 -1204218"/>
                <a:gd name="G30" fmla="+- G26 10800 0"/>
                <a:gd name="G31" fmla="+- G27 10800 0"/>
                <a:gd name="G32" fmla="+- G28 10800 0"/>
                <a:gd name="G33" fmla="+- G29 10800 0"/>
                <a:gd name="G34" fmla="+- G19 5400 0"/>
                <a:gd name="G35" fmla="cos G34 -11629580"/>
                <a:gd name="G36" fmla="sin G34 -11629580"/>
                <a:gd name="G37" fmla="+/ -11629580 -1204218 2"/>
                <a:gd name="T2" fmla="*/ 180 256 1"/>
                <a:gd name="T3" fmla="*/ 0 256 1"/>
                <a:gd name="G38" fmla="+- G37 T2 T3"/>
                <a:gd name="G39" fmla="?: G2 G37 G38"/>
                <a:gd name="G40" fmla="cos 10800 G39"/>
                <a:gd name="G41" fmla="sin 10800 G39"/>
                <a:gd name="G42" fmla="cos 8146 G39"/>
                <a:gd name="G43" fmla="sin 8146 G39"/>
                <a:gd name="G44" fmla="+- G40 10800 0"/>
                <a:gd name="G45" fmla="+- G41 10800 0"/>
                <a:gd name="G46" fmla="+- G42 10800 0"/>
                <a:gd name="G47" fmla="+- G43 10800 0"/>
                <a:gd name="G48" fmla="+- G35 10800 0"/>
                <a:gd name="G49" fmla="+- G36 10800 0"/>
                <a:gd name="T4" fmla="*/ 9312 w 21600"/>
                <a:gd name="T5" fmla="*/ 102 h 21600"/>
                <a:gd name="T6" fmla="*/ 1336 w 21600"/>
                <a:gd name="T7" fmla="*/ 10379 h 21600"/>
                <a:gd name="T8" fmla="*/ 9678 w 21600"/>
                <a:gd name="T9" fmla="*/ 2731 h 21600"/>
                <a:gd name="T10" fmla="*/ 23611 w 21600"/>
                <a:gd name="T11" fmla="*/ 6544 h 21600"/>
                <a:gd name="T12" fmla="*/ 21060 w 21600"/>
                <a:gd name="T13" fmla="*/ 11635 h 21600"/>
                <a:gd name="T14" fmla="*/ 15968 w 21600"/>
                <a:gd name="T15" fmla="*/ 90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30" y="8232"/>
                  </a:moveTo>
                  <a:cubicBezTo>
                    <a:pt x="17424" y="4901"/>
                    <a:pt x="14309" y="2654"/>
                    <a:pt x="10800" y="2654"/>
                  </a:cubicBezTo>
                  <a:cubicBezTo>
                    <a:pt x="6441" y="2653"/>
                    <a:pt x="2855" y="6084"/>
                    <a:pt x="2662" y="10438"/>
                  </a:cubicBezTo>
                  <a:lnTo>
                    <a:pt x="10" y="10320"/>
                  </a:lnTo>
                  <a:cubicBezTo>
                    <a:pt x="267" y="4547"/>
                    <a:pt x="5021" y="-1"/>
                    <a:pt x="10800" y="0"/>
                  </a:cubicBezTo>
                  <a:cubicBezTo>
                    <a:pt x="15452" y="0"/>
                    <a:pt x="19582" y="2979"/>
                    <a:pt x="21049" y="7395"/>
                  </a:cubicBezTo>
                  <a:lnTo>
                    <a:pt x="23611" y="6544"/>
                  </a:lnTo>
                  <a:lnTo>
                    <a:pt x="21060" y="11635"/>
                  </a:lnTo>
                  <a:lnTo>
                    <a:pt x="15968" y="9083"/>
                  </a:lnTo>
                  <a:lnTo>
                    <a:pt x="18530" y="8232"/>
                  </a:lnTo>
                  <a:close/>
                </a:path>
              </a:pathLst>
            </a:custGeom>
            <a:solidFill>
              <a:srgbClr val="FFFF99"/>
            </a:solidFill>
            <a:ln w="38100">
              <a:solidFill>
                <a:srgbClr val="CC0000"/>
              </a:solidFill>
              <a:miter lim="800000"/>
              <a:headEnd/>
              <a:tailEnd/>
            </a:ln>
            <a:effectLst/>
          </p:spPr>
          <p:txBody>
            <a:bodyPr rot="10800000" vert="eaVert" wrap="none" anchor="ctr"/>
            <a:lstStyle/>
            <a:p>
              <a:pPr algn="ctr">
                <a:defRPr/>
              </a:pPr>
              <a:endParaRPr lang="en-US" b="1">
                <a:solidFill>
                  <a:srgbClr val="006600"/>
                </a:solidFill>
                <a:effectLst>
                  <a:outerShdw blurRad="38100" dist="38100" dir="2700000" algn="tl">
                    <a:srgbClr val="000000"/>
                  </a:outerShdw>
                </a:effectLst>
                <a:latin typeface="+mn-lt"/>
                <a:ea typeface="+mn-ea"/>
              </a:endParaRPr>
            </a:p>
          </p:txBody>
        </p:sp>
        <p:sp>
          <p:nvSpPr>
            <p:cNvPr id="9327" name="Text Box 1135"/>
            <p:cNvSpPr txBox="1">
              <a:spLocks noChangeArrowheads="1"/>
            </p:cNvSpPr>
            <p:nvPr/>
          </p:nvSpPr>
          <p:spPr bwMode="auto">
            <a:xfrm>
              <a:off x="4032" y="3360"/>
              <a:ext cx="1680" cy="688"/>
            </a:xfrm>
            <a:prstGeom prst="rect">
              <a:avLst/>
            </a:prstGeom>
            <a:solidFill>
              <a:srgbClr val="FFFF99"/>
            </a:solidFill>
            <a:ln w="38100">
              <a:solidFill>
                <a:srgbClr val="CC0000"/>
              </a:solid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pPr>
              <a:r>
                <a:rPr lang="en-GB" b="1" dirty="0">
                  <a:solidFill>
                    <a:srgbClr val="CC0000"/>
                  </a:solidFill>
                  <a:effectLst>
                    <a:outerShdw blurRad="38100" dist="38100" dir="2700000" algn="tl">
                      <a:srgbClr val="000000"/>
                    </a:outerShdw>
                  </a:effectLst>
                  <a:latin typeface="Calibri" charset="0"/>
                </a:rPr>
                <a:t>Net monthly cash flow + Opening balance </a:t>
              </a:r>
            </a:p>
            <a:p>
              <a:pPr eaLnBrk="1" hangingPunct="1">
                <a:spcBef>
                  <a:spcPct val="50000"/>
                </a:spcBef>
              </a:pPr>
              <a:r>
                <a:rPr lang="en-GB" b="1" dirty="0">
                  <a:solidFill>
                    <a:srgbClr val="CC0000"/>
                  </a:solidFill>
                  <a:effectLst>
                    <a:outerShdw blurRad="38100" dist="38100" dir="2700000" algn="tl">
                      <a:srgbClr val="000000"/>
                    </a:outerShdw>
                  </a:effectLst>
                  <a:latin typeface="Calibri" charset="0"/>
                </a:rPr>
                <a:t>= Closing balance</a:t>
              </a:r>
            </a:p>
          </p:txBody>
        </p:sp>
      </p:grpSp>
      <p:grpSp>
        <p:nvGrpSpPr>
          <p:cNvPr id="5" name="Group 1136"/>
          <p:cNvGrpSpPr>
            <a:grpSpLocks/>
          </p:cNvGrpSpPr>
          <p:nvPr/>
        </p:nvGrpSpPr>
        <p:grpSpPr bwMode="auto">
          <a:xfrm>
            <a:off x="3886200" y="1676400"/>
            <a:ext cx="5029200" cy="990600"/>
            <a:chOff x="2448" y="3359"/>
            <a:chExt cx="3264" cy="624"/>
          </a:xfrm>
        </p:grpSpPr>
        <p:sp>
          <p:nvSpPr>
            <p:cNvPr id="9329" name="AutoShape 1137"/>
            <p:cNvSpPr>
              <a:spLocks noChangeArrowheads="1"/>
            </p:cNvSpPr>
            <p:nvPr/>
          </p:nvSpPr>
          <p:spPr bwMode="auto">
            <a:xfrm rot="5232336">
              <a:off x="2880" y="2927"/>
              <a:ext cx="624" cy="1488"/>
            </a:xfrm>
            <a:custGeom>
              <a:avLst/>
              <a:gdLst>
                <a:gd name="G0" fmla="+- -1204218 0 0"/>
                <a:gd name="G1" fmla="+- -11629580 0 0"/>
                <a:gd name="G2" fmla="+- -1204218 0 -11629580"/>
                <a:gd name="G3" fmla="+- 10800 0 0"/>
                <a:gd name="G4" fmla="+- 0 0 -1204218"/>
                <a:gd name="T0" fmla="*/ 360 256 1"/>
                <a:gd name="T1" fmla="*/ 0 256 1"/>
                <a:gd name="G5" fmla="+- G2 T0 T1"/>
                <a:gd name="G6" fmla="?: G2 G2 G5"/>
                <a:gd name="G7" fmla="+- 0 0 G6"/>
                <a:gd name="G8" fmla="+- 8146 0 0"/>
                <a:gd name="G9" fmla="+- 0 0 -11629580"/>
                <a:gd name="G10" fmla="+- 8146 0 2700"/>
                <a:gd name="G11" fmla="cos G10 -1204218"/>
                <a:gd name="G12" fmla="sin G10 -1204218"/>
                <a:gd name="G13" fmla="cos 13500 -1204218"/>
                <a:gd name="G14" fmla="sin 13500 -1204218"/>
                <a:gd name="G15" fmla="+- G11 10800 0"/>
                <a:gd name="G16" fmla="+- G12 10800 0"/>
                <a:gd name="G17" fmla="+- G13 10800 0"/>
                <a:gd name="G18" fmla="+- G14 10800 0"/>
                <a:gd name="G19" fmla="*/ 8146 1 2"/>
                <a:gd name="G20" fmla="+- G19 5400 0"/>
                <a:gd name="G21" fmla="cos G20 -1204218"/>
                <a:gd name="G22" fmla="sin G20 -1204218"/>
                <a:gd name="G23" fmla="+- G21 10800 0"/>
                <a:gd name="G24" fmla="+- G12 G23 G22"/>
                <a:gd name="G25" fmla="+- G22 G23 G11"/>
                <a:gd name="G26" fmla="cos 10800 -1204218"/>
                <a:gd name="G27" fmla="sin 10800 -1204218"/>
                <a:gd name="G28" fmla="cos 8146 -1204218"/>
                <a:gd name="G29" fmla="sin 8146 -1204218"/>
                <a:gd name="G30" fmla="+- G26 10800 0"/>
                <a:gd name="G31" fmla="+- G27 10800 0"/>
                <a:gd name="G32" fmla="+- G28 10800 0"/>
                <a:gd name="G33" fmla="+- G29 10800 0"/>
                <a:gd name="G34" fmla="+- G19 5400 0"/>
                <a:gd name="G35" fmla="cos G34 -11629580"/>
                <a:gd name="G36" fmla="sin G34 -11629580"/>
                <a:gd name="G37" fmla="+/ -11629580 -1204218 2"/>
                <a:gd name="T2" fmla="*/ 180 256 1"/>
                <a:gd name="T3" fmla="*/ 0 256 1"/>
                <a:gd name="G38" fmla="+- G37 T2 T3"/>
                <a:gd name="G39" fmla="?: G2 G37 G38"/>
                <a:gd name="G40" fmla="cos 10800 G39"/>
                <a:gd name="G41" fmla="sin 10800 G39"/>
                <a:gd name="G42" fmla="cos 8146 G39"/>
                <a:gd name="G43" fmla="sin 8146 G39"/>
                <a:gd name="G44" fmla="+- G40 10800 0"/>
                <a:gd name="G45" fmla="+- G41 10800 0"/>
                <a:gd name="G46" fmla="+- G42 10800 0"/>
                <a:gd name="G47" fmla="+- G43 10800 0"/>
                <a:gd name="G48" fmla="+- G35 10800 0"/>
                <a:gd name="G49" fmla="+- G36 10800 0"/>
                <a:gd name="T4" fmla="*/ 9312 w 21600"/>
                <a:gd name="T5" fmla="*/ 102 h 21600"/>
                <a:gd name="T6" fmla="*/ 1336 w 21600"/>
                <a:gd name="T7" fmla="*/ 10379 h 21600"/>
                <a:gd name="T8" fmla="*/ 9678 w 21600"/>
                <a:gd name="T9" fmla="*/ 2731 h 21600"/>
                <a:gd name="T10" fmla="*/ 23611 w 21600"/>
                <a:gd name="T11" fmla="*/ 6544 h 21600"/>
                <a:gd name="T12" fmla="*/ 21060 w 21600"/>
                <a:gd name="T13" fmla="*/ 11635 h 21600"/>
                <a:gd name="T14" fmla="*/ 15968 w 21600"/>
                <a:gd name="T15" fmla="*/ 90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30" y="8232"/>
                  </a:moveTo>
                  <a:cubicBezTo>
                    <a:pt x="17424" y="4901"/>
                    <a:pt x="14309" y="2654"/>
                    <a:pt x="10800" y="2654"/>
                  </a:cubicBezTo>
                  <a:cubicBezTo>
                    <a:pt x="6441" y="2653"/>
                    <a:pt x="2855" y="6084"/>
                    <a:pt x="2662" y="10438"/>
                  </a:cubicBezTo>
                  <a:lnTo>
                    <a:pt x="10" y="10320"/>
                  </a:lnTo>
                  <a:cubicBezTo>
                    <a:pt x="267" y="4547"/>
                    <a:pt x="5021" y="-1"/>
                    <a:pt x="10800" y="0"/>
                  </a:cubicBezTo>
                  <a:cubicBezTo>
                    <a:pt x="15452" y="0"/>
                    <a:pt x="19582" y="2979"/>
                    <a:pt x="21049" y="7395"/>
                  </a:cubicBezTo>
                  <a:lnTo>
                    <a:pt x="23611" y="6544"/>
                  </a:lnTo>
                  <a:lnTo>
                    <a:pt x="21060" y="11635"/>
                  </a:lnTo>
                  <a:lnTo>
                    <a:pt x="15968" y="9083"/>
                  </a:lnTo>
                  <a:lnTo>
                    <a:pt x="18530" y="8232"/>
                  </a:lnTo>
                  <a:close/>
                </a:path>
              </a:pathLst>
            </a:custGeom>
            <a:solidFill>
              <a:srgbClr val="99CCFF"/>
            </a:solidFill>
            <a:ln w="38100">
              <a:solidFill>
                <a:srgbClr val="000099"/>
              </a:solidFill>
              <a:miter lim="800000"/>
              <a:headEnd/>
              <a:tailEnd/>
            </a:ln>
            <a:effectLst/>
          </p:spPr>
          <p:txBody>
            <a:bodyPr rot="10800000" vert="eaVert" wrap="none" anchor="ctr"/>
            <a:lstStyle/>
            <a:p>
              <a:pPr algn="ctr">
                <a:defRPr/>
              </a:pPr>
              <a:endParaRPr lang="en-US" b="1">
                <a:solidFill>
                  <a:srgbClr val="000099"/>
                </a:solidFill>
                <a:effectLst>
                  <a:outerShdw blurRad="38100" dist="38100" dir="2700000" algn="tl">
                    <a:srgbClr val="000000"/>
                  </a:outerShdw>
                </a:effectLst>
                <a:latin typeface="+mn-lt"/>
                <a:ea typeface="+mn-ea"/>
              </a:endParaRPr>
            </a:p>
          </p:txBody>
        </p:sp>
        <p:sp>
          <p:nvSpPr>
            <p:cNvPr id="9330" name="Text Box 1138"/>
            <p:cNvSpPr txBox="1">
              <a:spLocks noChangeArrowheads="1"/>
            </p:cNvSpPr>
            <p:nvPr/>
          </p:nvSpPr>
          <p:spPr bwMode="auto">
            <a:xfrm>
              <a:off x="4032" y="3360"/>
              <a:ext cx="1680" cy="494"/>
            </a:xfrm>
            <a:prstGeom prst="rect">
              <a:avLst/>
            </a:prstGeom>
            <a:solidFill>
              <a:srgbClr val="99CCFF"/>
            </a:solidFill>
            <a:ln w="38100">
              <a:solidFill>
                <a:srgbClr val="000099"/>
              </a:solid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pPr>
              <a:r>
                <a:rPr lang="en-GB" b="1">
                  <a:solidFill>
                    <a:srgbClr val="000099"/>
                  </a:solidFill>
                  <a:effectLst>
                    <a:outerShdw blurRad="38100" dist="38100" dir="2700000" algn="tl">
                      <a:srgbClr val="000000"/>
                    </a:outerShdw>
                  </a:effectLst>
                  <a:latin typeface="Calibri" charset="0"/>
                </a:rPr>
                <a:t>Add all receipts =</a:t>
              </a:r>
            </a:p>
            <a:p>
              <a:pPr eaLnBrk="1" hangingPunct="1">
                <a:spcBef>
                  <a:spcPct val="50000"/>
                </a:spcBef>
              </a:pPr>
              <a:r>
                <a:rPr lang="en-GB" b="1">
                  <a:solidFill>
                    <a:srgbClr val="000099"/>
                  </a:solidFill>
                  <a:effectLst>
                    <a:outerShdw blurRad="38100" dist="38100" dir="2700000" algn="tl">
                      <a:srgbClr val="000000"/>
                    </a:outerShdw>
                  </a:effectLst>
                  <a:latin typeface="Calibri" charset="0"/>
                </a:rPr>
                <a:t>Total Inflows</a:t>
              </a:r>
            </a:p>
          </p:txBody>
        </p:sp>
      </p:grpSp>
      <p:grpSp>
        <p:nvGrpSpPr>
          <p:cNvPr id="6" name="Group 1139"/>
          <p:cNvGrpSpPr>
            <a:grpSpLocks/>
          </p:cNvGrpSpPr>
          <p:nvPr/>
        </p:nvGrpSpPr>
        <p:grpSpPr bwMode="auto">
          <a:xfrm>
            <a:off x="3886200" y="3657600"/>
            <a:ext cx="5181600" cy="990600"/>
            <a:chOff x="2448" y="3359"/>
            <a:chExt cx="3264" cy="624"/>
          </a:xfrm>
        </p:grpSpPr>
        <p:sp>
          <p:nvSpPr>
            <p:cNvPr id="9332" name="AutoShape 1140"/>
            <p:cNvSpPr>
              <a:spLocks noChangeArrowheads="1"/>
            </p:cNvSpPr>
            <p:nvPr/>
          </p:nvSpPr>
          <p:spPr bwMode="auto">
            <a:xfrm rot="5232336">
              <a:off x="2880" y="2927"/>
              <a:ext cx="624" cy="1488"/>
            </a:xfrm>
            <a:custGeom>
              <a:avLst/>
              <a:gdLst>
                <a:gd name="G0" fmla="+- -1204218 0 0"/>
                <a:gd name="G1" fmla="+- -11629580 0 0"/>
                <a:gd name="G2" fmla="+- -1204218 0 -11629580"/>
                <a:gd name="G3" fmla="+- 10800 0 0"/>
                <a:gd name="G4" fmla="+- 0 0 -1204218"/>
                <a:gd name="T0" fmla="*/ 360 256 1"/>
                <a:gd name="T1" fmla="*/ 0 256 1"/>
                <a:gd name="G5" fmla="+- G2 T0 T1"/>
                <a:gd name="G6" fmla="?: G2 G2 G5"/>
                <a:gd name="G7" fmla="+- 0 0 G6"/>
                <a:gd name="G8" fmla="+- 8146 0 0"/>
                <a:gd name="G9" fmla="+- 0 0 -11629580"/>
                <a:gd name="G10" fmla="+- 8146 0 2700"/>
                <a:gd name="G11" fmla="cos G10 -1204218"/>
                <a:gd name="G12" fmla="sin G10 -1204218"/>
                <a:gd name="G13" fmla="cos 13500 -1204218"/>
                <a:gd name="G14" fmla="sin 13500 -1204218"/>
                <a:gd name="G15" fmla="+- G11 10800 0"/>
                <a:gd name="G16" fmla="+- G12 10800 0"/>
                <a:gd name="G17" fmla="+- G13 10800 0"/>
                <a:gd name="G18" fmla="+- G14 10800 0"/>
                <a:gd name="G19" fmla="*/ 8146 1 2"/>
                <a:gd name="G20" fmla="+- G19 5400 0"/>
                <a:gd name="G21" fmla="cos G20 -1204218"/>
                <a:gd name="G22" fmla="sin G20 -1204218"/>
                <a:gd name="G23" fmla="+- G21 10800 0"/>
                <a:gd name="G24" fmla="+- G12 G23 G22"/>
                <a:gd name="G25" fmla="+- G22 G23 G11"/>
                <a:gd name="G26" fmla="cos 10800 -1204218"/>
                <a:gd name="G27" fmla="sin 10800 -1204218"/>
                <a:gd name="G28" fmla="cos 8146 -1204218"/>
                <a:gd name="G29" fmla="sin 8146 -1204218"/>
                <a:gd name="G30" fmla="+- G26 10800 0"/>
                <a:gd name="G31" fmla="+- G27 10800 0"/>
                <a:gd name="G32" fmla="+- G28 10800 0"/>
                <a:gd name="G33" fmla="+- G29 10800 0"/>
                <a:gd name="G34" fmla="+- G19 5400 0"/>
                <a:gd name="G35" fmla="cos G34 -11629580"/>
                <a:gd name="G36" fmla="sin G34 -11629580"/>
                <a:gd name="G37" fmla="+/ -11629580 -1204218 2"/>
                <a:gd name="T2" fmla="*/ 180 256 1"/>
                <a:gd name="T3" fmla="*/ 0 256 1"/>
                <a:gd name="G38" fmla="+- G37 T2 T3"/>
                <a:gd name="G39" fmla="?: G2 G37 G38"/>
                <a:gd name="G40" fmla="cos 10800 G39"/>
                <a:gd name="G41" fmla="sin 10800 G39"/>
                <a:gd name="G42" fmla="cos 8146 G39"/>
                <a:gd name="G43" fmla="sin 8146 G39"/>
                <a:gd name="G44" fmla="+- G40 10800 0"/>
                <a:gd name="G45" fmla="+- G41 10800 0"/>
                <a:gd name="G46" fmla="+- G42 10800 0"/>
                <a:gd name="G47" fmla="+- G43 10800 0"/>
                <a:gd name="G48" fmla="+- G35 10800 0"/>
                <a:gd name="G49" fmla="+- G36 10800 0"/>
                <a:gd name="T4" fmla="*/ 9312 w 21600"/>
                <a:gd name="T5" fmla="*/ 102 h 21600"/>
                <a:gd name="T6" fmla="*/ 1336 w 21600"/>
                <a:gd name="T7" fmla="*/ 10379 h 21600"/>
                <a:gd name="T8" fmla="*/ 9678 w 21600"/>
                <a:gd name="T9" fmla="*/ 2731 h 21600"/>
                <a:gd name="T10" fmla="*/ 23611 w 21600"/>
                <a:gd name="T11" fmla="*/ 6544 h 21600"/>
                <a:gd name="T12" fmla="*/ 21060 w 21600"/>
                <a:gd name="T13" fmla="*/ 11635 h 21600"/>
                <a:gd name="T14" fmla="*/ 15968 w 21600"/>
                <a:gd name="T15" fmla="*/ 908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530" y="8232"/>
                  </a:moveTo>
                  <a:cubicBezTo>
                    <a:pt x="17424" y="4901"/>
                    <a:pt x="14309" y="2654"/>
                    <a:pt x="10800" y="2654"/>
                  </a:cubicBezTo>
                  <a:cubicBezTo>
                    <a:pt x="6441" y="2653"/>
                    <a:pt x="2855" y="6084"/>
                    <a:pt x="2662" y="10438"/>
                  </a:cubicBezTo>
                  <a:lnTo>
                    <a:pt x="10" y="10320"/>
                  </a:lnTo>
                  <a:cubicBezTo>
                    <a:pt x="267" y="4547"/>
                    <a:pt x="5021" y="-1"/>
                    <a:pt x="10800" y="0"/>
                  </a:cubicBezTo>
                  <a:cubicBezTo>
                    <a:pt x="15452" y="0"/>
                    <a:pt x="19582" y="2979"/>
                    <a:pt x="21049" y="7395"/>
                  </a:cubicBezTo>
                  <a:lnTo>
                    <a:pt x="23611" y="6544"/>
                  </a:lnTo>
                  <a:lnTo>
                    <a:pt x="21060" y="11635"/>
                  </a:lnTo>
                  <a:lnTo>
                    <a:pt x="15968" y="9083"/>
                  </a:lnTo>
                  <a:lnTo>
                    <a:pt x="18530" y="8232"/>
                  </a:lnTo>
                  <a:close/>
                </a:path>
              </a:pathLst>
            </a:custGeom>
            <a:solidFill>
              <a:srgbClr val="FFCCFF"/>
            </a:solidFill>
            <a:ln w="38100">
              <a:solidFill>
                <a:srgbClr val="660066"/>
              </a:solidFill>
              <a:miter lim="800000"/>
              <a:headEnd/>
              <a:tailEnd/>
            </a:ln>
            <a:effectLst/>
          </p:spPr>
          <p:txBody>
            <a:bodyPr rot="10800000" vert="eaVert" wrap="none" anchor="ctr"/>
            <a:lstStyle/>
            <a:p>
              <a:pPr algn="ctr">
                <a:defRPr/>
              </a:pPr>
              <a:endParaRPr lang="en-US" b="1">
                <a:solidFill>
                  <a:srgbClr val="000099"/>
                </a:solidFill>
                <a:effectLst>
                  <a:outerShdw blurRad="38100" dist="38100" dir="2700000" algn="tl">
                    <a:srgbClr val="000000"/>
                  </a:outerShdw>
                </a:effectLst>
                <a:latin typeface="+mn-lt"/>
                <a:ea typeface="+mn-ea"/>
              </a:endParaRPr>
            </a:p>
          </p:txBody>
        </p:sp>
        <p:sp>
          <p:nvSpPr>
            <p:cNvPr id="9333" name="Text Box 1141"/>
            <p:cNvSpPr txBox="1">
              <a:spLocks noChangeArrowheads="1"/>
            </p:cNvSpPr>
            <p:nvPr/>
          </p:nvSpPr>
          <p:spPr bwMode="auto">
            <a:xfrm>
              <a:off x="4032" y="3360"/>
              <a:ext cx="1680" cy="494"/>
            </a:xfrm>
            <a:prstGeom prst="rect">
              <a:avLst/>
            </a:prstGeom>
            <a:solidFill>
              <a:srgbClr val="FFCCFF"/>
            </a:solidFill>
            <a:ln w="38100">
              <a:solidFill>
                <a:srgbClr val="660066"/>
              </a:solid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spcBef>
                  <a:spcPct val="50000"/>
                </a:spcBef>
              </a:pPr>
              <a:r>
                <a:rPr lang="en-GB" b="1" dirty="0">
                  <a:solidFill>
                    <a:srgbClr val="660066"/>
                  </a:solidFill>
                  <a:effectLst>
                    <a:outerShdw blurRad="38100" dist="38100" dir="2700000" algn="tl">
                      <a:srgbClr val="000000"/>
                    </a:outerShdw>
                  </a:effectLst>
                  <a:latin typeface="Calibri" charset="0"/>
                </a:rPr>
                <a:t>Add all payments =</a:t>
              </a:r>
            </a:p>
            <a:p>
              <a:pPr eaLnBrk="1" hangingPunct="1">
                <a:spcBef>
                  <a:spcPct val="50000"/>
                </a:spcBef>
              </a:pPr>
              <a:r>
                <a:rPr lang="en-GB" b="1" dirty="0">
                  <a:solidFill>
                    <a:srgbClr val="660066"/>
                  </a:solidFill>
                  <a:effectLst>
                    <a:outerShdw blurRad="38100" dist="38100" dir="2700000" algn="tl">
                      <a:srgbClr val="000000"/>
                    </a:outerShdw>
                  </a:effectLst>
                  <a:latin typeface="Calibri" charset="0"/>
                </a:rPr>
                <a:t>Total Outflows</a:t>
              </a:r>
            </a:p>
          </p:txBody>
        </p:sp>
      </p:grpSp>
      <p:grpSp>
        <p:nvGrpSpPr>
          <p:cNvPr id="7" name="Group 1142"/>
          <p:cNvGrpSpPr>
            <a:grpSpLocks/>
          </p:cNvGrpSpPr>
          <p:nvPr/>
        </p:nvGrpSpPr>
        <p:grpSpPr bwMode="auto">
          <a:xfrm>
            <a:off x="323528" y="1196752"/>
            <a:ext cx="8610600" cy="5105400"/>
            <a:chOff x="240" y="576"/>
            <a:chExt cx="5424" cy="3216"/>
          </a:xfrm>
        </p:grpSpPr>
        <p:sp>
          <p:nvSpPr>
            <p:cNvPr id="15468" name="Line 1143"/>
            <p:cNvSpPr>
              <a:spLocks noChangeShapeType="1"/>
            </p:cNvSpPr>
            <p:nvPr/>
          </p:nvSpPr>
          <p:spPr bwMode="auto">
            <a:xfrm>
              <a:off x="2976" y="1856"/>
              <a:ext cx="2005" cy="193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latin typeface="+mn-lt"/>
                <a:ea typeface="+mn-ea"/>
              </a:endParaRPr>
            </a:p>
          </p:txBody>
        </p:sp>
        <p:sp>
          <p:nvSpPr>
            <p:cNvPr id="9336" name="Text Box 1144"/>
            <p:cNvSpPr txBox="1">
              <a:spLocks noChangeArrowheads="1"/>
            </p:cNvSpPr>
            <p:nvPr/>
          </p:nvSpPr>
          <p:spPr bwMode="auto">
            <a:xfrm>
              <a:off x="240" y="576"/>
              <a:ext cx="5424" cy="1318"/>
            </a:xfrm>
            <a:prstGeom prst="rect">
              <a:avLst/>
            </a:prstGeom>
            <a:solidFill>
              <a:srgbClr val="FFFFFF"/>
            </a:solidFill>
            <a:ln w="38100">
              <a:solidFill>
                <a:schemeClr val="tx1"/>
              </a:solidFill>
              <a:miter lim="800000"/>
              <a:headEnd/>
              <a:tailEnd/>
            </a:ln>
            <a:effec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spcAft>
                  <a:spcPts val="600"/>
                </a:spcAft>
              </a:pPr>
              <a:r>
                <a:rPr lang="en-GB" sz="2400" dirty="0">
                  <a:solidFill>
                    <a:srgbClr val="7030A0"/>
                  </a:solidFill>
                  <a:latin typeface="Calibri" charset="0"/>
                </a:rPr>
                <a:t>As it is a negative number it means the business now owes the bank £450,000.</a:t>
              </a:r>
            </a:p>
            <a:p>
              <a:pPr algn="ctr" eaLnBrk="1" hangingPunct="1">
                <a:spcAft>
                  <a:spcPts val="600"/>
                </a:spcAft>
              </a:pPr>
              <a:r>
                <a:rPr lang="en-GB" sz="2400" dirty="0">
                  <a:solidFill>
                    <a:srgbClr val="002060"/>
                  </a:solidFill>
                  <a:latin typeface="Calibri" charset="0"/>
                </a:rPr>
                <a:t>This is why businesses produce cash flow forecasts to spot cash flow problems before they happen.</a:t>
              </a:r>
            </a:p>
            <a:p>
              <a:pPr algn="ctr" eaLnBrk="1" hangingPunct="1">
                <a:spcAft>
                  <a:spcPts val="600"/>
                </a:spcAft>
              </a:pPr>
              <a:r>
                <a:rPr lang="en-GB" sz="2400" b="1" u="sng" dirty="0">
                  <a:solidFill>
                    <a:srgbClr val="C00000"/>
                  </a:solidFill>
                  <a:latin typeface="Calibri" charset="0"/>
                </a:rPr>
                <a:t>How might the business deal with this problem?</a:t>
              </a:r>
            </a:p>
          </p:txBody>
        </p:sp>
      </p:grpSp>
      <p:sp>
        <p:nvSpPr>
          <p:cNvPr id="41" name="Title 1"/>
          <p:cNvSpPr>
            <a:spLocks/>
          </p:cNvSpPr>
          <p:nvPr/>
        </p:nvSpPr>
        <p:spPr bwMode="auto">
          <a:xfrm>
            <a:off x="0" y="30163"/>
            <a:ext cx="9144000" cy="808037"/>
          </a:xfrm>
          <a:prstGeom prst="rect">
            <a:avLst/>
          </a:prstGeom>
          <a:noFill/>
          <a:ln w="57150">
            <a:noFill/>
            <a:miter lim="800000"/>
            <a:headEnd/>
            <a:tailEnd/>
          </a:ln>
        </p:spPr>
        <p:txBody>
          <a:bodyPr bIns="91440" anchor="b"/>
          <a:lstStyle/>
          <a:p>
            <a:pPr algn="ctr">
              <a:defRPr/>
            </a:pPr>
            <a:endParaRPr lang="en-US" sz="4400" b="1" dirty="0">
              <a:latin typeface="+mn-lt"/>
              <a:ea typeface="+mn-ea"/>
            </a:endParaRPr>
          </a:p>
        </p:txBody>
      </p:sp>
      <p:sp>
        <p:nvSpPr>
          <p:cNvPr id="8" name="Footer Placeholder 7"/>
          <p:cNvSpPr>
            <a:spLocks noGrp="1"/>
          </p:cNvSpPr>
          <p:nvPr>
            <p:ph type="ftr" sz="quarter" idx="11"/>
          </p:nvPr>
        </p:nvSpPr>
        <p:spPr/>
        <p:txBody>
          <a:bodyPr/>
          <a:lstStyle/>
          <a:p>
            <a:r>
              <a:rPr lang="en-GB"/>
              <a:t>AQA A-level Business © Hodder &amp; Stoughton Limited 2015</a:t>
            </a:r>
          </a:p>
        </p:txBody>
      </p:sp>
      <p:sp>
        <p:nvSpPr>
          <p:cNvPr id="9" name="Slide Number Placeholder 8"/>
          <p:cNvSpPr>
            <a:spLocks noGrp="1"/>
          </p:cNvSpPr>
          <p:nvPr>
            <p:ph type="sldNum" sz="quarter" idx="12"/>
          </p:nvPr>
        </p:nvSpPr>
        <p:spPr/>
        <p:txBody>
          <a:bodyPr/>
          <a:lstStyle/>
          <a:p>
            <a:fld id="{3CE47246-2CC8-4C53-9EA3-1413DD9598CD}" type="slidenum">
              <a:rPr lang="en-GB" smtClean="0"/>
              <a:pPr/>
              <a:t>9</a:t>
            </a:fld>
            <a:endParaRPr lang="en-GB"/>
          </a:p>
        </p:txBody>
      </p:sp>
    </p:spTree>
    <p:extLst>
      <p:ext uri="{BB962C8B-B14F-4D97-AF65-F5344CB8AC3E}">
        <p14:creationId xmlns:p14="http://schemas.microsoft.com/office/powerpoint/2010/main" val="26671591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01"/>
                                        </p:tgtEl>
                                        <p:attrNameLst>
                                          <p:attrName>style.visibility</p:attrName>
                                        </p:attrNameLst>
                                      </p:cBhvr>
                                      <p:to>
                                        <p:strVal val="visible"/>
                                      </p:to>
                                    </p:set>
                                    <p:animEffect transition="in" filter="dissolve">
                                      <p:cBhvr>
                                        <p:cTn id="12" dur="500"/>
                                        <p:tgtEl>
                                          <p:spTgt spid="93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304"/>
                                        </p:tgtEl>
                                        <p:attrNameLst>
                                          <p:attrName>style.visibility</p:attrName>
                                        </p:attrNameLst>
                                      </p:cBhvr>
                                      <p:to>
                                        <p:strVal val="visible"/>
                                      </p:to>
                                    </p:set>
                                    <p:animEffect transition="in" filter="dissolve">
                                      <p:cBhvr>
                                        <p:cTn id="22" dur="500"/>
                                        <p:tgtEl>
                                          <p:spTgt spid="930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up)">
                                      <p:cBhvr>
                                        <p:cTn id="27"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307"/>
                                        </p:tgtEl>
                                        <p:attrNameLst>
                                          <p:attrName>style.visibility</p:attrName>
                                        </p:attrNameLst>
                                      </p:cBhvr>
                                      <p:to>
                                        <p:strVal val="visible"/>
                                      </p:to>
                                    </p:set>
                                    <p:animEffect transition="in" filter="dissolve">
                                      <p:cBhvr>
                                        <p:cTn id="32" dur="500"/>
                                        <p:tgtEl>
                                          <p:spTgt spid="930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up)">
                                      <p:cBhvr>
                                        <p:cTn id="37"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308"/>
                                        </p:tgtEl>
                                        <p:attrNameLst>
                                          <p:attrName>style.visibility</p:attrName>
                                        </p:attrNameLst>
                                      </p:cBhvr>
                                      <p:to>
                                        <p:strVal val="visible"/>
                                      </p:to>
                                    </p:set>
                                    <p:animEffect transition="in" filter="dissolve">
                                      <p:cBhvr>
                                        <p:cTn id="42" dur="500"/>
                                        <p:tgtEl>
                                          <p:spTgt spid="930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315"/>
                                        </p:tgtEl>
                                        <p:attrNameLst>
                                          <p:attrName>style.visibility</p:attrName>
                                        </p:attrNameLst>
                                      </p:cBhvr>
                                      <p:to>
                                        <p:strVal val="visible"/>
                                      </p:to>
                                    </p:set>
                                    <p:animEffect transition="in" filter="dissolve">
                                      <p:cBhvr>
                                        <p:cTn id="47" dur="500"/>
                                        <p:tgtEl>
                                          <p:spTgt spid="9315"/>
                                        </p:tgtEl>
                                      </p:cBhvr>
                                    </p:animEffect>
                                  </p:childTnLst>
                                  <p:subTnLst>
                                    <p:set>
                                      <p:cBhvr override="childStyle">
                                        <p:cTn dur="1" fill="hold" display="0" masterRel="nextClick" afterEffect="1"/>
                                        <p:tgtEl>
                                          <p:spTgt spid="9315"/>
                                        </p:tgtEl>
                                        <p:attrNameLst>
                                          <p:attrName>style.visibility</p:attrName>
                                        </p:attrNameLst>
                                      </p:cBhvr>
                                      <p:to>
                                        <p:strVal val="hidden"/>
                                      </p:to>
                                    </p:set>
                                  </p:sub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9317"/>
                                        </p:tgtEl>
                                        <p:attrNameLst>
                                          <p:attrName>style.visibility</p:attrName>
                                        </p:attrNameLst>
                                      </p:cBhvr>
                                      <p:to>
                                        <p:strVal val="visible"/>
                                      </p:to>
                                    </p:set>
                                    <p:animEffect transition="in" filter="wipe(left)">
                                      <p:cBhvr>
                                        <p:cTn id="52" dur="500"/>
                                        <p:tgtEl>
                                          <p:spTgt spid="931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9311"/>
                                        </p:tgtEl>
                                        <p:attrNameLst>
                                          <p:attrName>style.visibility</p:attrName>
                                        </p:attrNameLst>
                                      </p:cBhvr>
                                      <p:to>
                                        <p:strVal val="visible"/>
                                      </p:to>
                                    </p:set>
                                    <p:animEffect transition="in" filter="dissolve">
                                      <p:cBhvr>
                                        <p:cTn id="57" dur="500"/>
                                        <p:tgtEl>
                                          <p:spTgt spid="931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302"/>
                                        </p:tgtEl>
                                        <p:attrNameLst>
                                          <p:attrName>style.visibility</p:attrName>
                                        </p:attrNameLst>
                                      </p:cBhvr>
                                      <p:to>
                                        <p:strVal val="visible"/>
                                      </p:to>
                                    </p:set>
                                    <p:animEffect transition="in" filter="dissolve">
                                      <p:cBhvr>
                                        <p:cTn id="62" dur="500"/>
                                        <p:tgtEl>
                                          <p:spTgt spid="930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9306"/>
                                        </p:tgtEl>
                                        <p:attrNameLst>
                                          <p:attrName>style.visibility</p:attrName>
                                        </p:attrNameLst>
                                      </p:cBhvr>
                                      <p:to>
                                        <p:strVal val="visible"/>
                                      </p:to>
                                    </p:set>
                                    <p:animEffect transition="in" filter="dissolve">
                                      <p:cBhvr>
                                        <p:cTn id="67" dur="500"/>
                                        <p:tgtEl>
                                          <p:spTgt spid="930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9314"/>
                                        </p:tgtEl>
                                        <p:attrNameLst>
                                          <p:attrName>style.visibility</p:attrName>
                                        </p:attrNameLst>
                                      </p:cBhvr>
                                      <p:to>
                                        <p:strVal val="visible"/>
                                      </p:to>
                                    </p:set>
                                    <p:animEffect transition="in" filter="dissolve">
                                      <p:cBhvr>
                                        <p:cTn id="72" dur="500"/>
                                        <p:tgtEl>
                                          <p:spTgt spid="931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9309"/>
                                        </p:tgtEl>
                                        <p:attrNameLst>
                                          <p:attrName>style.visibility</p:attrName>
                                        </p:attrNameLst>
                                      </p:cBhvr>
                                      <p:to>
                                        <p:strVal val="visible"/>
                                      </p:to>
                                    </p:set>
                                    <p:animEffect transition="in" filter="dissolve">
                                      <p:cBhvr>
                                        <p:cTn id="77" dur="500"/>
                                        <p:tgtEl>
                                          <p:spTgt spid="930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nodeType="clickEffect">
                                  <p:stCondLst>
                                    <p:cond delay="0"/>
                                  </p:stCondLst>
                                  <p:childTnLst>
                                    <p:set>
                                      <p:cBhvr>
                                        <p:cTn id="81" dur="1" fill="hold">
                                          <p:stCondLst>
                                            <p:cond delay="0"/>
                                          </p:stCondLst>
                                        </p:cTn>
                                        <p:tgtEl>
                                          <p:spTgt spid="9316"/>
                                        </p:tgtEl>
                                        <p:attrNameLst>
                                          <p:attrName>style.visibility</p:attrName>
                                        </p:attrNameLst>
                                      </p:cBhvr>
                                      <p:to>
                                        <p:strVal val="visible"/>
                                      </p:to>
                                    </p:set>
                                    <p:animEffect transition="in" filter="wipe(left)">
                                      <p:cBhvr>
                                        <p:cTn id="82" dur="500"/>
                                        <p:tgtEl>
                                          <p:spTgt spid="931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9312"/>
                                        </p:tgtEl>
                                        <p:attrNameLst>
                                          <p:attrName>style.visibility</p:attrName>
                                        </p:attrNameLst>
                                      </p:cBhvr>
                                      <p:to>
                                        <p:strVal val="visible"/>
                                      </p:to>
                                    </p:set>
                                    <p:animEffect transition="in" filter="dissolve">
                                      <p:cBhvr>
                                        <p:cTn id="87" dur="500"/>
                                        <p:tgtEl>
                                          <p:spTgt spid="931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9303"/>
                                        </p:tgtEl>
                                        <p:attrNameLst>
                                          <p:attrName>style.visibility</p:attrName>
                                        </p:attrNameLst>
                                      </p:cBhvr>
                                      <p:to>
                                        <p:strVal val="visible"/>
                                      </p:to>
                                    </p:set>
                                    <p:animEffect transition="in" filter="dissolve">
                                      <p:cBhvr>
                                        <p:cTn id="92" dur="500"/>
                                        <p:tgtEl>
                                          <p:spTgt spid="9303"/>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9305"/>
                                        </p:tgtEl>
                                        <p:attrNameLst>
                                          <p:attrName>style.visibility</p:attrName>
                                        </p:attrNameLst>
                                      </p:cBhvr>
                                      <p:to>
                                        <p:strVal val="visible"/>
                                      </p:to>
                                    </p:set>
                                    <p:animEffect transition="in" filter="dissolve">
                                      <p:cBhvr>
                                        <p:cTn id="97" dur="500"/>
                                        <p:tgtEl>
                                          <p:spTgt spid="930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9313"/>
                                        </p:tgtEl>
                                        <p:attrNameLst>
                                          <p:attrName>style.visibility</p:attrName>
                                        </p:attrNameLst>
                                      </p:cBhvr>
                                      <p:to>
                                        <p:strVal val="visible"/>
                                      </p:to>
                                    </p:set>
                                    <p:animEffect transition="in" filter="dissolve">
                                      <p:cBhvr>
                                        <p:cTn id="102" dur="500"/>
                                        <p:tgtEl>
                                          <p:spTgt spid="9313"/>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1" fill="hold" nodeType="clickEffect">
                                  <p:stCondLst>
                                    <p:cond delay="0"/>
                                  </p:stCondLst>
                                  <p:childTnLst>
                                    <p:set>
                                      <p:cBhvr>
                                        <p:cTn id="106" dur="1" fill="hold">
                                          <p:stCondLst>
                                            <p:cond delay="0"/>
                                          </p:stCondLst>
                                        </p:cTn>
                                        <p:tgtEl>
                                          <p:spTgt spid="2"/>
                                        </p:tgtEl>
                                        <p:attrNameLst>
                                          <p:attrName>style.visibility</p:attrName>
                                        </p:attrNameLst>
                                      </p:cBhvr>
                                      <p:to>
                                        <p:strVal val="visible"/>
                                      </p:to>
                                    </p:set>
                                    <p:animEffect transition="in" filter="wipe(up)">
                                      <p:cBhvr>
                                        <p:cTn id="107"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08" fill="hold" nodeType="clickPar">
                      <p:stCondLst>
                        <p:cond delay="indefinite"/>
                      </p:stCondLst>
                      <p:childTnLst>
                        <p:par>
                          <p:cTn id="109" fill="hold" nodeType="withGroup">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9310"/>
                                        </p:tgtEl>
                                        <p:attrNameLst>
                                          <p:attrName>style.visibility</p:attrName>
                                        </p:attrNameLst>
                                      </p:cBhvr>
                                      <p:to>
                                        <p:strVal val="visible"/>
                                      </p:to>
                                    </p:set>
                                    <p:animEffect transition="in" filter="dissolve">
                                      <p:cBhvr>
                                        <p:cTn id="112" dur="500"/>
                                        <p:tgtEl>
                                          <p:spTgt spid="9310"/>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2" presetClass="entr" presetSubtype="1" fill="hold" nodeType="clickEffect">
                                  <p:stCondLst>
                                    <p:cond delay="0"/>
                                  </p:stCondLst>
                                  <p:childTnLst>
                                    <p:set>
                                      <p:cBhvr>
                                        <p:cTn id="116" dur="1" fill="hold">
                                          <p:stCondLst>
                                            <p:cond delay="0"/>
                                          </p:stCondLst>
                                        </p:cTn>
                                        <p:tgtEl>
                                          <p:spTgt spid="7"/>
                                        </p:tgtEl>
                                        <p:attrNameLst>
                                          <p:attrName>style.visibility</p:attrName>
                                        </p:attrNameLst>
                                      </p:cBhvr>
                                      <p:to>
                                        <p:strVal val="visible"/>
                                      </p:to>
                                    </p:set>
                                    <p:animEffect transition="in" filter="wipe(up)">
                                      <p:cBhvr>
                                        <p:cTn id="117" dur="5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01" grpId="0" autoUpdateAnimBg="0"/>
      <p:bldP spid="9302" grpId="0" autoUpdateAnimBg="0"/>
      <p:bldP spid="9303" grpId="0" autoUpdateAnimBg="0"/>
      <p:bldP spid="9304" grpId="0" autoUpdateAnimBg="0"/>
      <p:bldP spid="9305" grpId="0" autoUpdateAnimBg="0"/>
      <p:bldP spid="9306" grpId="0" autoUpdateAnimBg="0"/>
      <p:bldP spid="9307" grpId="0" autoUpdateAnimBg="0"/>
      <p:bldP spid="9308" grpId="0" autoUpdateAnimBg="0"/>
      <p:bldP spid="9309" grpId="0" autoUpdateAnimBg="0"/>
      <p:bldP spid="9310" grpId="0" autoUpdateAnimBg="0"/>
      <p:bldP spid="9311" grpId="0" autoUpdateAnimBg="0"/>
      <p:bldP spid="9312" grpId="0" autoUpdateAnimBg="0"/>
      <p:bldP spid="9313" grpId="0" autoUpdateAnimBg="0"/>
      <p:bldP spid="9314" grpId="0" autoUpdateAnimBg="0"/>
      <p:bldP spid="9315"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5e4d045f-74a1-4753-8124-0b726ba40bbc"/>
  <p:tag name="ARTICULATE_SLIDE_PAUSE" val="1"/>
  <p:tag name="ARTICULATE_NAV_LEVEL" val="1"/>
  <p:tag name="ARTICULATE_PLAYLIST_ID" val="-1"/>
  <p:tag name="ARTICULATE_LOCK_SLIDE" val="0"/>
  <p:tag name="ARTICULATE_SLIDE_NAV" val="5"/>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5e4d045f-74a1-4753-8124-0b726ba40bbc"/>
  <p:tag name="ARTICULATE_SLIDE_PAUSE" val="1"/>
  <p:tag name="ARTICULATE_NAV_LEVEL" val="1"/>
  <p:tag name="ARTICULATE_PLAYLIST_ID" val="-1"/>
  <p:tag name="ARTICULATE_LOCK_SLIDE" val="0"/>
  <p:tag name="ARTICULATE_SLIDE_NAV" val="5"/>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9d17de3e-4322-46c6-8a08-885bfe1cd5da"/>
  <p:tag name="ARTICULATE_SLIDE_PAUSE" val="1"/>
  <p:tag name="ARTICULATE_NAV_LEVEL" val="1"/>
  <p:tag name="ARTICULATE_PLAYLIST_ID" val="-1"/>
  <p:tag name="ARTICULATE_LOCK_SLIDE" val="0"/>
  <p:tag name="ARTICULATE_SLIDE_NAV" val="6"/>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2e1e33cc-8066-4d31-8590-ed2436434b32"/>
  <p:tag name="ARTICULATE_SLIDE_PAUSE" val="1"/>
  <p:tag name="ARTICULATE_NAV_LEVEL" val="1"/>
  <p:tag name="ARTICULATE_PLAYLIST_ID" val="-1"/>
  <p:tag name="ARTICULATE_LOCK_SLIDE" val="0"/>
  <p:tag name="ARTICULATE_SLIDE_NAV" val="14"/>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a3262563-29b6-459f-bbe3-58f4511e56ed"/>
  <p:tag name="ARTICULATE_SLIDE_PAUSE" val="1"/>
  <p:tag name="ARTICULATE_NAV_LEVEL" val="1"/>
  <p:tag name="ARTICULATE_PLAYLIST_ID" val="-1"/>
  <p:tag name="ARTICULATE_LOCK_SLIDE" val="0"/>
  <p:tag name="ARTICULATE_SLIDE_NAV" val="15"/>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4a297208-f18b-4a02-8a03-066adc88902c"/>
  <p:tag name="ARTICULATE_SLIDE_PAUSE" val="1"/>
  <p:tag name="ARTICULATE_NAV_LEVEL" val="1"/>
  <p:tag name="ARTICULATE_PLAYLIST_ID" val="-1"/>
  <p:tag name="ARTICULATE_LOCK_SLIDE" val="0"/>
  <p:tag name="ARTICULATE_SLIDE_NAV" val="16"/>
</p:tagLst>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116</TotalTime>
  <Words>1243</Words>
  <Application>Microsoft Office PowerPoint</Application>
  <PresentationFormat>On-screen Show (4:3)</PresentationFormat>
  <Paragraphs>367</Paragraphs>
  <Slides>25</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Gill Sans MT</vt:lpstr>
      <vt:lpstr>Impact</vt:lpstr>
      <vt:lpstr>Wingdings 2</vt:lpstr>
      <vt:lpstr>Badge</vt:lpstr>
      <vt:lpstr>Cash Flow Forecasting</vt:lpstr>
      <vt:lpstr>Definition</vt:lpstr>
      <vt:lpstr>Main kinds of Cash Flow</vt:lpstr>
      <vt:lpstr>Why might house builders experience a shortage in cash?     What factors might impact a firm’s cash flow?</vt:lpstr>
      <vt:lpstr>Why Cash Flow is Important</vt:lpstr>
      <vt:lpstr>The Importance of Cash</vt:lpstr>
      <vt:lpstr>What is a cash flow forecast?</vt:lpstr>
      <vt:lpstr>PowerPoint Presentation</vt:lpstr>
      <vt:lpstr>PowerPoint Presentation</vt:lpstr>
      <vt:lpstr>PowerPoint Presentation</vt:lpstr>
      <vt:lpstr>PowerPoint Presentation</vt:lpstr>
      <vt:lpstr>PowerPoint Presentation</vt:lpstr>
      <vt:lpstr>Activity</vt:lpstr>
      <vt:lpstr>Factors affecting cash flow </vt:lpstr>
      <vt:lpstr>Why Use Cash Flow?</vt:lpstr>
      <vt:lpstr>Activity</vt:lpstr>
      <vt:lpstr>Now there is a problem . . </vt:lpstr>
      <vt:lpstr>Remember, Remember!!</vt:lpstr>
      <vt:lpstr>Activity</vt:lpstr>
      <vt:lpstr>What is cash flow problem?</vt:lpstr>
      <vt:lpstr>Main causes of cash flow problems</vt:lpstr>
      <vt:lpstr>Activity</vt:lpstr>
      <vt:lpstr>PowerPoint Presentation</vt:lpstr>
      <vt:lpstr>How to handle cash flow problems</vt:lpstr>
      <vt:lpstr>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Ellen Georgina Bateman</dc:creator>
  <cp:lastModifiedBy>Ellen Bateman</cp:lastModifiedBy>
  <cp:revision>19</cp:revision>
  <dcterms:created xsi:type="dcterms:W3CDTF">2013-10-13T12:31:51Z</dcterms:created>
  <dcterms:modified xsi:type="dcterms:W3CDTF">2020-10-02T14:09:39Z</dcterms:modified>
</cp:coreProperties>
</file>