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6" r:id="rId2"/>
    <p:sldId id="268" r:id="rId3"/>
    <p:sldId id="256" r:id="rId4"/>
    <p:sldId id="262" r:id="rId5"/>
    <p:sldId id="269" r:id="rId6"/>
    <p:sldId id="264" r:id="rId7"/>
    <p:sldId id="270" r:id="rId8"/>
    <p:sldId id="271" r:id="rId9"/>
    <p:sldId id="273" r:id="rId10"/>
    <p:sldId id="275" r:id="rId11"/>
    <p:sldId id="274" r:id="rId12"/>
    <p:sldId id="265" r:id="rId13"/>
    <p:sldId id="280" r:id="rId14"/>
    <p:sldId id="276" r:id="rId15"/>
    <p:sldId id="277" r:id="rId16"/>
    <p:sldId id="278" r:id="rId17"/>
    <p:sldId id="261" r:id="rId18"/>
    <p:sldId id="279" r:id="rId1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885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0A80C2-03A9-492F-ADA8-8B84B356A205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A3C6F2E0-2578-4D63-A6EB-F67D9F7592DB}">
      <dgm:prSet phldrT="[Text]" custT="1"/>
      <dgm:spPr/>
      <dgm:t>
        <a:bodyPr/>
        <a:lstStyle/>
        <a:p>
          <a:r>
            <a:rPr lang="en-GB" sz="2800" dirty="0"/>
            <a:t>Favourable Variances</a:t>
          </a:r>
        </a:p>
      </dgm:t>
    </dgm:pt>
    <dgm:pt modelId="{0C301A98-6889-4681-A137-3C471E432FE6}" type="parTrans" cxnId="{F4BA8E66-CB98-4718-9725-FA27CE98DD4D}">
      <dgm:prSet/>
      <dgm:spPr/>
      <dgm:t>
        <a:bodyPr/>
        <a:lstStyle/>
        <a:p>
          <a:endParaRPr lang="en-GB"/>
        </a:p>
      </dgm:t>
    </dgm:pt>
    <dgm:pt modelId="{34D46D69-779C-4CC4-A5F6-EE77ED6BB02F}" type="sibTrans" cxnId="{F4BA8E66-CB98-4718-9725-FA27CE98DD4D}">
      <dgm:prSet/>
      <dgm:spPr/>
      <dgm:t>
        <a:bodyPr/>
        <a:lstStyle/>
        <a:p>
          <a:endParaRPr lang="en-GB"/>
        </a:p>
      </dgm:t>
    </dgm:pt>
    <dgm:pt modelId="{08C6FF8A-E28C-40E3-80ED-104D84689F44}">
      <dgm:prSet phldrT="[Text]"/>
      <dgm:spPr/>
      <dgm:t>
        <a:bodyPr/>
        <a:lstStyle/>
        <a:p>
          <a:endParaRPr lang="en-GB" dirty="0"/>
        </a:p>
      </dgm:t>
    </dgm:pt>
    <dgm:pt modelId="{D80BC0FD-167A-4C44-B06D-9C20C8CA47A1}" type="parTrans" cxnId="{C6A2A420-3EF5-4AC4-87DF-6173D3A73ACB}">
      <dgm:prSet/>
      <dgm:spPr/>
      <dgm:t>
        <a:bodyPr/>
        <a:lstStyle/>
        <a:p>
          <a:endParaRPr lang="en-GB"/>
        </a:p>
      </dgm:t>
    </dgm:pt>
    <dgm:pt modelId="{3C5FD0E5-9FB8-4BB3-A4C3-B87159C3EB35}" type="sibTrans" cxnId="{C6A2A420-3EF5-4AC4-87DF-6173D3A73ACB}">
      <dgm:prSet/>
      <dgm:spPr/>
      <dgm:t>
        <a:bodyPr/>
        <a:lstStyle/>
        <a:p>
          <a:endParaRPr lang="en-GB"/>
        </a:p>
      </dgm:t>
    </dgm:pt>
    <dgm:pt modelId="{14E17E34-FF54-46FC-A6B3-B3097B548627}">
      <dgm:prSet phldrT="[Text]" custT="1"/>
      <dgm:spPr/>
      <dgm:t>
        <a:bodyPr/>
        <a:lstStyle/>
        <a:p>
          <a:r>
            <a:rPr lang="en-GB" sz="2800" dirty="0"/>
            <a:t>Adverse Variances</a:t>
          </a:r>
        </a:p>
      </dgm:t>
    </dgm:pt>
    <dgm:pt modelId="{9BDDE714-470D-4070-8A75-3D59C44C73C6}" type="parTrans" cxnId="{A91DD351-CE1D-4B9E-B406-95020E76BFFE}">
      <dgm:prSet/>
      <dgm:spPr/>
      <dgm:t>
        <a:bodyPr/>
        <a:lstStyle/>
        <a:p>
          <a:endParaRPr lang="en-GB"/>
        </a:p>
      </dgm:t>
    </dgm:pt>
    <dgm:pt modelId="{9552059C-2A4E-40FE-BCC8-232A763FA4BA}" type="sibTrans" cxnId="{A91DD351-CE1D-4B9E-B406-95020E76BFFE}">
      <dgm:prSet/>
      <dgm:spPr/>
      <dgm:t>
        <a:bodyPr/>
        <a:lstStyle/>
        <a:p>
          <a:endParaRPr lang="en-GB"/>
        </a:p>
      </dgm:t>
    </dgm:pt>
    <dgm:pt modelId="{0EBE6563-9876-44C3-8B1B-2E15CFFD1D24}">
      <dgm:prSet phldrT="[Text]"/>
      <dgm:spPr/>
      <dgm:t>
        <a:bodyPr/>
        <a:lstStyle/>
        <a:p>
          <a:endParaRPr lang="en-GB" dirty="0"/>
        </a:p>
      </dgm:t>
    </dgm:pt>
    <dgm:pt modelId="{D015ED17-3BDE-455C-A1E2-FF9C0E3F907A}" type="parTrans" cxnId="{80930219-5C13-45DD-ABA8-91B228BC6249}">
      <dgm:prSet/>
      <dgm:spPr/>
      <dgm:t>
        <a:bodyPr/>
        <a:lstStyle/>
        <a:p>
          <a:endParaRPr lang="en-GB"/>
        </a:p>
      </dgm:t>
    </dgm:pt>
    <dgm:pt modelId="{A924705B-1AB7-43B1-BF2D-B2E4B436D38B}" type="sibTrans" cxnId="{80930219-5C13-45DD-ABA8-91B228BC6249}">
      <dgm:prSet/>
      <dgm:spPr/>
      <dgm:t>
        <a:bodyPr/>
        <a:lstStyle/>
        <a:p>
          <a:endParaRPr lang="en-GB"/>
        </a:p>
      </dgm:t>
    </dgm:pt>
    <dgm:pt modelId="{C9D340FF-5D85-412E-87A6-B0A7198BBC9E}" type="pres">
      <dgm:prSet presAssocID="{280A80C2-03A9-492F-ADA8-8B84B356A205}" presName="linear" presStyleCnt="0">
        <dgm:presLayoutVars>
          <dgm:animLvl val="lvl"/>
          <dgm:resizeHandles val="exact"/>
        </dgm:presLayoutVars>
      </dgm:prSet>
      <dgm:spPr/>
    </dgm:pt>
    <dgm:pt modelId="{F3F671A1-4CC4-4850-A9B7-30A09466D478}" type="pres">
      <dgm:prSet presAssocID="{A3C6F2E0-2578-4D63-A6EB-F67D9F7592DB}" presName="parentText" presStyleLbl="node1" presStyleIdx="0" presStyleCnt="2" custLinFactNeighborX="-36759" custLinFactNeighborY="919">
        <dgm:presLayoutVars>
          <dgm:chMax val="0"/>
          <dgm:bulletEnabled val="1"/>
        </dgm:presLayoutVars>
      </dgm:prSet>
      <dgm:spPr/>
    </dgm:pt>
    <dgm:pt modelId="{D80DC959-E347-4365-987E-73AD82B8C8B3}" type="pres">
      <dgm:prSet presAssocID="{A3C6F2E0-2578-4D63-A6EB-F67D9F7592DB}" presName="childText" presStyleLbl="revTx" presStyleIdx="0" presStyleCnt="2">
        <dgm:presLayoutVars>
          <dgm:bulletEnabled val="1"/>
        </dgm:presLayoutVars>
      </dgm:prSet>
      <dgm:spPr/>
    </dgm:pt>
    <dgm:pt modelId="{ACDD1479-C4E1-4AC6-A011-37289245BAF3}" type="pres">
      <dgm:prSet presAssocID="{14E17E34-FF54-46FC-A6B3-B3097B548627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389DFBB5-A858-4317-A095-F58F8683A213}" type="pres">
      <dgm:prSet presAssocID="{14E17E34-FF54-46FC-A6B3-B3097B548627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80930219-5C13-45DD-ABA8-91B228BC6249}" srcId="{14E17E34-FF54-46FC-A6B3-B3097B548627}" destId="{0EBE6563-9876-44C3-8B1B-2E15CFFD1D24}" srcOrd="0" destOrd="0" parTransId="{D015ED17-3BDE-455C-A1E2-FF9C0E3F907A}" sibTransId="{A924705B-1AB7-43B1-BF2D-B2E4B436D38B}"/>
    <dgm:cxn modelId="{C6A2A420-3EF5-4AC4-87DF-6173D3A73ACB}" srcId="{A3C6F2E0-2578-4D63-A6EB-F67D9F7592DB}" destId="{08C6FF8A-E28C-40E3-80ED-104D84689F44}" srcOrd="0" destOrd="0" parTransId="{D80BC0FD-167A-4C44-B06D-9C20C8CA47A1}" sibTransId="{3C5FD0E5-9FB8-4BB3-A4C3-B87159C3EB35}"/>
    <dgm:cxn modelId="{E3799738-BDF1-4F90-BD2E-1E51FE5F8773}" type="presOf" srcId="{A3C6F2E0-2578-4D63-A6EB-F67D9F7592DB}" destId="{F3F671A1-4CC4-4850-A9B7-30A09466D478}" srcOrd="0" destOrd="0" presId="urn:microsoft.com/office/officeart/2005/8/layout/vList2"/>
    <dgm:cxn modelId="{F4BA8E66-CB98-4718-9725-FA27CE98DD4D}" srcId="{280A80C2-03A9-492F-ADA8-8B84B356A205}" destId="{A3C6F2E0-2578-4D63-A6EB-F67D9F7592DB}" srcOrd="0" destOrd="0" parTransId="{0C301A98-6889-4681-A137-3C471E432FE6}" sibTransId="{34D46D69-779C-4CC4-A5F6-EE77ED6BB02F}"/>
    <dgm:cxn modelId="{18B87571-0EC2-40F3-9DBD-23D55F7CC95C}" type="presOf" srcId="{14E17E34-FF54-46FC-A6B3-B3097B548627}" destId="{ACDD1479-C4E1-4AC6-A011-37289245BAF3}" srcOrd="0" destOrd="0" presId="urn:microsoft.com/office/officeart/2005/8/layout/vList2"/>
    <dgm:cxn modelId="{A91DD351-CE1D-4B9E-B406-95020E76BFFE}" srcId="{280A80C2-03A9-492F-ADA8-8B84B356A205}" destId="{14E17E34-FF54-46FC-A6B3-B3097B548627}" srcOrd="1" destOrd="0" parTransId="{9BDDE714-470D-4070-8A75-3D59C44C73C6}" sibTransId="{9552059C-2A4E-40FE-BCC8-232A763FA4BA}"/>
    <dgm:cxn modelId="{2EDA9658-69DF-460C-8999-2703E517BD4E}" type="presOf" srcId="{280A80C2-03A9-492F-ADA8-8B84B356A205}" destId="{C9D340FF-5D85-412E-87A6-B0A7198BBC9E}" srcOrd="0" destOrd="0" presId="urn:microsoft.com/office/officeart/2005/8/layout/vList2"/>
    <dgm:cxn modelId="{F40AC6C2-4FA1-42A2-81F9-750C9E468326}" type="presOf" srcId="{08C6FF8A-E28C-40E3-80ED-104D84689F44}" destId="{D80DC959-E347-4365-987E-73AD82B8C8B3}" srcOrd="0" destOrd="0" presId="urn:microsoft.com/office/officeart/2005/8/layout/vList2"/>
    <dgm:cxn modelId="{2DC951CD-54D4-470A-BA88-1E6D18DFB5D8}" type="presOf" srcId="{0EBE6563-9876-44C3-8B1B-2E15CFFD1D24}" destId="{389DFBB5-A858-4317-A095-F58F8683A213}" srcOrd="0" destOrd="0" presId="urn:microsoft.com/office/officeart/2005/8/layout/vList2"/>
    <dgm:cxn modelId="{D72C5B0B-86F7-42E2-8D92-223257D43560}" type="presParOf" srcId="{C9D340FF-5D85-412E-87A6-B0A7198BBC9E}" destId="{F3F671A1-4CC4-4850-A9B7-30A09466D478}" srcOrd="0" destOrd="0" presId="urn:microsoft.com/office/officeart/2005/8/layout/vList2"/>
    <dgm:cxn modelId="{069FB101-17DF-429C-8E5A-A4C2A5D4244F}" type="presParOf" srcId="{C9D340FF-5D85-412E-87A6-B0A7198BBC9E}" destId="{D80DC959-E347-4365-987E-73AD82B8C8B3}" srcOrd="1" destOrd="0" presId="urn:microsoft.com/office/officeart/2005/8/layout/vList2"/>
    <dgm:cxn modelId="{1F20D130-ED50-41FE-8FA1-5CD1A21B4F16}" type="presParOf" srcId="{C9D340FF-5D85-412E-87A6-B0A7198BBC9E}" destId="{ACDD1479-C4E1-4AC6-A011-37289245BAF3}" srcOrd="2" destOrd="0" presId="urn:microsoft.com/office/officeart/2005/8/layout/vList2"/>
    <dgm:cxn modelId="{2AE512F7-C2DB-4A81-96E4-C60D2E943DF7}" type="presParOf" srcId="{C9D340FF-5D85-412E-87A6-B0A7198BBC9E}" destId="{389DFBB5-A858-4317-A095-F58F8683A213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80A80C2-03A9-492F-ADA8-8B84B356A205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A3C6F2E0-2578-4D63-A6EB-F67D9F7592DB}">
      <dgm:prSet phldrT="[Text]" custT="1"/>
      <dgm:spPr/>
      <dgm:t>
        <a:bodyPr/>
        <a:lstStyle/>
        <a:p>
          <a:r>
            <a:rPr lang="en-GB" sz="2800" dirty="0"/>
            <a:t>Favourable Variances</a:t>
          </a:r>
        </a:p>
      </dgm:t>
    </dgm:pt>
    <dgm:pt modelId="{0C301A98-6889-4681-A137-3C471E432FE6}" type="parTrans" cxnId="{F4BA8E66-CB98-4718-9725-FA27CE98DD4D}">
      <dgm:prSet/>
      <dgm:spPr/>
      <dgm:t>
        <a:bodyPr/>
        <a:lstStyle/>
        <a:p>
          <a:endParaRPr lang="en-GB"/>
        </a:p>
      </dgm:t>
    </dgm:pt>
    <dgm:pt modelId="{34D46D69-779C-4CC4-A5F6-EE77ED6BB02F}" type="sibTrans" cxnId="{F4BA8E66-CB98-4718-9725-FA27CE98DD4D}">
      <dgm:prSet/>
      <dgm:spPr/>
      <dgm:t>
        <a:bodyPr/>
        <a:lstStyle/>
        <a:p>
          <a:endParaRPr lang="en-GB"/>
        </a:p>
      </dgm:t>
    </dgm:pt>
    <dgm:pt modelId="{08C6FF8A-E28C-40E3-80ED-104D84689F44}">
      <dgm:prSet phldrT="[Text]"/>
      <dgm:spPr/>
      <dgm:t>
        <a:bodyPr/>
        <a:lstStyle/>
        <a:p>
          <a:r>
            <a:rPr lang="en-GB" dirty="0"/>
            <a:t>Actual figure is better than budgeted figure</a:t>
          </a:r>
        </a:p>
      </dgm:t>
    </dgm:pt>
    <dgm:pt modelId="{D80BC0FD-167A-4C44-B06D-9C20C8CA47A1}" type="parTrans" cxnId="{C6A2A420-3EF5-4AC4-87DF-6173D3A73ACB}">
      <dgm:prSet/>
      <dgm:spPr/>
      <dgm:t>
        <a:bodyPr/>
        <a:lstStyle/>
        <a:p>
          <a:endParaRPr lang="en-GB"/>
        </a:p>
      </dgm:t>
    </dgm:pt>
    <dgm:pt modelId="{3C5FD0E5-9FB8-4BB3-A4C3-B87159C3EB35}" type="sibTrans" cxnId="{C6A2A420-3EF5-4AC4-87DF-6173D3A73ACB}">
      <dgm:prSet/>
      <dgm:spPr/>
      <dgm:t>
        <a:bodyPr/>
        <a:lstStyle/>
        <a:p>
          <a:endParaRPr lang="en-GB"/>
        </a:p>
      </dgm:t>
    </dgm:pt>
    <dgm:pt modelId="{14E17E34-FF54-46FC-A6B3-B3097B548627}">
      <dgm:prSet phldrT="[Text]" custT="1"/>
      <dgm:spPr/>
      <dgm:t>
        <a:bodyPr/>
        <a:lstStyle/>
        <a:p>
          <a:r>
            <a:rPr lang="en-GB" sz="2800" dirty="0"/>
            <a:t>Adverse Variances</a:t>
          </a:r>
        </a:p>
      </dgm:t>
    </dgm:pt>
    <dgm:pt modelId="{9BDDE714-470D-4070-8A75-3D59C44C73C6}" type="parTrans" cxnId="{A91DD351-CE1D-4B9E-B406-95020E76BFFE}">
      <dgm:prSet/>
      <dgm:spPr/>
      <dgm:t>
        <a:bodyPr/>
        <a:lstStyle/>
        <a:p>
          <a:endParaRPr lang="en-GB"/>
        </a:p>
      </dgm:t>
    </dgm:pt>
    <dgm:pt modelId="{9552059C-2A4E-40FE-BCC8-232A763FA4BA}" type="sibTrans" cxnId="{A91DD351-CE1D-4B9E-B406-95020E76BFFE}">
      <dgm:prSet/>
      <dgm:spPr/>
      <dgm:t>
        <a:bodyPr/>
        <a:lstStyle/>
        <a:p>
          <a:endParaRPr lang="en-GB"/>
        </a:p>
      </dgm:t>
    </dgm:pt>
    <dgm:pt modelId="{0EBE6563-9876-44C3-8B1B-2E15CFFD1D24}">
      <dgm:prSet phldrT="[Text]"/>
      <dgm:spPr/>
      <dgm:t>
        <a:bodyPr/>
        <a:lstStyle/>
        <a:p>
          <a:r>
            <a:rPr lang="en-GB" dirty="0"/>
            <a:t>Actual figure is worse than budgeted figure</a:t>
          </a:r>
        </a:p>
      </dgm:t>
    </dgm:pt>
    <dgm:pt modelId="{D015ED17-3BDE-455C-A1E2-FF9C0E3F907A}" type="parTrans" cxnId="{80930219-5C13-45DD-ABA8-91B228BC6249}">
      <dgm:prSet/>
      <dgm:spPr/>
      <dgm:t>
        <a:bodyPr/>
        <a:lstStyle/>
        <a:p>
          <a:endParaRPr lang="en-GB"/>
        </a:p>
      </dgm:t>
    </dgm:pt>
    <dgm:pt modelId="{A924705B-1AB7-43B1-BF2D-B2E4B436D38B}" type="sibTrans" cxnId="{80930219-5C13-45DD-ABA8-91B228BC6249}">
      <dgm:prSet/>
      <dgm:spPr/>
      <dgm:t>
        <a:bodyPr/>
        <a:lstStyle/>
        <a:p>
          <a:endParaRPr lang="en-GB"/>
        </a:p>
      </dgm:t>
    </dgm:pt>
    <dgm:pt modelId="{B338BD6B-1798-4BC6-B237-736EFA571E6B}">
      <dgm:prSet phldrT="[Text]"/>
      <dgm:spPr/>
      <dgm:t>
        <a:bodyPr/>
        <a:lstStyle/>
        <a:p>
          <a:r>
            <a:rPr lang="en-GB" dirty="0">
              <a:solidFill>
                <a:srgbClr val="FF0000"/>
              </a:solidFill>
            </a:rPr>
            <a:t>e.g. </a:t>
          </a:r>
          <a:r>
            <a:rPr lang="en-GB" dirty="0"/>
            <a:t>costs higher than expected</a:t>
          </a:r>
        </a:p>
      </dgm:t>
    </dgm:pt>
    <dgm:pt modelId="{A8EC9606-7EC7-4858-8E3B-E75747665C63}" type="parTrans" cxnId="{512591A1-9023-4508-A356-3C88D92DCAF3}">
      <dgm:prSet/>
      <dgm:spPr/>
      <dgm:t>
        <a:bodyPr/>
        <a:lstStyle/>
        <a:p>
          <a:endParaRPr lang="en-GB"/>
        </a:p>
      </dgm:t>
    </dgm:pt>
    <dgm:pt modelId="{CF6FB12D-A21C-411E-8670-01E05E0D4FAD}" type="sibTrans" cxnId="{512591A1-9023-4508-A356-3C88D92DCAF3}">
      <dgm:prSet/>
      <dgm:spPr/>
      <dgm:t>
        <a:bodyPr/>
        <a:lstStyle/>
        <a:p>
          <a:endParaRPr lang="en-GB"/>
        </a:p>
      </dgm:t>
    </dgm:pt>
    <dgm:pt modelId="{3BE01DC0-BB42-4C50-8249-5F34B098B016}">
      <dgm:prSet phldrT="[Text]"/>
      <dgm:spPr/>
      <dgm:t>
        <a:bodyPr/>
        <a:lstStyle/>
        <a:p>
          <a:r>
            <a:rPr lang="en-GB" dirty="0">
              <a:solidFill>
                <a:srgbClr val="FF0000"/>
              </a:solidFill>
            </a:rPr>
            <a:t>e.g. </a:t>
          </a:r>
          <a:r>
            <a:rPr lang="en-GB" dirty="0"/>
            <a:t>revenue/profits lower than expected</a:t>
          </a:r>
        </a:p>
      </dgm:t>
    </dgm:pt>
    <dgm:pt modelId="{257F09C1-13E4-4CFA-863E-98C66BDC8053}" type="parTrans" cxnId="{BB616C1D-B432-4128-B957-544AE61990FE}">
      <dgm:prSet/>
      <dgm:spPr/>
      <dgm:t>
        <a:bodyPr/>
        <a:lstStyle/>
        <a:p>
          <a:endParaRPr lang="en-GB"/>
        </a:p>
      </dgm:t>
    </dgm:pt>
    <dgm:pt modelId="{0581EBA5-E4AA-47BD-9D5F-96E0270CC111}" type="sibTrans" cxnId="{BB616C1D-B432-4128-B957-544AE61990FE}">
      <dgm:prSet/>
      <dgm:spPr/>
      <dgm:t>
        <a:bodyPr/>
        <a:lstStyle/>
        <a:p>
          <a:endParaRPr lang="en-GB"/>
        </a:p>
      </dgm:t>
    </dgm:pt>
    <dgm:pt modelId="{6E18F298-46AC-4BE9-8214-74F932AB7923}">
      <dgm:prSet phldrT="[Text]"/>
      <dgm:spPr/>
      <dgm:t>
        <a:bodyPr/>
        <a:lstStyle/>
        <a:p>
          <a:r>
            <a:rPr lang="en-GB" dirty="0">
              <a:solidFill>
                <a:srgbClr val="FF0000"/>
              </a:solidFill>
            </a:rPr>
            <a:t>e.g. </a:t>
          </a:r>
          <a:r>
            <a:rPr lang="en-GB" dirty="0"/>
            <a:t>revenue/profit higher than expected</a:t>
          </a:r>
        </a:p>
      </dgm:t>
    </dgm:pt>
    <dgm:pt modelId="{68F790B4-F157-42CA-B108-E0176EF05EF4}" type="sibTrans" cxnId="{4AA7CEA9-938B-455B-BC3E-5355BAA4D745}">
      <dgm:prSet/>
      <dgm:spPr/>
      <dgm:t>
        <a:bodyPr/>
        <a:lstStyle/>
        <a:p>
          <a:endParaRPr lang="en-GB"/>
        </a:p>
      </dgm:t>
    </dgm:pt>
    <dgm:pt modelId="{2730A900-9533-4D5F-980C-B1C0E4270FF8}" type="parTrans" cxnId="{4AA7CEA9-938B-455B-BC3E-5355BAA4D745}">
      <dgm:prSet/>
      <dgm:spPr/>
      <dgm:t>
        <a:bodyPr/>
        <a:lstStyle/>
        <a:p>
          <a:endParaRPr lang="en-GB"/>
        </a:p>
      </dgm:t>
    </dgm:pt>
    <dgm:pt modelId="{FA6B5416-D39B-4E67-BF49-4D2A8A55C8E5}">
      <dgm:prSet phldrT="[Text]"/>
      <dgm:spPr/>
      <dgm:t>
        <a:bodyPr/>
        <a:lstStyle/>
        <a:p>
          <a:r>
            <a:rPr lang="en-GB" dirty="0">
              <a:solidFill>
                <a:srgbClr val="FF0000"/>
              </a:solidFill>
            </a:rPr>
            <a:t>e.g. </a:t>
          </a:r>
          <a:r>
            <a:rPr lang="en-GB" dirty="0"/>
            <a:t>costs lower than expected</a:t>
          </a:r>
        </a:p>
      </dgm:t>
    </dgm:pt>
    <dgm:pt modelId="{395B7215-8E41-417A-91D3-568EBE7835EF}" type="parTrans" cxnId="{2D5276DE-17C1-4E62-A094-53583A4712D2}">
      <dgm:prSet/>
      <dgm:spPr/>
      <dgm:t>
        <a:bodyPr/>
        <a:lstStyle/>
        <a:p>
          <a:endParaRPr lang="en-US"/>
        </a:p>
      </dgm:t>
    </dgm:pt>
    <dgm:pt modelId="{B872C4AC-FDC7-4241-93D4-88043BDE6142}" type="sibTrans" cxnId="{2D5276DE-17C1-4E62-A094-53583A4712D2}">
      <dgm:prSet/>
      <dgm:spPr/>
      <dgm:t>
        <a:bodyPr/>
        <a:lstStyle/>
        <a:p>
          <a:endParaRPr lang="en-US"/>
        </a:p>
      </dgm:t>
    </dgm:pt>
    <dgm:pt modelId="{C9D340FF-5D85-412E-87A6-B0A7198BBC9E}" type="pres">
      <dgm:prSet presAssocID="{280A80C2-03A9-492F-ADA8-8B84B356A205}" presName="linear" presStyleCnt="0">
        <dgm:presLayoutVars>
          <dgm:animLvl val="lvl"/>
          <dgm:resizeHandles val="exact"/>
        </dgm:presLayoutVars>
      </dgm:prSet>
      <dgm:spPr/>
    </dgm:pt>
    <dgm:pt modelId="{F3F671A1-4CC4-4850-A9B7-30A09466D478}" type="pres">
      <dgm:prSet presAssocID="{A3C6F2E0-2578-4D63-A6EB-F67D9F7592DB}" presName="parentText" presStyleLbl="node1" presStyleIdx="0" presStyleCnt="2" custLinFactNeighborX="-36759" custLinFactNeighborY="919">
        <dgm:presLayoutVars>
          <dgm:chMax val="0"/>
          <dgm:bulletEnabled val="1"/>
        </dgm:presLayoutVars>
      </dgm:prSet>
      <dgm:spPr/>
    </dgm:pt>
    <dgm:pt modelId="{D80DC959-E347-4365-987E-73AD82B8C8B3}" type="pres">
      <dgm:prSet presAssocID="{A3C6F2E0-2578-4D63-A6EB-F67D9F7592DB}" presName="childText" presStyleLbl="revTx" presStyleIdx="0" presStyleCnt="2">
        <dgm:presLayoutVars>
          <dgm:bulletEnabled val="1"/>
        </dgm:presLayoutVars>
      </dgm:prSet>
      <dgm:spPr/>
    </dgm:pt>
    <dgm:pt modelId="{ACDD1479-C4E1-4AC6-A011-37289245BAF3}" type="pres">
      <dgm:prSet presAssocID="{14E17E34-FF54-46FC-A6B3-B3097B548627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389DFBB5-A858-4317-A095-F58F8683A213}" type="pres">
      <dgm:prSet presAssocID="{14E17E34-FF54-46FC-A6B3-B3097B548627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1EB4E701-2ABE-4DF7-BB56-71BFF354A8F1}" type="presOf" srcId="{FA6B5416-D39B-4E67-BF49-4D2A8A55C8E5}" destId="{D80DC959-E347-4365-987E-73AD82B8C8B3}" srcOrd="0" destOrd="1" presId="urn:microsoft.com/office/officeart/2005/8/layout/vList2"/>
    <dgm:cxn modelId="{80930219-5C13-45DD-ABA8-91B228BC6249}" srcId="{14E17E34-FF54-46FC-A6B3-B3097B548627}" destId="{0EBE6563-9876-44C3-8B1B-2E15CFFD1D24}" srcOrd="0" destOrd="0" parTransId="{D015ED17-3BDE-455C-A1E2-FF9C0E3F907A}" sibTransId="{A924705B-1AB7-43B1-BF2D-B2E4B436D38B}"/>
    <dgm:cxn modelId="{1374A11C-B42B-4202-8806-EA241E287EDA}" type="presOf" srcId="{B338BD6B-1798-4BC6-B237-736EFA571E6B}" destId="{389DFBB5-A858-4317-A095-F58F8683A213}" srcOrd="0" destOrd="1" presId="urn:microsoft.com/office/officeart/2005/8/layout/vList2"/>
    <dgm:cxn modelId="{BB616C1D-B432-4128-B957-544AE61990FE}" srcId="{0EBE6563-9876-44C3-8B1B-2E15CFFD1D24}" destId="{3BE01DC0-BB42-4C50-8249-5F34B098B016}" srcOrd="1" destOrd="0" parTransId="{257F09C1-13E4-4CFA-863E-98C66BDC8053}" sibTransId="{0581EBA5-E4AA-47BD-9D5F-96E0270CC111}"/>
    <dgm:cxn modelId="{C6A2A420-3EF5-4AC4-87DF-6173D3A73ACB}" srcId="{A3C6F2E0-2578-4D63-A6EB-F67D9F7592DB}" destId="{08C6FF8A-E28C-40E3-80ED-104D84689F44}" srcOrd="0" destOrd="0" parTransId="{D80BC0FD-167A-4C44-B06D-9C20C8CA47A1}" sibTransId="{3C5FD0E5-9FB8-4BB3-A4C3-B87159C3EB35}"/>
    <dgm:cxn modelId="{E3799738-BDF1-4F90-BD2E-1E51FE5F8773}" type="presOf" srcId="{A3C6F2E0-2578-4D63-A6EB-F67D9F7592DB}" destId="{F3F671A1-4CC4-4850-A9B7-30A09466D478}" srcOrd="0" destOrd="0" presId="urn:microsoft.com/office/officeart/2005/8/layout/vList2"/>
    <dgm:cxn modelId="{F4BA8E66-CB98-4718-9725-FA27CE98DD4D}" srcId="{280A80C2-03A9-492F-ADA8-8B84B356A205}" destId="{A3C6F2E0-2578-4D63-A6EB-F67D9F7592DB}" srcOrd="0" destOrd="0" parTransId="{0C301A98-6889-4681-A137-3C471E432FE6}" sibTransId="{34D46D69-779C-4CC4-A5F6-EE77ED6BB02F}"/>
    <dgm:cxn modelId="{F989FB70-1D59-4A68-AED0-802DE6B4B716}" type="presOf" srcId="{6E18F298-46AC-4BE9-8214-74F932AB7923}" destId="{D80DC959-E347-4365-987E-73AD82B8C8B3}" srcOrd="0" destOrd="2" presId="urn:microsoft.com/office/officeart/2005/8/layout/vList2"/>
    <dgm:cxn modelId="{18B87571-0EC2-40F3-9DBD-23D55F7CC95C}" type="presOf" srcId="{14E17E34-FF54-46FC-A6B3-B3097B548627}" destId="{ACDD1479-C4E1-4AC6-A011-37289245BAF3}" srcOrd="0" destOrd="0" presId="urn:microsoft.com/office/officeart/2005/8/layout/vList2"/>
    <dgm:cxn modelId="{A91DD351-CE1D-4B9E-B406-95020E76BFFE}" srcId="{280A80C2-03A9-492F-ADA8-8B84B356A205}" destId="{14E17E34-FF54-46FC-A6B3-B3097B548627}" srcOrd="1" destOrd="0" parTransId="{9BDDE714-470D-4070-8A75-3D59C44C73C6}" sibTransId="{9552059C-2A4E-40FE-BCC8-232A763FA4BA}"/>
    <dgm:cxn modelId="{2EDA9658-69DF-460C-8999-2703E517BD4E}" type="presOf" srcId="{280A80C2-03A9-492F-ADA8-8B84B356A205}" destId="{C9D340FF-5D85-412E-87A6-B0A7198BBC9E}" srcOrd="0" destOrd="0" presId="urn:microsoft.com/office/officeart/2005/8/layout/vList2"/>
    <dgm:cxn modelId="{512591A1-9023-4508-A356-3C88D92DCAF3}" srcId="{0EBE6563-9876-44C3-8B1B-2E15CFFD1D24}" destId="{B338BD6B-1798-4BC6-B237-736EFA571E6B}" srcOrd="0" destOrd="0" parTransId="{A8EC9606-7EC7-4858-8E3B-E75747665C63}" sibTransId="{CF6FB12D-A21C-411E-8670-01E05E0D4FAD}"/>
    <dgm:cxn modelId="{4AA7CEA9-938B-455B-BC3E-5355BAA4D745}" srcId="{08C6FF8A-E28C-40E3-80ED-104D84689F44}" destId="{6E18F298-46AC-4BE9-8214-74F932AB7923}" srcOrd="1" destOrd="0" parTransId="{2730A900-9533-4D5F-980C-B1C0E4270FF8}" sibTransId="{68F790B4-F157-42CA-B108-E0176EF05EF4}"/>
    <dgm:cxn modelId="{F40AC6C2-4FA1-42A2-81F9-750C9E468326}" type="presOf" srcId="{08C6FF8A-E28C-40E3-80ED-104D84689F44}" destId="{D80DC959-E347-4365-987E-73AD82B8C8B3}" srcOrd="0" destOrd="0" presId="urn:microsoft.com/office/officeart/2005/8/layout/vList2"/>
    <dgm:cxn modelId="{DD0441CD-2584-40FC-8274-FE9D365BF1A9}" type="presOf" srcId="{3BE01DC0-BB42-4C50-8249-5F34B098B016}" destId="{389DFBB5-A858-4317-A095-F58F8683A213}" srcOrd="0" destOrd="2" presId="urn:microsoft.com/office/officeart/2005/8/layout/vList2"/>
    <dgm:cxn modelId="{2DC951CD-54D4-470A-BA88-1E6D18DFB5D8}" type="presOf" srcId="{0EBE6563-9876-44C3-8B1B-2E15CFFD1D24}" destId="{389DFBB5-A858-4317-A095-F58F8683A213}" srcOrd="0" destOrd="0" presId="urn:microsoft.com/office/officeart/2005/8/layout/vList2"/>
    <dgm:cxn modelId="{2D5276DE-17C1-4E62-A094-53583A4712D2}" srcId="{08C6FF8A-E28C-40E3-80ED-104D84689F44}" destId="{FA6B5416-D39B-4E67-BF49-4D2A8A55C8E5}" srcOrd="0" destOrd="0" parTransId="{395B7215-8E41-417A-91D3-568EBE7835EF}" sibTransId="{B872C4AC-FDC7-4241-93D4-88043BDE6142}"/>
    <dgm:cxn modelId="{D72C5B0B-86F7-42E2-8D92-223257D43560}" type="presParOf" srcId="{C9D340FF-5D85-412E-87A6-B0A7198BBC9E}" destId="{F3F671A1-4CC4-4850-A9B7-30A09466D478}" srcOrd="0" destOrd="0" presId="urn:microsoft.com/office/officeart/2005/8/layout/vList2"/>
    <dgm:cxn modelId="{069FB101-17DF-429C-8E5A-A4C2A5D4244F}" type="presParOf" srcId="{C9D340FF-5D85-412E-87A6-B0A7198BBC9E}" destId="{D80DC959-E347-4365-987E-73AD82B8C8B3}" srcOrd="1" destOrd="0" presId="urn:microsoft.com/office/officeart/2005/8/layout/vList2"/>
    <dgm:cxn modelId="{1F20D130-ED50-41FE-8FA1-5CD1A21B4F16}" type="presParOf" srcId="{C9D340FF-5D85-412E-87A6-B0A7198BBC9E}" destId="{ACDD1479-C4E1-4AC6-A011-37289245BAF3}" srcOrd="2" destOrd="0" presId="urn:microsoft.com/office/officeart/2005/8/layout/vList2"/>
    <dgm:cxn modelId="{2AE512F7-C2DB-4A81-96E4-C60D2E943DF7}" type="presParOf" srcId="{C9D340FF-5D85-412E-87A6-B0A7198BBC9E}" destId="{389DFBB5-A858-4317-A095-F58F8683A213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842F2C0-504C-4A1A-B697-2198BA4497FA}" type="doc">
      <dgm:prSet loTypeId="urn:microsoft.com/office/officeart/2005/8/layout/default#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GB"/>
        </a:p>
      </dgm:t>
    </dgm:pt>
    <dgm:pt modelId="{F5F006FE-64D5-404F-B225-4B9DD5D1CF1E}">
      <dgm:prSet phldrT="[Text]"/>
      <dgm:spPr/>
      <dgm:t>
        <a:bodyPr/>
        <a:lstStyle/>
        <a:p>
          <a:r>
            <a:rPr lang="en-GB" dirty="0"/>
            <a:t>Are only as good as the data being used</a:t>
          </a:r>
        </a:p>
      </dgm:t>
    </dgm:pt>
    <dgm:pt modelId="{A8D33E3A-CE01-4D80-A41A-2716903895FC}" type="parTrans" cxnId="{3787FF98-0F27-4B0D-AC0D-CE853BF08D44}">
      <dgm:prSet/>
      <dgm:spPr/>
      <dgm:t>
        <a:bodyPr/>
        <a:lstStyle/>
        <a:p>
          <a:endParaRPr lang="en-GB"/>
        </a:p>
      </dgm:t>
    </dgm:pt>
    <dgm:pt modelId="{FEFD6E70-1439-44D5-A088-AC886F3D1694}" type="sibTrans" cxnId="{3787FF98-0F27-4B0D-AC0D-CE853BF08D44}">
      <dgm:prSet/>
      <dgm:spPr/>
      <dgm:t>
        <a:bodyPr/>
        <a:lstStyle/>
        <a:p>
          <a:endParaRPr lang="en-GB"/>
        </a:p>
      </dgm:t>
    </dgm:pt>
    <dgm:pt modelId="{1BF205F0-E428-428A-85A1-5FF01139B9EA}">
      <dgm:prSet phldrT="[Text]"/>
      <dgm:spPr/>
      <dgm:t>
        <a:bodyPr/>
        <a:lstStyle/>
        <a:p>
          <a:r>
            <a:rPr lang="en-GB" dirty="0"/>
            <a:t>Take time to complete and manage</a:t>
          </a:r>
        </a:p>
      </dgm:t>
    </dgm:pt>
    <dgm:pt modelId="{4B847923-0E60-42D8-B25E-CE2C999E3048}" type="parTrans" cxnId="{174E7B77-3143-40B9-9362-F13A21EA8865}">
      <dgm:prSet/>
      <dgm:spPr/>
      <dgm:t>
        <a:bodyPr/>
        <a:lstStyle/>
        <a:p>
          <a:endParaRPr lang="en-GB"/>
        </a:p>
      </dgm:t>
    </dgm:pt>
    <dgm:pt modelId="{8B425281-2888-46AE-AA49-9B3C2AAC4515}" type="sibTrans" cxnId="{174E7B77-3143-40B9-9362-F13A21EA8865}">
      <dgm:prSet/>
      <dgm:spPr/>
      <dgm:t>
        <a:bodyPr/>
        <a:lstStyle/>
        <a:p>
          <a:endParaRPr lang="en-GB"/>
        </a:p>
      </dgm:t>
    </dgm:pt>
    <dgm:pt modelId="{14891F73-232E-4C2B-919E-45B9147950AA}">
      <dgm:prSet phldrT="[Text]"/>
      <dgm:spPr/>
      <dgm:t>
        <a:bodyPr/>
        <a:lstStyle/>
        <a:p>
          <a:r>
            <a:rPr lang="en-GB" dirty="0"/>
            <a:t>Can result in short term decisions to keep within the budget</a:t>
          </a:r>
        </a:p>
      </dgm:t>
    </dgm:pt>
    <dgm:pt modelId="{96EAF530-0F2D-4874-B659-5B9D09D83135}" type="parTrans" cxnId="{095094E3-F943-4877-A3AC-E1F4AAAA6D95}">
      <dgm:prSet/>
      <dgm:spPr/>
      <dgm:t>
        <a:bodyPr/>
        <a:lstStyle/>
        <a:p>
          <a:endParaRPr lang="en-GB"/>
        </a:p>
      </dgm:t>
    </dgm:pt>
    <dgm:pt modelId="{37796C00-E83E-48F3-9074-E664A6F59C76}" type="sibTrans" cxnId="{095094E3-F943-4877-A3AC-E1F4AAAA6D95}">
      <dgm:prSet/>
      <dgm:spPr/>
      <dgm:t>
        <a:bodyPr/>
        <a:lstStyle/>
        <a:p>
          <a:endParaRPr lang="en-GB"/>
        </a:p>
      </dgm:t>
    </dgm:pt>
    <dgm:pt modelId="{F036A753-8DD1-4311-88B5-06D4447BE6FD}">
      <dgm:prSet phldrT="[Text]"/>
      <dgm:spPr/>
      <dgm:t>
        <a:bodyPr/>
        <a:lstStyle/>
        <a:p>
          <a:r>
            <a:rPr lang="en-GB" dirty="0"/>
            <a:t>Can lead to inflexibility in decision-making</a:t>
          </a:r>
        </a:p>
      </dgm:t>
    </dgm:pt>
    <dgm:pt modelId="{0B308762-16CA-4A91-8F95-17662C75A60E}" type="parTrans" cxnId="{29A0A201-6402-44DE-B3AB-DA5D459EA6BF}">
      <dgm:prSet/>
      <dgm:spPr/>
      <dgm:t>
        <a:bodyPr/>
        <a:lstStyle/>
        <a:p>
          <a:endParaRPr lang="en-GB"/>
        </a:p>
      </dgm:t>
    </dgm:pt>
    <dgm:pt modelId="{0F5A6F44-CF97-455D-B1DB-5D87CA35A53E}" type="sibTrans" cxnId="{29A0A201-6402-44DE-B3AB-DA5D459EA6BF}">
      <dgm:prSet/>
      <dgm:spPr/>
      <dgm:t>
        <a:bodyPr/>
        <a:lstStyle/>
        <a:p>
          <a:endParaRPr lang="en-GB"/>
        </a:p>
      </dgm:t>
    </dgm:pt>
    <dgm:pt modelId="{17F31170-37E3-422D-8B6D-7F40A5E7F550}">
      <dgm:prSet phldrT="[Text]"/>
      <dgm:spPr/>
      <dgm:t>
        <a:bodyPr/>
        <a:lstStyle/>
        <a:p>
          <a:r>
            <a:rPr lang="en-GB" dirty="0"/>
            <a:t>Need to be changed as circumstances change</a:t>
          </a:r>
        </a:p>
      </dgm:t>
    </dgm:pt>
    <dgm:pt modelId="{F622F880-76BA-47B2-9AE0-B052F90D17C9}" type="parTrans" cxnId="{8E7AC37B-C5C7-4996-8382-3118723A5F67}">
      <dgm:prSet/>
      <dgm:spPr/>
      <dgm:t>
        <a:bodyPr/>
        <a:lstStyle/>
        <a:p>
          <a:endParaRPr lang="en-GB"/>
        </a:p>
      </dgm:t>
    </dgm:pt>
    <dgm:pt modelId="{05B06A7C-D266-4258-87EF-AE77B7639508}" type="sibTrans" cxnId="{8E7AC37B-C5C7-4996-8382-3118723A5F67}">
      <dgm:prSet/>
      <dgm:spPr/>
      <dgm:t>
        <a:bodyPr/>
        <a:lstStyle/>
        <a:p>
          <a:endParaRPr lang="en-GB"/>
        </a:p>
      </dgm:t>
    </dgm:pt>
    <dgm:pt modelId="{F96C0A0D-FCBE-49CF-A876-89F5EBAA1E4D}" type="pres">
      <dgm:prSet presAssocID="{C842F2C0-504C-4A1A-B697-2198BA4497FA}" presName="diagram" presStyleCnt="0">
        <dgm:presLayoutVars>
          <dgm:dir/>
          <dgm:resizeHandles val="exact"/>
        </dgm:presLayoutVars>
      </dgm:prSet>
      <dgm:spPr/>
    </dgm:pt>
    <dgm:pt modelId="{EEA903D6-139D-4637-85BA-435955068E5C}" type="pres">
      <dgm:prSet presAssocID="{F5F006FE-64D5-404F-B225-4B9DD5D1CF1E}" presName="node" presStyleLbl="node1" presStyleIdx="0" presStyleCnt="5">
        <dgm:presLayoutVars>
          <dgm:bulletEnabled val="1"/>
        </dgm:presLayoutVars>
      </dgm:prSet>
      <dgm:spPr/>
    </dgm:pt>
    <dgm:pt modelId="{50665995-E7B2-4646-AFD4-4D18EE48F978}" type="pres">
      <dgm:prSet presAssocID="{FEFD6E70-1439-44D5-A088-AC886F3D1694}" presName="sibTrans" presStyleCnt="0"/>
      <dgm:spPr/>
    </dgm:pt>
    <dgm:pt modelId="{0974EDEB-B960-4B24-A373-FC4145FB6933}" type="pres">
      <dgm:prSet presAssocID="{F036A753-8DD1-4311-88B5-06D4447BE6FD}" presName="node" presStyleLbl="node1" presStyleIdx="1" presStyleCnt="5">
        <dgm:presLayoutVars>
          <dgm:bulletEnabled val="1"/>
        </dgm:presLayoutVars>
      </dgm:prSet>
      <dgm:spPr/>
    </dgm:pt>
    <dgm:pt modelId="{C93F75ED-23AD-4ECB-BBC7-232370716DE7}" type="pres">
      <dgm:prSet presAssocID="{0F5A6F44-CF97-455D-B1DB-5D87CA35A53E}" presName="sibTrans" presStyleCnt="0"/>
      <dgm:spPr/>
    </dgm:pt>
    <dgm:pt modelId="{7A893126-A335-4188-A3AF-8890770527AD}" type="pres">
      <dgm:prSet presAssocID="{17F31170-37E3-422D-8B6D-7F40A5E7F550}" presName="node" presStyleLbl="node1" presStyleIdx="2" presStyleCnt="5">
        <dgm:presLayoutVars>
          <dgm:bulletEnabled val="1"/>
        </dgm:presLayoutVars>
      </dgm:prSet>
      <dgm:spPr/>
    </dgm:pt>
    <dgm:pt modelId="{D486B948-06DA-4133-AF6C-86628C180E4E}" type="pres">
      <dgm:prSet presAssocID="{05B06A7C-D266-4258-87EF-AE77B7639508}" presName="sibTrans" presStyleCnt="0"/>
      <dgm:spPr/>
    </dgm:pt>
    <dgm:pt modelId="{C34E5C8F-B545-44D1-8806-28F8BED78EAD}" type="pres">
      <dgm:prSet presAssocID="{1BF205F0-E428-428A-85A1-5FF01139B9EA}" presName="node" presStyleLbl="node1" presStyleIdx="3" presStyleCnt="5">
        <dgm:presLayoutVars>
          <dgm:bulletEnabled val="1"/>
        </dgm:presLayoutVars>
      </dgm:prSet>
      <dgm:spPr/>
    </dgm:pt>
    <dgm:pt modelId="{33312CDE-9E37-4A6A-AE48-CE1AFA8EC7DF}" type="pres">
      <dgm:prSet presAssocID="{8B425281-2888-46AE-AA49-9B3C2AAC4515}" presName="sibTrans" presStyleCnt="0"/>
      <dgm:spPr/>
    </dgm:pt>
    <dgm:pt modelId="{80C6CF72-4D4B-4968-97C3-DBA01DCFF87C}" type="pres">
      <dgm:prSet presAssocID="{14891F73-232E-4C2B-919E-45B9147950AA}" presName="node" presStyleLbl="node1" presStyleIdx="4" presStyleCnt="5">
        <dgm:presLayoutVars>
          <dgm:bulletEnabled val="1"/>
        </dgm:presLayoutVars>
      </dgm:prSet>
      <dgm:spPr/>
    </dgm:pt>
  </dgm:ptLst>
  <dgm:cxnLst>
    <dgm:cxn modelId="{27095400-0E27-4C2D-AFAC-2A3E358EE059}" type="presOf" srcId="{F036A753-8DD1-4311-88B5-06D4447BE6FD}" destId="{0974EDEB-B960-4B24-A373-FC4145FB6933}" srcOrd="0" destOrd="0" presId="urn:microsoft.com/office/officeart/2005/8/layout/default#1"/>
    <dgm:cxn modelId="{29A0A201-6402-44DE-B3AB-DA5D459EA6BF}" srcId="{C842F2C0-504C-4A1A-B697-2198BA4497FA}" destId="{F036A753-8DD1-4311-88B5-06D4447BE6FD}" srcOrd="1" destOrd="0" parTransId="{0B308762-16CA-4A91-8F95-17662C75A60E}" sibTransId="{0F5A6F44-CF97-455D-B1DB-5D87CA35A53E}"/>
    <dgm:cxn modelId="{99641035-7FE9-4EB9-9518-755B93806C7C}" type="presOf" srcId="{F5F006FE-64D5-404F-B225-4B9DD5D1CF1E}" destId="{EEA903D6-139D-4637-85BA-435955068E5C}" srcOrd="0" destOrd="0" presId="urn:microsoft.com/office/officeart/2005/8/layout/default#1"/>
    <dgm:cxn modelId="{47582C3D-1507-4351-A6E0-4B2541E0F7AF}" type="presOf" srcId="{14891F73-232E-4C2B-919E-45B9147950AA}" destId="{80C6CF72-4D4B-4968-97C3-DBA01DCFF87C}" srcOrd="0" destOrd="0" presId="urn:microsoft.com/office/officeart/2005/8/layout/default#1"/>
    <dgm:cxn modelId="{4C996356-87D5-435D-8232-F7323BA7D1E9}" type="presOf" srcId="{17F31170-37E3-422D-8B6D-7F40A5E7F550}" destId="{7A893126-A335-4188-A3AF-8890770527AD}" srcOrd="0" destOrd="0" presId="urn:microsoft.com/office/officeart/2005/8/layout/default#1"/>
    <dgm:cxn modelId="{174E7B77-3143-40B9-9362-F13A21EA8865}" srcId="{C842F2C0-504C-4A1A-B697-2198BA4497FA}" destId="{1BF205F0-E428-428A-85A1-5FF01139B9EA}" srcOrd="3" destOrd="0" parTransId="{4B847923-0E60-42D8-B25E-CE2C999E3048}" sibTransId="{8B425281-2888-46AE-AA49-9B3C2AAC4515}"/>
    <dgm:cxn modelId="{8E7AC37B-C5C7-4996-8382-3118723A5F67}" srcId="{C842F2C0-504C-4A1A-B697-2198BA4497FA}" destId="{17F31170-37E3-422D-8B6D-7F40A5E7F550}" srcOrd="2" destOrd="0" parTransId="{F622F880-76BA-47B2-9AE0-B052F90D17C9}" sibTransId="{05B06A7C-D266-4258-87EF-AE77B7639508}"/>
    <dgm:cxn modelId="{3787FF98-0F27-4B0D-AC0D-CE853BF08D44}" srcId="{C842F2C0-504C-4A1A-B697-2198BA4497FA}" destId="{F5F006FE-64D5-404F-B225-4B9DD5D1CF1E}" srcOrd="0" destOrd="0" parTransId="{A8D33E3A-CE01-4D80-A41A-2716903895FC}" sibTransId="{FEFD6E70-1439-44D5-A088-AC886F3D1694}"/>
    <dgm:cxn modelId="{9CD45FE3-1B15-4D4D-A787-E06A18675971}" type="presOf" srcId="{1BF205F0-E428-428A-85A1-5FF01139B9EA}" destId="{C34E5C8F-B545-44D1-8806-28F8BED78EAD}" srcOrd="0" destOrd="0" presId="urn:microsoft.com/office/officeart/2005/8/layout/default#1"/>
    <dgm:cxn modelId="{095094E3-F943-4877-A3AC-E1F4AAAA6D95}" srcId="{C842F2C0-504C-4A1A-B697-2198BA4497FA}" destId="{14891F73-232E-4C2B-919E-45B9147950AA}" srcOrd="4" destOrd="0" parTransId="{96EAF530-0F2D-4874-B659-5B9D09D83135}" sibTransId="{37796C00-E83E-48F3-9074-E664A6F59C76}"/>
    <dgm:cxn modelId="{9F1C4BFE-558B-4AA9-AC1B-C771391FCF3E}" type="presOf" srcId="{C842F2C0-504C-4A1A-B697-2198BA4497FA}" destId="{F96C0A0D-FCBE-49CF-A876-89F5EBAA1E4D}" srcOrd="0" destOrd="0" presId="urn:microsoft.com/office/officeart/2005/8/layout/default#1"/>
    <dgm:cxn modelId="{E1ECDE55-C29E-4EBA-B390-4B0A70C21D38}" type="presParOf" srcId="{F96C0A0D-FCBE-49CF-A876-89F5EBAA1E4D}" destId="{EEA903D6-139D-4637-85BA-435955068E5C}" srcOrd="0" destOrd="0" presId="urn:microsoft.com/office/officeart/2005/8/layout/default#1"/>
    <dgm:cxn modelId="{591FE681-6763-4716-8428-4C2C4FA4597E}" type="presParOf" srcId="{F96C0A0D-FCBE-49CF-A876-89F5EBAA1E4D}" destId="{50665995-E7B2-4646-AFD4-4D18EE48F978}" srcOrd="1" destOrd="0" presId="urn:microsoft.com/office/officeart/2005/8/layout/default#1"/>
    <dgm:cxn modelId="{34C56659-AD98-41F7-AD3B-EDF8CD8AB8F7}" type="presParOf" srcId="{F96C0A0D-FCBE-49CF-A876-89F5EBAA1E4D}" destId="{0974EDEB-B960-4B24-A373-FC4145FB6933}" srcOrd="2" destOrd="0" presId="urn:microsoft.com/office/officeart/2005/8/layout/default#1"/>
    <dgm:cxn modelId="{150376C5-C5F3-4582-8B5D-78ECE6A76085}" type="presParOf" srcId="{F96C0A0D-FCBE-49CF-A876-89F5EBAA1E4D}" destId="{C93F75ED-23AD-4ECB-BBC7-232370716DE7}" srcOrd="3" destOrd="0" presId="urn:microsoft.com/office/officeart/2005/8/layout/default#1"/>
    <dgm:cxn modelId="{FC8805C8-24D4-4F8A-8022-4F2E9646904E}" type="presParOf" srcId="{F96C0A0D-FCBE-49CF-A876-89F5EBAA1E4D}" destId="{7A893126-A335-4188-A3AF-8890770527AD}" srcOrd="4" destOrd="0" presId="urn:microsoft.com/office/officeart/2005/8/layout/default#1"/>
    <dgm:cxn modelId="{66CA5556-5B6E-4FA1-9991-E9E32FE508E0}" type="presParOf" srcId="{F96C0A0D-FCBE-49CF-A876-89F5EBAA1E4D}" destId="{D486B948-06DA-4133-AF6C-86628C180E4E}" srcOrd="5" destOrd="0" presId="urn:microsoft.com/office/officeart/2005/8/layout/default#1"/>
    <dgm:cxn modelId="{FE3BAFFF-DEBB-4B4D-907D-F411D1DEE186}" type="presParOf" srcId="{F96C0A0D-FCBE-49CF-A876-89F5EBAA1E4D}" destId="{C34E5C8F-B545-44D1-8806-28F8BED78EAD}" srcOrd="6" destOrd="0" presId="urn:microsoft.com/office/officeart/2005/8/layout/default#1"/>
    <dgm:cxn modelId="{B89B4183-E05B-4357-BACD-7659F518FB61}" type="presParOf" srcId="{F96C0A0D-FCBE-49CF-A876-89F5EBAA1E4D}" destId="{33312CDE-9E37-4A6A-AE48-CE1AFA8EC7DF}" srcOrd="7" destOrd="0" presId="urn:microsoft.com/office/officeart/2005/8/layout/default#1"/>
    <dgm:cxn modelId="{C8C5D0DC-A6E9-4C21-BEA4-E8A5A38CC56D}" type="presParOf" srcId="{F96C0A0D-FCBE-49CF-A876-89F5EBAA1E4D}" destId="{80C6CF72-4D4B-4968-97C3-DBA01DCFF87C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F671A1-4CC4-4850-A9B7-30A09466D478}">
      <dsp:nvSpPr>
        <dsp:cNvPr id="0" name=""/>
        <dsp:cNvSpPr/>
      </dsp:nvSpPr>
      <dsp:spPr>
        <a:xfrm>
          <a:off x="0" y="11668"/>
          <a:ext cx="8229600" cy="11232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Favourable Variances</a:t>
          </a:r>
        </a:p>
      </dsp:txBody>
      <dsp:txXfrm>
        <a:off x="54830" y="66498"/>
        <a:ext cx="8119940" cy="1013540"/>
      </dsp:txXfrm>
    </dsp:sp>
    <dsp:sp modelId="{D80DC959-E347-4365-987E-73AD82B8C8B3}">
      <dsp:nvSpPr>
        <dsp:cNvPr id="0" name=""/>
        <dsp:cNvSpPr/>
      </dsp:nvSpPr>
      <dsp:spPr>
        <a:xfrm>
          <a:off x="0" y="1125737"/>
          <a:ext cx="8229600" cy="993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76200" rIns="426720" bIns="76200" numCol="1" spcCol="1270" anchor="t" anchorCtr="0">
          <a:noAutofit/>
        </a:bodyPr>
        <a:lstStyle/>
        <a:p>
          <a:pPr marL="285750" lvl="1" indent="-285750" algn="l" defTabSz="2089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GB" sz="4700" kern="1200" dirty="0"/>
        </a:p>
      </dsp:txBody>
      <dsp:txXfrm>
        <a:off x="0" y="1125737"/>
        <a:ext cx="8229600" cy="993600"/>
      </dsp:txXfrm>
    </dsp:sp>
    <dsp:sp modelId="{ACDD1479-C4E1-4AC6-A011-37289245BAF3}">
      <dsp:nvSpPr>
        <dsp:cNvPr id="0" name=""/>
        <dsp:cNvSpPr/>
      </dsp:nvSpPr>
      <dsp:spPr>
        <a:xfrm>
          <a:off x="0" y="2119337"/>
          <a:ext cx="8229600" cy="1123200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Adverse Variances</a:t>
          </a:r>
        </a:p>
      </dsp:txBody>
      <dsp:txXfrm>
        <a:off x="54830" y="2174167"/>
        <a:ext cx="8119940" cy="1013540"/>
      </dsp:txXfrm>
    </dsp:sp>
    <dsp:sp modelId="{389DFBB5-A858-4317-A095-F58F8683A213}">
      <dsp:nvSpPr>
        <dsp:cNvPr id="0" name=""/>
        <dsp:cNvSpPr/>
      </dsp:nvSpPr>
      <dsp:spPr>
        <a:xfrm>
          <a:off x="0" y="3242537"/>
          <a:ext cx="8229600" cy="993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76200" rIns="426720" bIns="76200" numCol="1" spcCol="1270" anchor="t" anchorCtr="0">
          <a:noAutofit/>
        </a:bodyPr>
        <a:lstStyle/>
        <a:p>
          <a:pPr marL="285750" lvl="1" indent="-285750" algn="l" defTabSz="2089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GB" sz="4700" kern="1200" dirty="0"/>
        </a:p>
      </dsp:txBody>
      <dsp:txXfrm>
        <a:off x="0" y="3242537"/>
        <a:ext cx="8229600" cy="9936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F671A1-4CC4-4850-A9B7-30A09466D478}">
      <dsp:nvSpPr>
        <dsp:cNvPr id="0" name=""/>
        <dsp:cNvSpPr/>
      </dsp:nvSpPr>
      <dsp:spPr>
        <a:xfrm>
          <a:off x="0" y="43870"/>
          <a:ext cx="8229600" cy="67567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Favourable Variances</a:t>
          </a:r>
        </a:p>
      </dsp:txBody>
      <dsp:txXfrm>
        <a:off x="32984" y="76854"/>
        <a:ext cx="8163632" cy="609706"/>
      </dsp:txXfrm>
    </dsp:sp>
    <dsp:sp modelId="{D80DC959-E347-4365-987E-73AD82B8C8B3}">
      <dsp:nvSpPr>
        <dsp:cNvPr id="0" name=""/>
        <dsp:cNvSpPr/>
      </dsp:nvSpPr>
      <dsp:spPr>
        <a:xfrm>
          <a:off x="0" y="706562"/>
          <a:ext cx="8229600" cy="14127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700" kern="1200" dirty="0"/>
            <a:t>Actual figure is better than budgeted figure</a:t>
          </a:r>
        </a:p>
        <a:p>
          <a:pPr marL="457200" lvl="2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700" kern="1200" dirty="0">
              <a:solidFill>
                <a:srgbClr val="FF0000"/>
              </a:solidFill>
            </a:rPr>
            <a:t>e.g. </a:t>
          </a:r>
          <a:r>
            <a:rPr lang="en-GB" sz="2700" kern="1200" dirty="0"/>
            <a:t>costs lower than expected</a:t>
          </a:r>
        </a:p>
        <a:p>
          <a:pPr marL="457200" lvl="2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700" kern="1200" dirty="0">
              <a:solidFill>
                <a:srgbClr val="FF0000"/>
              </a:solidFill>
            </a:rPr>
            <a:t>e.g. </a:t>
          </a:r>
          <a:r>
            <a:rPr lang="en-GB" sz="2700" kern="1200" dirty="0"/>
            <a:t>revenue/profit higher than expected</a:t>
          </a:r>
        </a:p>
      </dsp:txBody>
      <dsp:txXfrm>
        <a:off x="0" y="706562"/>
        <a:ext cx="8229600" cy="1412775"/>
      </dsp:txXfrm>
    </dsp:sp>
    <dsp:sp modelId="{ACDD1479-C4E1-4AC6-A011-37289245BAF3}">
      <dsp:nvSpPr>
        <dsp:cNvPr id="0" name=""/>
        <dsp:cNvSpPr/>
      </dsp:nvSpPr>
      <dsp:spPr>
        <a:xfrm>
          <a:off x="0" y="2119337"/>
          <a:ext cx="8229600" cy="675674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Adverse Variances</a:t>
          </a:r>
        </a:p>
      </dsp:txBody>
      <dsp:txXfrm>
        <a:off x="32984" y="2152321"/>
        <a:ext cx="8163632" cy="609706"/>
      </dsp:txXfrm>
    </dsp:sp>
    <dsp:sp modelId="{389DFBB5-A858-4317-A095-F58F8683A213}">
      <dsp:nvSpPr>
        <dsp:cNvPr id="0" name=""/>
        <dsp:cNvSpPr/>
      </dsp:nvSpPr>
      <dsp:spPr>
        <a:xfrm>
          <a:off x="0" y="2795012"/>
          <a:ext cx="8229600" cy="14127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700" kern="1200" dirty="0"/>
            <a:t>Actual figure is worse than budgeted figure</a:t>
          </a:r>
        </a:p>
        <a:p>
          <a:pPr marL="457200" lvl="2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700" kern="1200" dirty="0">
              <a:solidFill>
                <a:srgbClr val="FF0000"/>
              </a:solidFill>
            </a:rPr>
            <a:t>e.g. </a:t>
          </a:r>
          <a:r>
            <a:rPr lang="en-GB" sz="2700" kern="1200" dirty="0"/>
            <a:t>costs higher than expected</a:t>
          </a:r>
        </a:p>
        <a:p>
          <a:pPr marL="457200" lvl="2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700" kern="1200" dirty="0">
              <a:solidFill>
                <a:srgbClr val="FF0000"/>
              </a:solidFill>
            </a:rPr>
            <a:t>e.g. </a:t>
          </a:r>
          <a:r>
            <a:rPr lang="en-GB" sz="2700" kern="1200" dirty="0"/>
            <a:t>revenue/profits lower than expected</a:t>
          </a:r>
        </a:p>
      </dsp:txBody>
      <dsp:txXfrm>
        <a:off x="0" y="2795012"/>
        <a:ext cx="8229600" cy="141277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A903D6-139D-4637-85BA-435955068E5C}">
      <dsp:nvSpPr>
        <dsp:cNvPr id="0" name=""/>
        <dsp:cNvSpPr/>
      </dsp:nvSpPr>
      <dsp:spPr>
        <a:xfrm>
          <a:off x="0" y="790934"/>
          <a:ext cx="2571749" cy="154305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Are only as good as the data being used</a:t>
          </a:r>
        </a:p>
      </dsp:txBody>
      <dsp:txXfrm>
        <a:off x="0" y="790934"/>
        <a:ext cx="2571749" cy="1543050"/>
      </dsp:txXfrm>
    </dsp:sp>
    <dsp:sp modelId="{0974EDEB-B960-4B24-A373-FC4145FB6933}">
      <dsp:nvSpPr>
        <dsp:cNvPr id="0" name=""/>
        <dsp:cNvSpPr/>
      </dsp:nvSpPr>
      <dsp:spPr>
        <a:xfrm>
          <a:off x="2828925" y="790934"/>
          <a:ext cx="2571749" cy="154305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Can lead to inflexibility in decision-making</a:t>
          </a:r>
        </a:p>
      </dsp:txBody>
      <dsp:txXfrm>
        <a:off x="2828925" y="790934"/>
        <a:ext cx="2571749" cy="1543050"/>
      </dsp:txXfrm>
    </dsp:sp>
    <dsp:sp modelId="{7A893126-A335-4188-A3AF-8890770527AD}">
      <dsp:nvSpPr>
        <dsp:cNvPr id="0" name=""/>
        <dsp:cNvSpPr/>
      </dsp:nvSpPr>
      <dsp:spPr>
        <a:xfrm>
          <a:off x="5657849" y="790934"/>
          <a:ext cx="2571749" cy="154305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Need to be changed as circumstances change</a:t>
          </a:r>
        </a:p>
      </dsp:txBody>
      <dsp:txXfrm>
        <a:off x="5657849" y="790934"/>
        <a:ext cx="2571749" cy="1543050"/>
      </dsp:txXfrm>
    </dsp:sp>
    <dsp:sp modelId="{C34E5C8F-B545-44D1-8806-28F8BED78EAD}">
      <dsp:nvSpPr>
        <dsp:cNvPr id="0" name=""/>
        <dsp:cNvSpPr/>
      </dsp:nvSpPr>
      <dsp:spPr>
        <a:xfrm>
          <a:off x="1414462" y="2591159"/>
          <a:ext cx="2571749" cy="154305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Take time to complete and manage</a:t>
          </a:r>
        </a:p>
      </dsp:txBody>
      <dsp:txXfrm>
        <a:off x="1414462" y="2591159"/>
        <a:ext cx="2571749" cy="1543050"/>
      </dsp:txXfrm>
    </dsp:sp>
    <dsp:sp modelId="{80C6CF72-4D4B-4968-97C3-DBA01DCFF87C}">
      <dsp:nvSpPr>
        <dsp:cNvPr id="0" name=""/>
        <dsp:cNvSpPr/>
      </dsp:nvSpPr>
      <dsp:spPr>
        <a:xfrm>
          <a:off x="4243387" y="2591159"/>
          <a:ext cx="2571749" cy="154305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Can result in short term decisions to keep within the budget</a:t>
          </a:r>
        </a:p>
      </dsp:txBody>
      <dsp:txXfrm>
        <a:off x="4243387" y="2591159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52FA89-2DE0-4F49-9BB8-6257F5B72E6B}" type="datetimeFigureOut">
              <a:rPr lang="en-GB" smtClean="0"/>
              <a:t>29/10/2020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3E2BC1-90C5-4CFF-9B59-79E7DAF3C5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48570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2EADD7-0997-47C9-8E6D-43CC3B2A4013}" type="datetimeFigureOut">
              <a:rPr lang="en-GB" smtClean="0"/>
              <a:t>29/10/2020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E7A3E3-E495-4FA4-B4EB-BE50C42D29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1131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5AD7CB-0F76-4D6B-BEC9-ECE3AF797160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620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5AD7CB-0F76-4D6B-BEC9-ECE3AF797160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8326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AA12B4E-64C0-4EDE-B712-E597C6C90F5A}" type="slidenum">
              <a:rPr lang="en-GB" altLang="en-US"/>
              <a:pPr eaLnBrk="1" hangingPunct="1"/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40806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AA12B4E-64C0-4EDE-B712-E597C6C90F5A}" type="slidenum">
              <a:rPr lang="en-GB" altLang="en-US"/>
              <a:pPr eaLnBrk="1" hangingPunct="1"/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921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05A92-8AEB-4A77-B3DB-C7A0ADD0319C}" type="datetimeFigureOut">
              <a:rPr lang="en-GB" smtClean="0"/>
              <a:pPr/>
              <a:t>29/10/2020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E36A7-D798-49B2-812F-2CCE5F9F8ED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05A92-8AEB-4A77-B3DB-C7A0ADD0319C}" type="datetimeFigureOut">
              <a:rPr lang="en-GB" smtClean="0"/>
              <a:pPr/>
              <a:t>29/10/2020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E36A7-D798-49B2-812F-2CCE5F9F8ED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05A92-8AEB-4A77-B3DB-C7A0ADD0319C}" type="datetimeFigureOut">
              <a:rPr lang="en-GB" smtClean="0"/>
              <a:pPr/>
              <a:t>29/10/2020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E36A7-D798-49B2-812F-2CCE5F9F8ED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05A92-8AEB-4A77-B3DB-C7A0ADD0319C}" type="datetimeFigureOut">
              <a:rPr lang="en-GB" smtClean="0"/>
              <a:pPr/>
              <a:t>29/10/2020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E36A7-D798-49B2-812F-2CCE5F9F8ED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05A92-8AEB-4A77-B3DB-C7A0ADD0319C}" type="datetimeFigureOut">
              <a:rPr lang="en-GB" smtClean="0"/>
              <a:pPr/>
              <a:t>29/10/2020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E36A7-D798-49B2-812F-2CCE5F9F8ED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05A92-8AEB-4A77-B3DB-C7A0ADD0319C}" type="datetimeFigureOut">
              <a:rPr lang="en-GB" smtClean="0"/>
              <a:pPr/>
              <a:t>29/10/2020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E36A7-D798-49B2-812F-2CCE5F9F8ED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05A92-8AEB-4A77-B3DB-C7A0ADD0319C}" type="datetimeFigureOut">
              <a:rPr lang="en-GB" smtClean="0"/>
              <a:pPr/>
              <a:t>29/10/2020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E36A7-D798-49B2-812F-2CCE5F9F8ED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05A92-8AEB-4A77-B3DB-C7A0ADD0319C}" type="datetimeFigureOut">
              <a:rPr lang="en-GB" smtClean="0"/>
              <a:pPr/>
              <a:t>29/10/2020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E36A7-D798-49B2-812F-2CCE5F9F8ED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05A92-8AEB-4A77-B3DB-C7A0ADD0319C}" type="datetimeFigureOut">
              <a:rPr lang="en-GB" smtClean="0"/>
              <a:pPr/>
              <a:t>29/10/2020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E36A7-D798-49B2-812F-2CCE5F9F8ED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05A92-8AEB-4A77-B3DB-C7A0ADD0319C}" type="datetimeFigureOut">
              <a:rPr lang="en-GB" smtClean="0"/>
              <a:pPr/>
              <a:t>29/10/2020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E36A7-D798-49B2-812F-2CCE5F9F8ED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05A92-8AEB-4A77-B3DB-C7A0ADD0319C}" type="datetimeFigureOut">
              <a:rPr lang="en-GB" smtClean="0"/>
              <a:pPr/>
              <a:t>29/10/2020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E36A7-D798-49B2-812F-2CCE5F9F8ED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05A92-8AEB-4A77-B3DB-C7A0ADD0319C}" type="datetimeFigureOut">
              <a:rPr lang="en-GB" smtClean="0"/>
              <a:pPr/>
              <a:t>29/10/2020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E36A7-D798-49B2-812F-2CCE5F9F8ED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/>
              <a:t>Starter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/>
              <a:t>Complete the worksheet by identifying the formulas required and then calculating:-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	a) revenue </a:t>
            </a:r>
          </a:p>
          <a:p>
            <a:pPr marL="0" indent="0">
              <a:buNone/>
            </a:pPr>
            <a:r>
              <a:rPr lang="en-GB" dirty="0"/>
              <a:t>	b) profit </a:t>
            </a:r>
          </a:p>
          <a:p>
            <a:pPr marL="0" indent="0">
              <a:buNone/>
            </a:pPr>
            <a:r>
              <a:rPr lang="en-GB" dirty="0"/>
              <a:t>	c) break-even</a:t>
            </a:r>
          </a:p>
          <a:p>
            <a:pPr marL="0" indent="0">
              <a:buNone/>
            </a:pPr>
            <a:r>
              <a:rPr lang="en-GB" dirty="0"/>
              <a:t>	d) margin of safety</a:t>
            </a:r>
          </a:p>
        </p:txBody>
      </p:sp>
    </p:spTree>
    <p:extLst>
      <p:ext uri="{BB962C8B-B14F-4D97-AF65-F5344CB8AC3E}">
        <p14:creationId xmlns:p14="http://schemas.microsoft.com/office/powerpoint/2010/main" val="2242695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/>
              <a:t>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/>
              <a:t>Draw a picture to represent adverse weather and another to represent favourable weather.</a:t>
            </a:r>
          </a:p>
        </p:txBody>
      </p:sp>
    </p:spTree>
    <p:extLst>
      <p:ext uri="{BB962C8B-B14F-4D97-AF65-F5344CB8AC3E}">
        <p14:creationId xmlns:p14="http://schemas.microsoft.com/office/powerpoint/2010/main" val="1220828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/>
              <a:t>Variances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0178291"/>
              </p:ext>
            </p:extLst>
          </p:nvPr>
        </p:nvGraphicFramePr>
        <p:xfrm>
          <a:off x="457200" y="2516493"/>
          <a:ext cx="8229600" cy="4238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899592" y="1499013"/>
            <a:ext cx="7488832" cy="93610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367644" y="1555936"/>
            <a:ext cx="65527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A variance arises when there is a </a:t>
            </a:r>
            <a:r>
              <a:rPr lang="en-GB" sz="2400" b="1" dirty="0">
                <a:solidFill>
                  <a:srgbClr val="FF0000"/>
                </a:solidFill>
              </a:rPr>
              <a:t>difference</a:t>
            </a:r>
            <a:r>
              <a:rPr lang="en-GB" sz="2400" b="1" dirty="0"/>
              <a:t> between </a:t>
            </a:r>
            <a:r>
              <a:rPr lang="en-GB" sz="2400" b="1" dirty="0">
                <a:solidFill>
                  <a:srgbClr val="FF0000"/>
                </a:solidFill>
              </a:rPr>
              <a:t>actual</a:t>
            </a:r>
            <a:r>
              <a:rPr lang="en-GB" sz="2400" b="1" dirty="0"/>
              <a:t> and </a:t>
            </a:r>
            <a:r>
              <a:rPr lang="en-GB" sz="2400" b="1" dirty="0">
                <a:solidFill>
                  <a:srgbClr val="FF0000"/>
                </a:solidFill>
              </a:rPr>
              <a:t>budget</a:t>
            </a:r>
            <a:r>
              <a:rPr lang="en-GB" sz="2400" b="1" dirty="0"/>
              <a:t> figures</a:t>
            </a:r>
          </a:p>
        </p:txBody>
      </p:sp>
    </p:spTree>
    <p:extLst>
      <p:ext uri="{BB962C8B-B14F-4D97-AF65-F5344CB8AC3E}">
        <p14:creationId xmlns:p14="http://schemas.microsoft.com/office/powerpoint/2010/main" val="1953951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n-GB" altLang="en-US" dirty="0"/>
              <a:t>Favourable/Adverse?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761738"/>
              </p:ext>
            </p:extLst>
          </p:nvPr>
        </p:nvGraphicFramePr>
        <p:xfrm>
          <a:off x="827088" y="1989138"/>
          <a:ext cx="7181851" cy="3219450"/>
        </p:xfrm>
        <a:graphic>
          <a:graphicData uri="http://schemas.openxmlformats.org/drawingml/2006/table">
            <a:tbl>
              <a:tblPr/>
              <a:tblGrid>
                <a:gridCol w="16156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5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64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34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3511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GB" sz="2000" b="1" dirty="0">
                        <a:latin typeface="Arial"/>
                        <a:ea typeface="Times New Roman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Arial"/>
                          <a:ea typeface="Times New Roman"/>
                        </a:rPr>
                        <a:t>Budget</a:t>
                      </a:r>
                      <a:endParaRPr lang="en-GB" sz="2000" b="1"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Arial"/>
                          <a:ea typeface="Times New Roman"/>
                        </a:rPr>
                        <a:t>Actual</a:t>
                      </a:r>
                      <a:endParaRPr lang="en-GB" sz="2000" b="1"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Arial"/>
                          <a:ea typeface="Times New Roman"/>
                        </a:rPr>
                        <a:t>Variance</a:t>
                      </a:r>
                      <a:endParaRPr lang="en-GB" sz="2000" b="1" dirty="0"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39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Arial"/>
                          <a:ea typeface="Times New Roman"/>
                        </a:rPr>
                        <a:t>Sales Revenue</a:t>
                      </a:r>
                      <a:endParaRPr lang="en-GB" sz="2000" b="1"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Arial"/>
                          <a:ea typeface="Times New Roman"/>
                        </a:rPr>
                        <a:t>£650,000</a:t>
                      </a:r>
                      <a:endParaRPr lang="en-GB" sz="2000" b="1"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Arial"/>
                          <a:ea typeface="Times New Roman"/>
                        </a:rPr>
                        <a:t>£645,000</a:t>
                      </a:r>
                      <a:endParaRPr lang="en-GB" sz="2000" b="1"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GB" sz="2000" b="1" dirty="0">
                        <a:solidFill>
                          <a:srgbClr val="FF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511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Arial"/>
                          <a:ea typeface="Times New Roman"/>
                        </a:rPr>
                        <a:t>Fixed Costs</a:t>
                      </a:r>
                      <a:endParaRPr lang="en-GB" sz="2000" b="1"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Arial"/>
                          <a:ea typeface="Times New Roman"/>
                        </a:rPr>
                        <a:t>£46,000</a:t>
                      </a:r>
                      <a:endParaRPr lang="en-GB" sz="2000" b="1"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Arial"/>
                          <a:ea typeface="Times New Roman"/>
                        </a:rPr>
                        <a:t>£44,000</a:t>
                      </a:r>
                      <a:endParaRPr lang="en-GB" sz="2000" b="1"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GB" sz="2000" b="1" dirty="0">
                        <a:solidFill>
                          <a:srgbClr val="FF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639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Arial"/>
                          <a:ea typeface="Times New Roman"/>
                        </a:rPr>
                        <a:t>Labour Costs</a:t>
                      </a:r>
                      <a:endParaRPr lang="en-GB" sz="2000" b="1"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Arial"/>
                          <a:ea typeface="Times New Roman"/>
                        </a:rPr>
                        <a:t>£230,000</a:t>
                      </a:r>
                      <a:endParaRPr lang="en-GB" sz="2000" b="1"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Arial"/>
                          <a:ea typeface="Times New Roman"/>
                        </a:rPr>
                        <a:t>£256,000</a:t>
                      </a:r>
                      <a:endParaRPr lang="en-GB" sz="2000" b="1"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GB" sz="2000" b="1" dirty="0">
                        <a:solidFill>
                          <a:srgbClr val="FF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639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Arial"/>
                          <a:ea typeface="Times New Roman"/>
                        </a:rPr>
                        <a:t>Material Cost</a:t>
                      </a:r>
                      <a:endParaRPr lang="en-GB" sz="2000" b="1"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Arial"/>
                          <a:ea typeface="Times New Roman"/>
                        </a:rPr>
                        <a:t>£98,000</a:t>
                      </a:r>
                      <a:endParaRPr lang="en-GB" sz="2000" b="1"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Arial"/>
                          <a:ea typeface="Times New Roman"/>
                        </a:rPr>
                        <a:t>£94,000</a:t>
                      </a:r>
                      <a:endParaRPr lang="en-GB" sz="2000" b="1"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GB" sz="2000" b="1" dirty="0">
                        <a:solidFill>
                          <a:srgbClr val="FF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3511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Arial"/>
                          <a:ea typeface="Times New Roman"/>
                        </a:rPr>
                        <a:t>Profit</a:t>
                      </a:r>
                      <a:endParaRPr lang="en-GB" sz="2000" b="1" dirty="0"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Arial"/>
                          <a:ea typeface="Times New Roman"/>
                        </a:rPr>
                        <a:t>£276,000</a:t>
                      </a:r>
                      <a:endParaRPr lang="en-GB" sz="2000" b="1"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GB" sz="2000" b="1" dirty="0">
                        <a:solidFill>
                          <a:srgbClr val="FF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Arial"/>
                          <a:ea typeface="Times New Roman"/>
                        </a:rPr>
                        <a:t>£25,000 adverse</a:t>
                      </a:r>
                      <a:endParaRPr lang="en-GB" sz="2000" b="1" dirty="0"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80521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n-GB" altLang="en-US" dirty="0"/>
              <a:t>Favourable/Adverse?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798885"/>
              </p:ext>
            </p:extLst>
          </p:nvPr>
        </p:nvGraphicFramePr>
        <p:xfrm>
          <a:off x="827088" y="1989138"/>
          <a:ext cx="7181851" cy="3219450"/>
        </p:xfrm>
        <a:graphic>
          <a:graphicData uri="http://schemas.openxmlformats.org/drawingml/2006/table">
            <a:tbl>
              <a:tblPr/>
              <a:tblGrid>
                <a:gridCol w="16156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5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64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34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3511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GB" sz="2000" b="1" dirty="0">
                        <a:latin typeface="Arial"/>
                        <a:ea typeface="Times New Roman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Arial"/>
                          <a:ea typeface="Times New Roman"/>
                        </a:rPr>
                        <a:t>Budget</a:t>
                      </a:r>
                      <a:endParaRPr lang="en-GB" sz="2000" b="1"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Arial"/>
                          <a:ea typeface="Times New Roman"/>
                        </a:rPr>
                        <a:t>Actual</a:t>
                      </a:r>
                      <a:endParaRPr lang="en-GB" sz="2000" b="1"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Arial"/>
                          <a:ea typeface="Times New Roman"/>
                        </a:rPr>
                        <a:t>Variance</a:t>
                      </a:r>
                      <a:endParaRPr lang="en-GB" sz="2000" b="1" dirty="0"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39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Arial"/>
                          <a:ea typeface="Times New Roman"/>
                        </a:rPr>
                        <a:t>Sales Revenue</a:t>
                      </a:r>
                      <a:endParaRPr lang="en-GB" sz="2000" b="1"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Arial"/>
                          <a:ea typeface="Times New Roman"/>
                        </a:rPr>
                        <a:t>£650,000</a:t>
                      </a:r>
                      <a:endParaRPr lang="en-GB" sz="2000" b="1"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Arial"/>
                          <a:ea typeface="Times New Roman"/>
                        </a:rPr>
                        <a:t>£645,000</a:t>
                      </a:r>
                      <a:endParaRPr lang="en-GB" sz="2000" b="1"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</a:rPr>
                        <a:t>£5,000</a:t>
                      </a: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511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Arial"/>
                          <a:ea typeface="Times New Roman"/>
                        </a:rPr>
                        <a:t>Fixed Costs</a:t>
                      </a:r>
                      <a:endParaRPr lang="en-GB" sz="2000" b="1"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Arial"/>
                          <a:ea typeface="Times New Roman"/>
                        </a:rPr>
                        <a:t>£46,000</a:t>
                      </a:r>
                      <a:endParaRPr lang="en-GB" sz="2000" b="1"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Arial"/>
                          <a:ea typeface="Times New Roman"/>
                        </a:rPr>
                        <a:t>£44,000</a:t>
                      </a:r>
                      <a:endParaRPr lang="en-GB" sz="2000" b="1"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</a:rPr>
                        <a:t>£2,000</a:t>
                      </a: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639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Arial"/>
                          <a:ea typeface="Times New Roman"/>
                        </a:rPr>
                        <a:t>Labour Costs</a:t>
                      </a:r>
                      <a:endParaRPr lang="en-GB" sz="2000" b="1"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Arial"/>
                          <a:ea typeface="Times New Roman"/>
                        </a:rPr>
                        <a:t>£230,000</a:t>
                      </a:r>
                      <a:endParaRPr lang="en-GB" sz="2000" b="1"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Arial"/>
                          <a:ea typeface="Times New Roman"/>
                        </a:rPr>
                        <a:t>£256,000</a:t>
                      </a:r>
                      <a:endParaRPr lang="en-GB" sz="2000" b="1"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</a:rPr>
                        <a:t>£26,000</a:t>
                      </a: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639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Arial"/>
                          <a:ea typeface="Times New Roman"/>
                        </a:rPr>
                        <a:t>Material Cost</a:t>
                      </a:r>
                      <a:endParaRPr lang="en-GB" sz="2000" b="1"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Arial"/>
                          <a:ea typeface="Times New Roman"/>
                        </a:rPr>
                        <a:t>£98,000</a:t>
                      </a:r>
                      <a:endParaRPr lang="en-GB" sz="2000" b="1"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Arial"/>
                          <a:ea typeface="Times New Roman"/>
                        </a:rPr>
                        <a:t>£94,000</a:t>
                      </a:r>
                      <a:endParaRPr lang="en-GB" sz="2000" b="1"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</a:rPr>
                        <a:t>£4,000</a:t>
                      </a: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3511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Arial"/>
                          <a:ea typeface="Times New Roman"/>
                        </a:rPr>
                        <a:t>Profit</a:t>
                      </a:r>
                      <a:endParaRPr lang="en-GB" sz="2000" b="1" dirty="0"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Arial"/>
                          <a:ea typeface="Times New Roman"/>
                        </a:rPr>
                        <a:t>£276,000</a:t>
                      </a:r>
                      <a:endParaRPr lang="en-GB" sz="2000" b="1"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</a:rPr>
                        <a:t>£251,000</a:t>
                      </a: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Arial"/>
                          <a:ea typeface="Times New Roman"/>
                        </a:rPr>
                        <a:t>£25,000 adverse</a:t>
                      </a:r>
                      <a:endParaRPr lang="en-GB" sz="2000" b="1" dirty="0"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83747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/>
              <a:t>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/>
              <a:t>Using your university budget task, work out your variances for each item and place in the end column, making sure to also state whether it is adverse or favourable</a:t>
            </a:r>
          </a:p>
        </p:txBody>
      </p:sp>
    </p:spTree>
    <p:extLst>
      <p:ext uri="{BB962C8B-B14F-4D97-AF65-F5344CB8AC3E}">
        <p14:creationId xmlns:p14="http://schemas.microsoft.com/office/powerpoint/2010/main" val="40376802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dirty="0"/>
              <a:t>Budgetary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/>
              <a:t>The careful monitoring of revenue and expenditure so that action can be taken promptly if any issues arise.</a:t>
            </a:r>
          </a:p>
          <a:p>
            <a:endParaRPr lang="en-GB" dirty="0"/>
          </a:p>
          <a:p>
            <a:r>
              <a:rPr lang="en-GB" dirty="0"/>
              <a:t>How is it done?</a:t>
            </a:r>
          </a:p>
          <a:p>
            <a:pPr lvl="1"/>
            <a:r>
              <a:rPr lang="en-GB" dirty="0"/>
              <a:t>Checking how much has been received (revenue) and how much has been spent (expenditure)</a:t>
            </a:r>
          </a:p>
          <a:p>
            <a:pPr lvl="1"/>
            <a:r>
              <a:rPr lang="en-GB" dirty="0"/>
              <a:t>Comparing actual figures with budgeted figures</a:t>
            </a:r>
          </a:p>
        </p:txBody>
      </p:sp>
    </p:spTree>
    <p:extLst>
      <p:ext uri="{BB962C8B-B14F-4D97-AF65-F5344CB8AC3E}">
        <p14:creationId xmlns:p14="http://schemas.microsoft.com/office/powerpoint/2010/main" val="4169195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80728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dirty="0"/>
              <a:t>From the table below, which department would you be concerned about and why?</a:t>
            </a:r>
            <a:endParaRPr lang="en-US" alt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5100590"/>
              </p:ext>
            </p:extLst>
          </p:nvPr>
        </p:nvGraphicFramePr>
        <p:xfrm>
          <a:off x="628650" y="2802024"/>
          <a:ext cx="7886700" cy="2499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4465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Department</a:t>
                      </a:r>
                    </a:p>
                  </a:txBody>
                  <a:tcPr marT="45698" marB="4569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Budgeted expenditure (£)</a:t>
                      </a:r>
                    </a:p>
                  </a:txBody>
                  <a:tcPr marT="45698" marB="4569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Actual</a:t>
                      </a:r>
                      <a:r>
                        <a:rPr lang="en-GB" sz="2800" baseline="0" dirty="0"/>
                        <a:t> expenditure (£)</a:t>
                      </a:r>
                      <a:endParaRPr lang="en-GB" sz="2800" dirty="0"/>
                    </a:p>
                  </a:txBody>
                  <a:tcPr marT="45698" marB="4569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02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A</a:t>
                      </a:r>
                    </a:p>
                  </a:txBody>
                  <a:tcPr marT="45698" marB="4569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3,000</a:t>
                      </a:r>
                    </a:p>
                  </a:txBody>
                  <a:tcPr marT="45698" marB="4569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3,100</a:t>
                      </a:r>
                    </a:p>
                  </a:txBody>
                  <a:tcPr marT="45698" marB="4569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02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B</a:t>
                      </a:r>
                    </a:p>
                  </a:txBody>
                  <a:tcPr marT="45698" marB="4569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4,500</a:t>
                      </a:r>
                    </a:p>
                  </a:txBody>
                  <a:tcPr marT="45698" marB="4569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5,500</a:t>
                      </a:r>
                    </a:p>
                  </a:txBody>
                  <a:tcPr marT="45698" marB="4569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C</a:t>
                      </a:r>
                    </a:p>
                  </a:txBody>
                  <a:tcPr marT="45698" marB="4569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6,000</a:t>
                      </a:r>
                    </a:p>
                  </a:txBody>
                  <a:tcPr marT="45698" marB="4569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5,950</a:t>
                      </a:r>
                    </a:p>
                  </a:txBody>
                  <a:tcPr marT="45698" marB="4569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2121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dirty="0"/>
              <a:t>Drawbacks of Budgeting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25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/>
              <a:t>Plenary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/>
              <a:t>Complete the Budgeting and Budgetary Control worksheet</a:t>
            </a:r>
          </a:p>
        </p:txBody>
      </p:sp>
    </p:spTree>
    <p:extLst>
      <p:ext uri="{BB962C8B-B14F-4D97-AF65-F5344CB8AC3E}">
        <p14:creationId xmlns:p14="http://schemas.microsoft.com/office/powerpoint/2010/main" val="2102448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1470025"/>
          </a:xfr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6000" dirty="0"/>
              <a:t>Budgeting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558608" cy="1752600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GB" sz="2400" dirty="0">
                <a:solidFill>
                  <a:schemeClr val="tx1"/>
                </a:solidFill>
              </a:rPr>
              <a:t>What is the purpose of a budget and budgetary control?</a:t>
            </a:r>
          </a:p>
          <a:p>
            <a:pPr marL="514350" indent="-514350">
              <a:buAutoNum type="arabicPeriod"/>
            </a:pPr>
            <a:r>
              <a:rPr lang="en-GB" sz="2400" dirty="0">
                <a:solidFill>
                  <a:schemeClr val="tx1"/>
                </a:solidFill>
              </a:rPr>
              <a:t>Can I confidently complete and interpret a budget?</a:t>
            </a:r>
          </a:p>
          <a:p>
            <a:pPr marL="514350" indent="-514350">
              <a:buAutoNum type="arabicPeriod"/>
            </a:pPr>
            <a:r>
              <a:rPr lang="en-GB" sz="2400" dirty="0">
                <a:solidFill>
                  <a:schemeClr val="tx1"/>
                </a:solidFill>
              </a:rPr>
              <a:t>Why should businesses practice effective budgetary control?</a:t>
            </a:r>
          </a:p>
        </p:txBody>
      </p:sp>
    </p:spTree>
    <p:extLst>
      <p:ext uri="{BB962C8B-B14F-4D97-AF65-F5344CB8AC3E}">
        <p14:creationId xmlns:p14="http://schemas.microsoft.com/office/powerpoint/2010/main" val="2448177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/>
              <a:t>What is a Budget?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11560" y="2442592"/>
            <a:ext cx="4114800" cy="2476872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A financial </a:t>
            </a:r>
            <a:r>
              <a:rPr lang="en-GB" dirty="0">
                <a:solidFill>
                  <a:srgbClr val="FF0000"/>
                </a:solidFill>
              </a:rPr>
              <a:t>plan</a:t>
            </a:r>
          </a:p>
          <a:p>
            <a:r>
              <a:rPr lang="en-GB" dirty="0"/>
              <a:t>Sets out financial </a:t>
            </a:r>
          </a:p>
          <a:p>
            <a:pPr>
              <a:buNone/>
            </a:pP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targets</a:t>
            </a:r>
          </a:p>
          <a:p>
            <a:r>
              <a:rPr lang="en-GB" dirty="0"/>
              <a:t>Expressed in </a:t>
            </a:r>
            <a:r>
              <a:rPr lang="en-GB" dirty="0">
                <a:solidFill>
                  <a:srgbClr val="FF0000"/>
                </a:solidFill>
              </a:rPr>
              <a:t>money</a:t>
            </a:r>
          </a:p>
          <a:p>
            <a:r>
              <a:rPr lang="en-GB" dirty="0"/>
              <a:t>Used to </a:t>
            </a:r>
            <a:r>
              <a:rPr lang="en-GB" dirty="0">
                <a:solidFill>
                  <a:srgbClr val="FF0000"/>
                </a:solidFill>
              </a:rPr>
              <a:t>monitor </a:t>
            </a:r>
            <a:r>
              <a:rPr lang="en-GB" dirty="0"/>
              <a:t>and </a:t>
            </a:r>
            <a:r>
              <a:rPr lang="en-GB" dirty="0">
                <a:solidFill>
                  <a:srgbClr val="FF0000"/>
                </a:solidFill>
              </a:rPr>
              <a:t>control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148064" y="1700808"/>
            <a:ext cx="3384376" cy="39604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5418094" y="2126756"/>
            <a:ext cx="284431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A budget is a formal statement of estimated income and expenses, based on future plans and objectives.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838200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GB" b="1" dirty="0"/>
              <a:t>Types of Budget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71182"/>
          </a:xfrm>
        </p:spPr>
        <p:txBody>
          <a:bodyPr>
            <a:normAutofit fontScale="92500" lnSpcReduction="10000"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Income/Revenue</a:t>
            </a:r>
          </a:p>
          <a:p>
            <a:pPr lvl="1"/>
            <a:r>
              <a:rPr lang="en-GB" b="1" dirty="0"/>
              <a:t>The sales revenue target for a department/the whole business.</a:t>
            </a:r>
          </a:p>
          <a:p>
            <a:pPr lvl="1"/>
            <a:endParaRPr lang="en-GB" b="1" dirty="0"/>
          </a:p>
          <a:p>
            <a:r>
              <a:rPr lang="en-GB" b="1" dirty="0">
                <a:solidFill>
                  <a:srgbClr val="FF0000"/>
                </a:solidFill>
              </a:rPr>
              <a:t>Expenditure</a:t>
            </a:r>
          </a:p>
          <a:p>
            <a:pPr lvl="1"/>
            <a:r>
              <a:rPr lang="en-GB" b="1" dirty="0"/>
              <a:t>The fixed sum of money to be spent in a given time period by a department/business.</a:t>
            </a:r>
          </a:p>
          <a:p>
            <a:pPr lvl="1"/>
            <a:endParaRPr lang="en-GB" b="1" dirty="0"/>
          </a:p>
          <a:p>
            <a:r>
              <a:rPr lang="en-GB" b="1" dirty="0">
                <a:solidFill>
                  <a:srgbClr val="0070C0"/>
                </a:solidFill>
              </a:rPr>
              <a:t>Profit</a:t>
            </a:r>
          </a:p>
          <a:p>
            <a:pPr lvl="1"/>
            <a:r>
              <a:rPr lang="en-GB" b="1" dirty="0"/>
              <a:t>The target profit for the business over a given time period.</a:t>
            </a:r>
          </a:p>
        </p:txBody>
      </p:sp>
    </p:spTree>
    <p:extLst>
      <p:ext uri="{BB962C8B-B14F-4D97-AF65-F5344CB8AC3E}">
        <p14:creationId xmlns:p14="http://schemas.microsoft.com/office/powerpoint/2010/main" val="1493103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/>
              <a:t>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3000" dirty="0"/>
              <a:t>Holly has a busy alterations and accessories business and is setting her first budget. </a:t>
            </a:r>
          </a:p>
          <a:p>
            <a:pPr marL="0" indent="0" algn="ctr">
              <a:buNone/>
            </a:pPr>
            <a:endParaRPr lang="en-GB" sz="3000" dirty="0"/>
          </a:p>
          <a:p>
            <a:pPr marL="0" indent="0" algn="ctr">
              <a:buNone/>
            </a:pPr>
            <a:r>
              <a:rPr lang="en-GB" sz="3000" dirty="0"/>
              <a:t>Identify whether to following should be placed in the revenue budget or the expenditure budget.</a:t>
            </a:r>
          </a:p>
          <a:p>
            <a:pPr marL="0" indent="0">
              <a:buNone/>
            </a:pPr>
            <a:endParaRPr lang="en-GB" dirty="0"/>
          </a:p>
          <a:p>
            <a:pPr lvl="2"/>
            <a:r>
              <a:rPr lang="en-GB" sz="2800" dirty="0"/>
              <a:t>Staff Wages</a:t>
            </a:r>
          </a:p>
          <a:p>
            <a:pPr lvl="2"/>
            <a:r>
              <a:rPr lang="en-GB" sz="2800" dirty="0"/>
              <a:t>Money from Alterations</a:t>
            </a:r>
          </a:p>
          <a:p>
            <a:pPr lvl="2"/>
            <a:r>
              <a:rPr lang="en-GB" sz="2800" dirty="0"/>
              <a:t>Electricity Charges</a:t>
            </a:r>
          </a:p>
          <a:p>
            <a:pPr lvl="2"/>
            <a:r>
              <a:rPr lang="en-GB" sz="2800" dirty="0"/>
              <a:t>Incomes from Fashion Accessories</a:t>
            </a:r>
          </a:p>
        </p:txBody>
      </p:sp>
    </p:spTree>
    <p:extLst>
      <p:ext uri="{BB962C8B-B14F-4D97-AF65-F5344CB8AC3E}">
        <p14:creationId xmlns:p14="http://schemas.microsoft.com/office/powerpoint/2010/main" val="2790059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GB" b="1" dirty="0"/>
              <a:t>A simple budget statement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1990127"/>
              </p:ext>
            </p:extLst>
          </p:nvPr>
        </p:nvGraphicFramePr>
        <p:xfrm>
          <a:off x="323528" y="1772816"/>
          <a:ext cx="8229600" cy="38812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6871"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Budgeted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Actual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Variance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6871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Income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25,000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28,000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3,000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6871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Variable Costs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10,000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12,000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(2,000)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6871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Fixed Costs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10,000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10,000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6871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Total Expenditure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20,000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22,000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(2,000)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6871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Profit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5,000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6,000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1,000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15616" y="5949280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</a:rPr>
              <a:t>Q: </a:t>
            </a:r>
            <a:r>
              <a:rPr lang="en-GB" sz="2400" b="1" dirty="0"/>
              <a:t>Why is it important to set an expenditure budget?</a:t>
            </a:r>
          </a:p>
        </p:txBody>
      </p:sp>
    </p:spTree>
    <p:extLst>
      <p:ext uri="{BB962C8B-B14F-4D97-AF65-F5344CB8AC3E}">
        <p14:creationId xmlns:p14="http://schemas.microsoft.com/office/powerpoint/2010/main" val="3919289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/>
              <a:t>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/>
              <a:t>Complete the university budget exercise using the information under Stage 1 to complete the budgeted column only.</a:t>
            </a:r>
          </a:p>
        </p:txBody>
      </p:sp>
    </p:spTree>
    <p:extLst>
      <p:ext uri="{BB962C8B-B14F-4D97-AF65-F5344CB8AC3E}">
        <p14:creationId xmlns:p14="http://schemas.microsoft.com/office/powerpoint/2010/main" val="3652883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/>
              <a:t>What actually happened at university . . . 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/>
              <a:t>Record what actually happened to your budget in the ‘actual’ column based on the following information handed out.</a:t>
            </a:r>
          </a:p>
        </p:txBody>
      </p:sp>
    </p:spTree>
    <p:extLst>
      <p:ext uri="{BB962C8B-B14F-4D97-AF65-F5344CB8AC3E}">
        <p14:creationId xmlns:p14="http://schemas.microsoft.com/office/powerpoint/2010/main" val="4264953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/>
              <a:t>Variances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8821030"/>
              </p:ext>
            </p:extLst>
          </p:nvPr>
        </p:nvGraphicFramePr>
        <p:xfrm>
          <a:off x="457200" y="2780928"/>
          <a:ext cx="8229600" cy="4238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899592" y="1631231"/>
            <a:ext cx="7488832" cy="93610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367644" y="1683784"/>
            <a:ext cx="65527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A variance arises when there is a </a:t>
            </a:r>
            <a:r>
              <a:rPr lang="en-GB" sz="2400" b="1" dirty="0">
                <a:solidFill>
                  <a:srgbClr val="FF0000"/>
                </a:solidFill>
              </a:rPr>
              <a:t>difference</a:t>
            </a:r>
            <a:r>
              <a:rPr lang="en-GB" sz="2400" b="1" dirty="0"/>
              <a:t> between </a:t>
            </a:r>
            <a:r>
              <a:rPr lang="en-GB" sz="2400" b="1" dirty="0">
                <a:solidFill>
                  <a:srgbClr val="FF0000"/>
                </a:solidFill>
              </a:rPr>
              <a:t>actual</a:t>
            </a:r>
            <a:r>
              <a:rPr lang="en-GB" sz="2400" b="1" dirty="0"/>
              <a:t> and </a:t>
            </a:r>
            <a:r>
              <a:rPr lang="en-GB" sz="2400" b="1" dirty="0">
                <a:solidFill>
                  <a:srgbClr val="FF0000"/>
                </a:solidFill>
              </a:rPr>
              <a:t>budget</a:t>
            </a:r>
            <a:r>
              <a:rPr lang="en-GB" sz="2400" b="1" dirty="0"/>
              <a:t> figures</a:t>
            </a:r>
          </a:p>
        </p:txBody>
      </p:sp>
    </p:spTree>
    <p:extLst>
      <p:ext uri="{BB962C8B-B14F-4D97-AF65-F5344CB8AC3E}">
        <p14:creationId xmlns:p14="http://schemas.microsoft.com/office/powerpoint/2010/main" val="1477818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641</Words>
  <Application>Microsoft Office PowerPoint</Application>
  <PresentationFormat>On-screen Show (4:3)</PresentationFormat>
  <Paragraphs>157</Paragraphs>
  <Slides>18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Office Theme</vt:lpstr>
      <vt:lpstr>Starter</vt:lpstr>
      <vt:lpstr>Budgeting</vt:lpstr>
      <vt:lpstr>What is a Budget?</vt:lpstr>
      <vt:lpstr>Types of Budget</vt:lpstr>
      <vt:lpstr>Task</vt:lpstr>
      <vt:lpstr>A simple budget statement</vt:lpstr>
      <vt:lpstr>Task</vt:lpstr>
      <vt:lpstr>What actually happened at university . . . . </vt:lpstr>
      <vt:lpstr>Variances</vt:lpstr>
      <vt:lpstr>Task</vt:lpstr>
      <vt:lpstr>Variances</vt:lpstr>
      <vt:lpstr>Favourable/Adverse?</vt:lpstr>
      <vt:lpstr>Favourable/Adverse?</vt:lpstr>
      <vt:lpstr>Task</vt:lpstr>
      <vt:lpstr>Budgetary Control</vt:lpstr>
      <vt:lpstr>From the table below, which department would you be concerned about and why?</vt:lpstr>
      <vt:lpstr>Drawbacks of Budgeting</vt:lpstr>
      <vt:lpstr>Plenary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a Budget?</dc:title>
  <dc:creator>egb</dc:creator>
  <cp:lastModifiedBy>Ellen Bateman</cp:lastModifiedBy>
  <cp:revision>35</cp:revision>
  <cp:lastPrinted>2019-10-22T12:35:40Z</cp:lastPrinted>
  <dcterms:created xsi:type="dcterms:W3CDTF">2014-04-25T13:37:00Z</dcterms:created>
  <dcterms:modified xsi:type="dcterms:W3CDTF">2020-10-29T16:50:18Z</dcterms:modified>
</cp:coreProperties>
</file>