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6DFF08F-DC6B-4601-B491-B0F83F6DD2DA}" type="datetimeFigureOut">
              <a:rPr lang="en-US" smtClean="0"/>
              <a:t>10/21/2019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78255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793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708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03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6DFF08F-DC6B-4601-B491-B0F83F6DD2DA}" type="datetimeFigureOut">
              <a:rPr lang="en-US" smtClean="0"/>
              <a:t>10/21/2019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200304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441989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10/21/2019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592238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10/21/2019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713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10/21/2019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92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6DFF08F-DC6B-4601-B491-B0F83F6DD2DA}" type="datetimeFigureOut">
              <a:rPr lang="en-US" smtClean="0"/>
              <a:t>10/21/2019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8419123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6DFF08F-DC6B-4601-B491-B0F83F6DD2DA}" type="datetimeFigureOut">
              <a:rPr lang="en-US" smtClean="0"/>
              <a:t>10/21/2019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3409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10/21/2019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43404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Gross Profit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6476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Net Profit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3198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3855" y="1676400"/>
            <a:ext cx="10178322" cy="3593591"/>
          </a:xfrm>
        </p:spPr>
        <p:txBody>
          <a:bodyPr anchor="ctr">
            <a:normAutofit/>
          </a:bodyPr>
          <a:lstStyle/>
          <a:p>
            <a:pPr marL="45720" indent="0" algn="ctr">
              <a:buFontTx/>
              <a:buNone/>
            </a:pPr>
            <a:r>
              <a:rPr lang="en-GB" sz="2800" dirty="0"/>
              <a:t>T</a:t>
            </a:r>
            <a:r>
              <a:rPr lang="en-GB" sz="2800" dirty="0" smtClean="0"/>
              <a:t>he amount you</a:t>
            </a:r>
            <a:r>
              <a:rPr lang="en-GB" sz="2800" baseline="0" dirty="0" smtClean="0"/>
              <a:t> have left after you have deducted the expenses of the business from the gross profit.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585042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Formula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2084" y="1524000"/>
            <a:ext cx="10178322" cy="3593591"/>
          </a:xfrm>
        </p:spPr>
        <p:txBody>
          <a:bodyPr anchor="ctr">
            <a:normAutofit/>
          </a:bodyPr>
          <a:lstStyle/>
          <a:p>
            <a:pPr marL="45720" indent="0" algn="ctr">
              <a:buFontTx/>
              <a:buNone/>
            </a:pPr>
            <a:r>
              <a:rPr lang="en-GB" sz="3600" dirty="0" smtClean="0"/>
              <a:t>Net Profit = Gross Profit - Expenditure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055398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5552" y="1600200"/>
            <a:ext cx="10178322" cy="3593591"/>
          </a:xfrm>
        </p:spPr>
        <p:txBody>
          <a:bodyPr anchor="ctr">
            <a:normAutofit lnSpcReduction="10000"/>
          </a:bodyPr>
          <a:lstStyle/>
          <a:p>
            <a:pPr marL="45720" indent="0">
              <a:buFontTx/>
              <a:buNone/>
            </a:pPr>
            <a:r>
              <a:rPr lang="en-GB" sz="2800" dirty="0" smtClean="0"/>
              <a:t>Jamie has added up her</a:t>
            </a:r>
            <a:r>
              <a:rPr lang="en-GB" sz="2800" baseline="0" dirty="0" smtClean="0"/>
              <a:t> expenditure for her business from the previous year. This included her overheads (such as rent, electricity, telephone etc) and advertising costs. The total was £12,000.</a:t>
            </a:r>
          </a:p>
          <a:p>
            <a:pPr marL="45720" indent="0">
              <a:buFontTx/>
              <a:buNone/>
            </a:pPr>
            <a:endParaRPr lang="en-GB" sz="2800" baseline="0" dirty="0" smtClean="0"/>
          </a:p>
          <a:p>
            <a:pPr marL="45720" indent="0">
              <a:buFontTx/>
              <a:buNone/>
            </a:pPr>
            <a:r>
              <a:rPr lang="en-GB" sz="2800" baseline="0" dirty="0" smtClean="0"/>
              <a:t>Jamie's gross profit was £25,000.</a:t>
            </a:r>
          </a:p>
          <a:p>
            <a:pPr marL="45720" indent="0">
              <a:buFontTx/>
              <a:buNone/>
            </a:pPr>
            <a:endParaRPr lang="en-GB" sz="2800" baseline="0" dirty="0" smtClean="0"/>
          </a:p>
          <a:p>
            <a:pPr marL="45720" indent="0">
              <a:buFontTx/>
              <a:buNone/>
            </a:pPr>
            <a:r>
              <a:rPr lang="en-GB" sz="2800" baseline="0" dirty="0" smtClean="0"/>
              <a:t>What will her net profit be?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15199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Positive Net</a:t>
            </a:r>
            <a:r>
              <a:rPr lang="en-GB" baseline="0" dirty="0" smtClean="0"/>
              <a:t> Profit Means . . . 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752600"/>
            <a:ext cx="10178322" cy="3593591"/>
          </a:xfrm>
        </p:spPr>
        <p:txBody>
          <a:bodyPr anchor="ctr">
            <a:normAutofit/>
          </a:bodyPr>
          <a:lstStyle/>
          <a:p>
            <a:r>
              <a:rPr lang="en-GB" sz="2800" dirty="0" smtClean="0"/>
              <a:t>Gross profit is positive</a:t>
            </a:r>
          </a:p>
          <a:p>
            <a:r>
              <a:rPr lang="en-GB" sz="2800" dirty="0" smtClean="0"/>
              <a:t>Expenditure is less than gross profit</a:t>
            </a:r>
          </a:p>
          <a:p>
            <a:r>
              <a:rPr lang="en-GB" sz="2800" dirty="0" smtClean="0"/>
              <a:t>The business has money it can use to expand</a:t>
            </a:r>
            <a:r>
              <a:rPr lang="en-GB" sz="2800" baseline="0" dirty="0" smtClean="0"/>
              <a:t> or improve.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513781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Negative Net Profit Means . . .</a:t>
            </a:r>
            <a:r>
              <a:rPr lang="en-GB" baseline="0" dirty="0" smtClean="0"/>
              <a:t> .</a:t>
            </a:r>
            <a:endParaRPr lang="en-GB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752600"/>
            <a:ext cx="10178322" cy="3593591"/>
          </a:xfrm>
        </p:spPr>
        <p:txBody>
          <a:bodyPr anchor="ctr">
            <a:normAutofit/>
          </a:bodyPr>
          <a:lstStyle/>
          <a:p>
            <a:r>
              <a:rPr lang="en-GB" sz="2800" dirty="0" smtClean="0"/>
              <a:t>Gross profit is low or negative.</a:t>
            </a:r>
          </a:p>
          <a:p>
            <a:r>
              <a:rPr lang="en-GB" sz="2800" dirty="0" smtClean="0"/>
              <a:t>Expenditure is too high.</a:t>
            </a:r>
          </a:p>
          <a:p>
            <a:r>
              <a:rPr lang="en-GB" sz="2800" dirty="0" smtClean="0"/>
              <a:t>The business</a:t>
            </a:r>
            <a:r>
              <a:rPr lang="en-GB" sz="2800" baseline="0" dirty="0" smtClean="0"/>
              <a:t> is losing money.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12458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600201"/>
            <a:ext cx="10178322" cy="4279392"/>
          </a:xfrm>
        </p:spPr>
        <p:txBody>
          <a:bodyPr/>
          <a:lstStyle/>
          <a:p>
            <a:pPr marL="45720" indent="0">
              <a:buFontTx/>
              <a:buNone/>
            </a:pPr>
            <a:r>
              <a:rPr lang="en-GB" dirty="0" smtClean="0"/>
              <a:t>Ivan has calculated that he has made a negative net profit. Identify two actions from below that  he could take to improve this</a:t>
            </a:r>
            <a:r>
              <a:rPr lang="en-GB" baseline="0" dirty="0" smtClean="0"/>
              <a:t> position.</a:t>
            </a:r>
          </a:p>
          <a:p>
            <a:pPr marL="45720" indent="0">
              <a:buFontTx/>
              <a:buNone/>
            </a:pPr>
            <a:endParaRPr lang="en-GB" baseline="0" dirty="0" smtClean="0"/>
          </a:p>
          <a:p>
            <a:pPr marL="502920" indent="-457200">
              <a:buFont typeface="+mj-lt"/>
              <a:buAutoNum type="alphaUcPeriod"/>
            </a:pPr>
            <a:r>
              <a:rPr lang="en-GB" baseline="0" dirty="0" smtClean="0"/>
              <a:t>Buy raw materials from a cheaper supplier.</a:t>
            </a:r>
          </a:p>
          <a:p>
            <a:pPr marL="502920" indent="-457200">
              <a:buFont typeface="+mj-lt"/>
              <a:buAutoNum type="alphaUcPeriod"/>
            </a:pPr>
            <a:r>
              <a:rPr lang="en-GB" baseline="0" dirty="0" smtClean="0"/>
              <a:t>Buy new equipment.</a:t>
            </a:r>
          </a:p>
          <a:p>
            <a:pPr marL="502920" indent="-457200">
              <a:buFont typeface="+mj-lt"/>
              <a:buAutoNum type="alphaUcPeriod"/>
            </a:pPr>
            <a:r>
              <a:rPr lang="en-GB" baseline="0" dirty="0" smtClean="0"/>
              <a:t>Reduce his overheads.</a:t>
            </a:r>
          </a:p>
          <a:p>
            <a:pPr marL="502920" indent="-457200">
              <a:buFont typeface="+mj-lt"/>
              <a:buAutoNum type="alphaUcPeriod"/>
            </a:pPr>
            <a:r>
              <a:rPr lang="en-GB" baseline="0" dirty="0" smtClean="0"/>
              <a:t>Employ more staff.</a:t>
            </a:r>
          </a:p>
          <a:p>
            <a:pPr marL="502920" indent="-457200">
              <a:buFont typeface="+mj-lt"/>
              <a:buAutoNum type="alphaUcPeriod"/>
            </a:pPr>
            <a:r>
              <a:rPr lang="en-GB" baseline="0" dirty="0" smtClean="0"/>
              <a:t>Spend more on advertising.</a:t>
            </a:r>
          </a:p>
        </p:txBody>
      </p:sp>
    </p:spTree>
    <p:extLst>
      <p:ext uri="{BB962C8B-B14F-4D97-AF65-F5344CB8AC3E}">
        <p14:creationId xmlns:p14="http://schemas.microsoft.com/office/powerpoint/2010/main" val="15971417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task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5625" t="38161" r="41901" b="38517"/>
          <a:stretch/>
        </p:blipFill>
        <p:spPr>
          <a:xfrm>
            <a:off x="1063450" y="1676400"/>
            <a:ext cx="10554777" cy="263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16066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task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7804" y="1752600"/>
            <a:ext cx="10178322" cy="3593591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Oliver is a photographer. His gross profit was £25,000 last year but his net profit was only £7,000. He is baffled as he thought his business was doing well.</a:t>
            </a:r>
          </a:p>
          <a:p>
            <a:endParaRPr lang="en-GB" dirty="0"/>
          </a:p>
          <a:p>
            <a:pPr marL="457200" indent="-457200">
              <a:buAutoNum type="arabicPeriod"/>
            </a:pPr>
            <a:r>
              <a:rPr lang="en-GB" dirty="0" smtClean="0"/>
              <a:t>Explain why Oliver’s net profit is lower than his gross profit. 	(1 mark)</a:t>
            </a:r>
          </a:p>
          <a:p>
            <a:pPr marL="457200" indent="-457200">
              <a:buAutoNum type="arabicPeriod"/>
            </a:pPr>
            <a:r>
              <a:rPr lang="en-GB" dirty="0" smtClean="0"/>
              <a:t>Identify one way Oliver can improve his net profit. 	(1 mark)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4343400"/>
            <a:ext cx="3314700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4785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400" dirty="0"/>
              <a:t>T</a:t>
            </a:r>
            <a:r>
              <a:rPr lang="en-GB" sz="2400" dirty="0" smtClean="0"/>
              <a:t>he money made from selling a product (revenue) after the costs of producing it (cost of sales) have been deducted.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27495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Formula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600200"/>
            <a:ext cx="10178322" cy="3593591"/>
          </a:xfrm>
        </p:spPr>
        <p:txBody>
          <a:bodyPr anchor="ctr">
            <a:normAutofit/>
          </a:bodyPr>
          <a:lstStyle/>
          <a:p>
            <a:pPr marL="45720" indent="0" algn="ctr">
              <a:buFontTx/>
              <a:buNone/>
            </a:pPr>
            <a:r>
              <a:rPr lang="en-GB" sz="3600" dirty="0" smtClean="0"/>
              <a:t>Gross Profit = Revenue</a:t>
            </a:r>
            <a:r>
              <a:rPr lang="en-GB" sz="3600" baseline="0" dirty="0" smtClean="0"/>
              <a:t> – Cost of Sales</a:t>
            </a:r>
            <a:endParaRPr lang="en-GB" sz="3600" dirty="0" smtClean="0"/>
          </a:p>
        </p:txBody>
      </p:sp>
    </p:spTree>
    <p:extLst>
      <p:ext uri="{BB962C8B-B14F-4D97-AF65-F5344CB8AC3E}">
        <p14:creationId xmlns:p14="http://schemas.microsoft.com/office/powerpoint/2010/main" val="1857962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524000"/>
            <a:ext cx="10178322" cy="3593591"/>
          </a:xfrm>
        </p:spPr>
        <p:txBody>
          <a:bodyPr anchor="ctr">
            <a:normAutofit/>
          </a:bodyPr>
          <a:lstStyle/>
          <a:p>
            <a:pPr marL="45720" indent="0" algn="ctr">
              <a:buFontTx/>
              <a:buNone/>
            </a:pPr>
            <a:r>
              <a:rPr lang="en-GB" sz="2800" dirty="0" smtClean="0"/>
              <a:t>Last year, a business earned £80,000 in revenue. It's cost</a:t>
            </a:r>
            <a:r>
              <a:rPr lang="en-GB" sz="2800" baseline="0" dirty="0" smtClean="0"/>
              <a:t> of sales was £20,000. </a:t>
            </a:r>
          </a:p>
          <a:p>
            <a:pPr marL="45720" indent="0" algn="ctr">
              <a:buFontTx/>
              <a:buNone/>
            </a:pPr>
            <a:endParaRPr lang="en-GB" sz="2800" dirty="0"/>
          </a:p>
          <a:p>
            <a:pPr marL="45720" indent="0" algn="ctr">
              <a:buFontTx/>
              <a:buNone/>
            </a:pPr>
            <a:r>
              <a:rPr lang="en-GB" sz="2800" baseline="0" dirty="0" smtClean="0"/>
              <a:t>Calculate the gross profit for this business.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15209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876215"/>
            <a:ext cx="6934200" cy="1492132"/>
          </a:xfrm>
        </p:spPr>
        <p:txBody>
          <a:bodyPr/>
          <a:lstStyle/>
          <a:p>
            <a:r>
              <a:rPr lang="en-GB" dirty="0" smtClean="0"/>
              <a:t>Task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862178"/>
            <a:ext cx="10178322" cy="3593591"/>
          </a:xfrm>
        </p:spPr>
        <p:txBody>
          <a:bodyPr anchor="ctr">
            <a:normAutofit/>
          </a:bodyPr>
          <a:lstStyle/>
          <a:p>
            <a:pPr marL="45720" indent="0" algn="ctr">
              <a:buNone/>
            </a:pPr>
            <a:r>
              <a:rPr lang="en-GB" sz="2800" dirty="0" smtClean="0"/>
              <a:t>Jamie</a:t>
            </a:r>
            <a:r>
              <a:rPr lang="en-GB" sz="2800" baseline="0" dirty="0" smtClean="0"/>
              <a:t> makes children's fashion jeans. Last year she sold 1,500 pairs at £25 each. Her cost of sales was £12,000. </a:t>
            </a:r>
          </a:p>
          <a:p>
            <a:pPr marL="45720" indent="0" algn="ctr">
              <a:buNone/>
            </a:pPr>
            <a:endParaRPr lang="en-GB" sz="2800" baseline="0" dirty="0" smtClean="0"/>
          </a:p>
          <a:p>
            <a:pPr marL="45720" indent="0" algn="ctr">
              <a:buNone/>
            </a:pPr>
            <a:r>
              <a:rPr lang="en-GB" sz="2800" baseline="0" dirty="0" smtClean="0"/>
              <a:t>What is her gross profit?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7600" y="382385"/>
            <a:ext cx="3306391" cy="2479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86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7903499" cy="4381901"/>
          </a:xfrm>
        </p:spPr>
        <p:txBody>
          <a:bodyPr anchor="ctr">
            <a:noAutofit/>
          </a:bodyPr>
          <a:lstStyle/>
          <a:p>
            <a:pPr marL="45720" indent="0" algn="ctr">
              <a:buFontTx/>
              <a:buNone/>
            </a:pPr>
            <a:r>
              <a:rPr lang="en-GB" sz="2600" dirty="0" smtClean="0"/>
              <a:t>A garden centre sells plants and sheds.</a:t>
            </a:r>
          </a:p>
          <a:p>
            <a:pPr marL="45720" indent="0" algn="ctr">
              <a:buFontTx/>
              <a:buNone/>
            </a:pPr>
            <a:endParaRPr lang="en-GB" sz="2600" dirty="0" smtClean="0"/>
          </a:p>
          <a:p>
            <a:pPr marL="45720" indent="0" algn="ctr">
              <a:buFontTx/>
              <a:buNone/>
            </a:pPr>
            <a:r>
              <a:rPr lang="en-GB" sz="2600" dirty="0" smtClean="0"/>
              <a:t>It's revenue from plants last year was £60,000 and it's cost of sales was £15,000.</a:t>
            </a:r>
          </a:p>
          <a:p>
            <a:pPr marL="45720" indent="0" algn="ctr">
              <a:buFontTx/>
              <a:buNone/>
            </a:pPr>
            <a:endParaRPr lang="en-GB" sz="2600" dirty="0" smtClean="0"/>
          </a:p>
          <a:p>
            <a:pPr marL="45720" indent="0" algn="ctr">
              <a:buFontTx/>
              <a:buNone/>
            </a:pPr>
            <a:r>
              <a:rPr lang="en-GB" sz="2600" dirty="0" smtClean="0"/>
              <a:t>The revenue from the sale</a:t>
            </a:r>
            <a:r>
              <a:rPr lang="en-GB" sz="2600" baseline="0" dirty="0" smtClean="0"/>
              <a:t> of the sheds was £80,000 and the cost of sales was £25,000.</a:t>
            </a:r>
          </a:p>
          <a:p>
            <a:pPr marL="45720" indent="0" algn="ctr">
              <a:buFontTx/>
              <a:buNone/>
            </a:pPr>
            <a:endParaRPr lang="en-GB" sz="2600" baseline="0" dirty="0" smtClean="0"/>
          </a:p>
          <a:p>
            <a:pPr marL="45720" indent="0" algn="ctr">
              <a:buFontTx/>
              <a:buNone/>
            </a:pPr>
            <a:r>
              <a:rPr lang="en-GB" sz="2600" baseline="0" dirty="0" smtClean="0"/>
              <a:t>What would the gross profit be for this business?</a:t>
            </a:r>
            <a:endParaRPr lang="en-US" sz="2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5400" y="4605103"/>
            <a:ext cx="2847329" cy="2144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0600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Positive and Negative Gross Profit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45720" indent="0" algn="ctr">
              <a:buFontTx/>
              <a:buNone/>
            </a:pPr>
            <a:r>
              <a:rPr lang="en-GB" sz="2800" dirty="0" smtClean="0"/>
              <a:t>A business needs a positive gross profit to survive. A negative gross profit</a:t>
            </a:r>
            <a:r>
              <a:rPr lang="en-GB" sz="2800" baseline="0" dirty="0" smtClean="0"/>
              <a:t> figure shows the business making a loss.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898063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Positive Gross Profit Means . . . 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en-GB" sz="2800" dirty="0" smtClean="0"/>
              <a:t>The business has</a:t>
            </a:r>
            <a:r>
              <a:rPr lang="en-GB" sz="2800" baseline="0" dirty="0" smtClean="0"/>
              <a:t> money to pay its expenses.</a:t>
            </a:r>
          </a:p>
          <a:p>
            <a:r>
              <a:rPr lang="en-GB" sz="2800" baseline="0" dirty="0" smtClean="0"/>
              <a:t>There may be money for expansion.</a:t>
            </a:r>
          </a:p>
          <a:p>
            <a:r>
              <a:rPr lang="en-GB" sz="2800" baseline="0" dirty="0" smtClean="0"/>
              <a:t>The costs of sales aren't too high.</a:t>
            </a:r>
          </a:p>
          <a:p>
            <a:r>
              <a:rPr lang="en-GB" sz="2800" baseline="0" dirty="0" smtClean="0"/>
              <a:t>Enough goods are being sold to make a profit.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64325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Negative</a:t>
            </a:r>
            <a:r>
              <a:rPr lang="en-GB" baseline="0" dirty="0" smtClean="0"/>
              <a:t> Gross Profit Means . . . 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676400"/>
            <a:ext cx="10178322" cy="3593591"/>
          </a:xfrm>
        </p:spPr>
        <p:txBody>
          <a:bodyPr anchor="ctr">
            <a:normAutofit/>
          </a:bodyPr>
          <a:lstStyle/>
          <a:p>
            <a:r>
              <a:rPr lang="en-GB" sz="2800" dirty="0" smtClean="0"/>
              <a:t>There is no money for the business</a:t>
            </a:r>
            <a:r>
              <a:rPr lang="en-GB" sz="2800" baseline="0" dirty="0" smtClean="0"/>
              <a:t> to pay its expenses with a loan or an overdraft.</a:t>
            </a:r>
          </a:p>
          <a:p>
            <a:r>
              <a:rPr lang="en-GB" sz="2800" baseline="0" dirty="0" smtClean="0"/>
              <a:t>The costs of sales will be too high – will need to cut costs.</a:t>
            </a:r>
          </a:p>
          <a:p>
            <a:r>
              <a:rPr lang="en-GB" sz="2800" baseline="0" dirty="0" smtClean="0"/>
              <a:t>The sales revenue is too low – more goods must be sold.</a:t>
            </a:r>
          </a:p>
        </p:txBody>
      </p:sp>
    </p:spTree>
    <p:extLst>
      <p:ext uri="{BB962C8B-B14F-4D97-AF65-F5344CB8AC3E}">
        <p14:creationId xmlns:p14="http://schemas.microsoft.com/office/powerpoint/2010/main" val="37487770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Badge</Template>
  <TotalTime>38</TotalTime>
  <Words>516</Words>
  <Application>Microsoft Office PowerPoint</Application>
  <PresentationFormat>Widescreen</PresentationFormat>
  <Paragraphs>65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Gill Sans MT</vt:lpstr>
      <vt:lpstr>Impact</vt:lpstr>
      <vt:lpstr>Badge</vt:lpstr>
      <vt:lpstr>Gross Profit</vt:lpstr>
      <vt:lpstr>Definition</vt:lpstr>
      <vt:lpstr>Formula</vt:lpstr>
      <vt:lpstr>Task</vt:lpstr>
      <vt:lpstr>Task</vt:lpstr>
      <vt:lpstr>Task</vt:lpstr>
      <vt:lpstr>Positive and Negative Gross Profit</vt:lpstr>
      <vt:lpstr>Positive Gross Profit Means . . . .</vt:lpstr>
      <vt:lpstr>Negative Gross Profit Means . . . .</vt:lpstr>
      <vt:lpstr>Net Profit</vt:lpstr>
      <vt:lpstr>Definition</vt:lpstr>
      <vt:lpstr>Formula</vt:lpstr>
      <vt:lpstr>Task</vt:lpstr>
      <vt:lpstr>Positive Net Profit Means . . . .</vt:lpstr>
      <vt:lpstr>Negative Net Profit Means . . . .</vt:lpstr>
      <vt:lpstr>Task</vt:lpstr>
      <vt:lpstr>task</vt:lpstr>
      <vt:lpstr>task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Stephen</dc:creator>
  <cp:lastModifiedBy>Ellen Bateman</cp:lastModifiedBy>
  <cp:revision>25</cp:revision>
  <dcterms:created xsi:type="dcterms:W3CDTF">2014-11-02T16:01:51Z</dcterms:created>
  <dcterms:modified xsi:type="dcterms:W3CDTF">2019-10-21T09:27:00Z</dcterms:modified>
</cp:coreProperties>
</file>