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65" r:id="rId5"/>
    <p:sldId id="281" r:id="rId6"/>
    <p:sldId id="282" r:id="rId7"/>
    <p:sldId id="283" r:id="rId8"/>
    <p:sldId id="285" r:id="rId9"/>
    <p:sldId id="260" r:id="rId10"/>
    <p:sldId id="261" r:id="rId11"/>
    <p:sldId id="262" r:id="rId12"/>
    <p:sldId id="286" r:id="rId13"/>
    <p:sldId id="287" r:id="rId14"/>
    <p:sldId id="290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A8056-8967-4A68-8209-FC5863C9B71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180C8-5BCC-4206-B409-57718D63B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100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b="1" dirty="0"/>
              <a:t>Financial Statements</a:t>
            </a:r>
          </a:p>
        </p:txBody>
      </p:sp>
    </p:spTree>
    <p:extLst>
      <p:ext uri="{BB962C8B-B14F-4D97-AF65-F5344CB8AC3E}">
        <p14:creationId xmlns:p14="http://schemas.microsoft.com/office/powerpoint/2010/main" val="24676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6079" y="795295"/>
            <a:ext cx="4740442" cy="1293028"/>
          </a:xfrm>
        </p:spPr>
        <p:txBody>
          <a:bodyPr/>
          <a:lstStyle/>
          <a:p>
            <a:r>
              <a:rPr lang="en-GB" b="1" dirty="0"/>
              <a:t>Practice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306396"/>
              </p:ext>
            </p:extLst>
          </p:nvPr>
        </p:nvGraphicFramePr>
        <p:xfrm>
          <a:off x="3256547" y="2494547"/>
          <a:ext cx="5438274" cy="292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3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14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Income from</a:t>
                      </a:r>
                      <a:r>
                        <a:rPr lang="en-GB" baseline="0" dirty="0"/>
                        <a:t> Sales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Cost</a:t>
                      </a:r>
                      <a:r>
                        <a:rPr lang="en-GB" baseline="0" dirty="0"/>
                        <a:t> of Sales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Gross Profit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Wages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Utilities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Net Profit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01616" y="6002070"/>
            <a:ext cx="356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Middle column shows </a:t>
            </a:r>
            <a:r>
              <a:rPr lang="en-GB" b="1" dirty="0"/>
              <a:t>cost of sales</a:t>
            </a:r>
            <a:r>
              <a:rPr lang="en-GB" dirty="0"/>
              <a:t> and </a:t>
            </a:r>
            <a:r>
              <a:rPr lang="en-GB" b="1" dirty="0"/>
              <a:t>expenses</a:t>
            </a:r>
            <a:r>
              <a:rPr lang="en-GB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8441" y="3761874"/>
            <a:ext cx="2630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Net profit </a:t>
            </a:r>
            <a:r>
              <a:rPr lang="en-GB" dirty="0"/>
              <a:t>calculated by subtracting </a:t>
            </a:r>
            <a:r>
              <a:rPr lang="en-GB" b="1" dirty="0"/>
              <a:t>total expenses </a:t>
            </a:r>
            <a:r>
              <a:rPr lang="en-GB" dirty="0"/>
              <a:t>from </a:t>
            </a:r>
            <a:r>
              <a:rPr lang="en-GB" b="1" dirty="0"/>
              <a:t>gross profit</a:t>
            </a:r>
            <a:r>
              <a:rPr lang="en-GB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85748" y="6002069"/>
            <a:ext cx="356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Right hand column shows </a:t>
            </a:r>
            <a:r>
              <a:rPr lang="en-GB" b="1" dirty="0"/>
              <a:t>income from sales </a:t>
            </a:r>
            <a:r>
              <a:rPr lang="en-GB" dirty="0"/>
              <a:t>and </a:t>
            </a:r>
            <a:r>
              <a:rPr lang="en-GB" b="1" dirty="0"/>
              <a:t>profit</a:t>
            </a:r>
            <a:r>
              <a:rPr lang="en-GB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9621" y="2830490"/>
            <a:ext cx="2630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Top part </a:t>
            </a:r>
            <a:r>
              <a:rPr lang="en-GB" b="1" dirty="0"/>
              <a:t>trading account. </a:t>
            </a:r>
            <a:r>
              <a:rPr lang="en-GB" dirty="0"/>
              <a:t>Shows gross profit = income from sales – cost of sales.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23684" y="4164771"/>
            <a:ext cx="2630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Next part lists </a:t>
            </a:r>
            <a:r>
              <a:rPr lang="en-GB" b="1" dirty="0"/>
              <a:t>expenses </a:t>
            </a:r>
            <a:r>
              <a:rPr lang="en-GB" dirty="0"/>
              <a:t>and </a:t>
            </a:r>
            <a:r>
              <a:rPr lang="en-GB" b="1" dirty="0"/>
              <a:t>overheads. </a:t>
            </a:r>
            <a:endParaRPr lang="en-GB" dirty="0"/>
          </a:p>
        </p:txBody>
      </p:sp>
      <p:sp>
        <p:nvSpPr>
          <p:cNvPr id="11" name="Double Brace 10"/>
          <p:cNvSpPr/>
          <p:nvPr/>
        </p:nvSpPr>
        <p:spPr>
          <a:xfrm>
            <a:off x="8775032" y="2903621"/>
            <a:ext cx="3080084" cy="970547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uble Brace 11"/>
          <p:cNvSpPr/>
          <p:nvPr/>
        </p:nvSpPr>
        <p:spPr>
          <a:xfrm>
            <a:off x="8775032" y="4094829"/>
            <a:ext cx="3128211" cy="1053587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13284" y="4803908"/>
            <a:ext cx="1163052" cy="3857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382125" y="5473208"/>
            <a:ext cx="912395" cy="5288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8363951" y="5523117"/>
            <a:ext cx="635670" cy="3764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895348" y="171286"/>
            <a:ext cx="3007895" cy="2123658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Enter the following items into the P&amp;L:-</a:t>
            </a:r>
          </a:p>
          <a:p>
            <a:endParaRPr lang="en-GB" sz="1600" dirty="0"/>
          </a:p>
          <a:p>
            <a:pPr marL="342900" indent="-342900">
              <a:buAutoNum type="arabicPeriod"/>
            </a:pPr>
            <a:r>
              <a:rPr lang="en-GB" sz="1600" dirty="0"/>
              <a:t>Income from sales = £220,000</a:t>
            </a:r>
          </a:p>
          <a:p>
            <a:pPr marL="342900" indent="-342900">
              <a:buAutoNum type="arabicPeriod"/>
            </a:pPr>
            <a:r>
              <a:rPr lang="en-GB" sz="1600" dirty="0"/>
              <a:t>Cost of sales = £130,000</a:t>
            </a:r>
          </a:p>
          <a:p>
            <a:pPr marL="342900" indent="-342900">
              <a:buAutoNum type="arabicPeriod"/>
            </a:pPr>
            <a:r>
              <a:rPr lang="en-GB" sz="1600" dirty="0"/>
              <a:t>Wages = £32,000</a:t>
            </a:r>
          </a:p>
          <a:p>
            <a:pPr marL="342900" indent="-342900">
              <a:buAutoNum type="arabicPeriod"/>
            </a:pPr>
            <a:r>
              <a:rPr lang="en-GB" sz="1600" dirty="0"/>
              <a:t>Utilities = £15,000</a:t>
            </a:r>
          </a:p>
        </p:txBody>
      </p:sp>
    </p:spTree>
    <p:extLst>
      <p:ext uri="{BB962C8B-B14F-4D97-AF65-F5344CB8AC3E}">
        <p14:creationId xmlns:p14="http://schemas.microsoft.com/office/powerpoint/2010/main" val="45285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6079" y="795295"/>
            <a:ext cx="4740442" cy="1293028"/>
          </a:xfrm>
        </p:spPr>
        <p:txBody>
          <a:bodyPr/>
          <a:lstStyle/>
          <a:p>
            <a:r>
              <a:rPr lang="en-GB" b="1" dirty="0"/>
              <a:t>Practice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747969"/>
              </p:ext>
            </p:extLst>
          </p:nvPr>
        </p:nvGraphicFramePr>
        <p:xfrm>
          <a:off x="3256547" y="2494547"/>
          <a:ext cx="5438274" cy="292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3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14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Income from</a:t>
                      </a:r>
                      <a:r>
                        <a:rPr lang="en-GB" baseline="0" dirty="0"/>
                        <a:t> Sales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£220,000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Cost</a:t>
                      </a:r>
                      <a:r>
                        <a:rPr lang="en-GB" baseline="0" dirty="0"/>
                        <a:t> of Sales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£130,000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Gross Profit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£90,000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Wages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£32,000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Utilities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£15,000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Net Profit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£43,000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01616" y="6002070"/>
            <a:ext cx="356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Middle column shows </a:t>
            </a:r>
            <a:r>
              <a:rPr lang="en-GB" b="1" dirty="0"/>
              <a:t>cost of sales</a:t>
            </a:r>
            <a:r>
              <a:rPr lang="en-GB" dirty="0"/>
              <a:t> and </a:t>
            </a:r>
            <a:r>
              <a:rPr lang="en-GB" b="1" dirty="0"/>
              <a:t>expenses</a:t>
            </a:r>
            <a:r>
              <a:rPr lang="en-GB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8441" y="3761874"/>
            <a:ext cx="2630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Net profit </a:t>
            </a:r>
            <a:r>
              <a:rPr lang="en-GB" dirty="0"/>
              <a:t>calculated by subtracting </a:t>
            </a:r>
            <a:r>
              <a:rPr lang="en-GB" b="1" dirty="0"/>
              <a:t>total expenses </a:t>
            </a:r>
            <a:r>
              <a:rPr lang="en-GB" dirty="0"/>
              <a:t>from </a:t>
            </a:r>
            <a:r>
              <a:rPr lang="en-GB" b="1" dirty="0"/>
              <a:t>gross profit</a:t>
            </a:r>
            <a:r>
              <a:rPr lang="en-GB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85748" y="6002069"/>
            <a:ext cx="356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Right hand column shows </a:t>
            </a:r>
            <a:r>
              <a:rPr lang="en-GB" b="1" dirty="0"/>
              <a:t>income from sales </a:t>
            </a:r>
            <a:r>
              <a:rPr lang="en-GB" dirty="0"/>
              <a:t>and </a:t>
            </a:r>
            <a:r>
              <a:rPr lang="en-GB" b="1" dirty="0"/>
              <a:t>profit</a:t>
            </a:r>
            <a:r>
              <a:rPr lang="en-GB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9621" y="2830490"/>
            <a:ext cx="2630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Top part </a:t>
            </a:r>
            <a:r>
              <a:rPr lang="en-GB" b="1" dirty="0"/>
              <a:t>trading account. </a:t>
            </a:r>
            <a:r>
              <a:rPr lang="en-GB" dirty="0"/>
              <a:t>Shows gross profit = income from sales – cost of sales.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23684" y="4164771"/>
            <a:ext cx="2630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Next part lists </a:t>
            </a:r>
            <a:r>
              <a:rPr lang="en-GB" b="1" dirty="0"/>
              <a:t>expenses </a:t>
            </a:r>
            <a:r>
              <a:rPr lang="en-GB" dirty="0"/>
              <a:t>and </a:t>
            </a:r>
            <a:r>
              <a:rPr lang="en-GB" b="1" dirty="0"/>
              <a:t>overheads. </a:t>
            </a:r>
            <a:endParaRPr lang="en-GB" dirty="0"/>
          </a:p>
        </p:txBody>
      </p:sp>
      <p:sp>
        <p:nvSpPr>
          <p:cNvPr id="11" name="Double Brace 10"/>
          <p:cNvSpPr/>
          <p:nvPr/>
        </p:nvSpPr>
        <p:spPr>
          <a:xfrm>
            <a:off x="8775032" y="2903621"/>
            <a:ext cx="3080084" cy="970547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uble Brace 11"/>
          <p:cNvSpPr/>
          <p:nvPr/>
        </p:nvSpPr>
        <p:spPr>
          <a:xfrm>
            <a:off x="8775032" y="4094829"/>
            <a:ext cx="3128211" cy="1053587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13284" y="4803908"/>
            <a:ext cx="1163052" cy="3857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382125" y="5473208"/>
            <a:ext cx="912395" cy="5288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8363951" y="5523117"/>
            <a:ext cx="635670" cy="3764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895348" y="171286"/>
            <a:ext cx="3007895" cy="2123658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Enter the following items into the P&amp;L:-</a:t>
            </a:r>
          </a:p>
          <a:p>
            <a:endParaRPr lang="en-GB" sz="1600" dirty="0"/>
          </a:p>
          <a:p>
            <a:pPr marL="342900" indent="-342900">
              <a:buAutoNum type="arabicPeriod"/>
            </a:pPr>
            <a:r>
              <a:rPr lang="en-GB" sz="1600" dirty="0"/>
              <a:t>Income from sales = £220,000</a:t>
            </a:r>
          </a:p>
          <a:p>
            <a:pPr marL="342900" indent="-342900">
              <a:buAutoNum type="arabicPeriod"/>
            </a:pPr>
            <a:r>
              <a:rPr lang="en-GB" sz="1600" dirty="0"/>
              <a:t>Cost of sales = £130,000</a:t>
            </a:r>
          </a:p>
          <a:p>
            <a:pPr marL="342900" indent="-342900">
              <a:buAutoNum type="arabicPeriod"/>
            </a:pPr>
            <a:r>
              <a:rPr lang="en-GB" sz="1600" dirty="0"/>
              <a:t>Wages = £32,000</a:t>
            </a:r>
          </a:p>
          <a:p>
            <a:pPr marL="342900" indent="-342900">
              <a:buAutoNum type="arabicPeriod"/>
            </a:pPr>
            <a:r>
              <a:rPr lang="en-GB" sz="1600" dirty="0"/>
              <a:t>Utilities = £15,000</a:t>
            </a:r>
          </a:p>
        </p:txBody>
      </p:sp>
    </p:spTree>
    <p:extLst>
      <p:ext uri="{BB962C8B-B14F-4D97-AF65-F5344CB8AC3E}">
        <p14:creationId xmlns:p14="http://schemas.microsoft.com/office/powerpoint/2010/main" val="329757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7661" y="505457"/>
            <a:ext cx="6717432" cy="925634"/>
          </a:xfrm>
        </p:spPr>
        <p:txBody>
          <a:bodyPr>
            <a:normAutofit/>
          </a:bodyPr>
          <a:lstStyle/>
          <a:p>
            <a:r>
              <a:rPr lang="en-GB" sz="2800" b="1" dirty="0"/>
              <a:t>Income Statement -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01227" y="1857340"/>
            <a:ext cx="9995373" cy="50006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/>
              <a:t>Rearrange the information below to produce a completed statement of comprehensive income for Charlie Fashion Ltd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185826"/>
              </p:ext>
            </p:extLst>
          </p:nvPr>
        </p:nvGraphicFramePr>
        <p:xfrm>
          <a:off x="3252467" y="3990993"/>
          <a:ext cx="4762513" cy="27146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44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9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9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44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£ms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£ms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4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4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4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4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4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199093"/>
              </p:ext>
            </p:extLst>
          </p:nvPr>
        </p:nvGraphicFramePr>
        <p:xfrm>
          <a:off x="2597344" y="2709839"/>
          <a:ext cx="658691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7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7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Turnover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Gross 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Net 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Cost of sales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£22.5m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£64m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£14.5m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£27m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96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324543" y="591468"/>
            <a:ext cx="8545828" cy="2910085"/>
            <a:chOff x="214282" y="2000240"/>
            <a:chExt cx="8215337" cy="2355478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85918" y="2357430"/>
              <a:ext cx="1857355" cy="171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282" y="2428868"/>
              <a:ext cx="1857355" cy="171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86116" y="2214554"/>
              <a:ext cx="1857355" cy="171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9190" y="2214554"/>
              <a:ext cx="1857355" cy="171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572264" y="2000240"/>
              <a:ext cx="1857355" cy="171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TextBox 10"/>
            <p:cNvSpPr txBox="1"/>
            <p:nvPr/>
          </p:nvSpPr>
          <p:spPr>
            <a:xfrm>
              <a:off x="571472" y="2928934"/>
              <a:ext cx="107157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Wages and salaries</a:t>
              </a:r>
            </a:p>
            <a:p>
              <a:pPr algn="ctr"/>
              <a:r>
                <a:rPr lang="en-GB" sz="1600" dirty="0"/>
                <a:t>£14 500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71637" y="2786058"/>
              <a:ext cx="121447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Income £5 per visitor</a:t>
              </a:r>
            </a:p>
            <a:p>
              <a:pPr algn="ctr"/>
              <a:r>
                <a:rPr lang="en-GB" sz="1600" dirty="0"/>
                <a:t>15 000 visitors</a:t>
              </a:r>
            </a:p>
            <a:p>
              <a:pPr algn="ctr"/>
              <a:endParaRPr lang="en-GB" sz="1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643306" y="2643182"/>
              <a:ext cx="10715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Cost of sales</a:t>
              </a:r>
            </a:p>
            <a:p>
              <a:pPr algn="ctr"/>
              <a:r>
                <a:rPr lang="en-GB" sz="1600" dirty="0"/>
                <a:t>£35 500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6380" y="2643182"/>
              <a:ext cx="107156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Utility bills e.g. electric</a:t>
              </a:r>
            </a:p>
            <a:p>
              <a:pPr algn="ctr"/>
              <a:r>
                <a:rPr lang="en-GB" sz="1600" dirty="0"/>
                <a:t>£8500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86578" y="2428868"/>
              <a:ext cx="135732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Marketing expenditure</a:t>
              </a:r>
            </a:p>
            <a:p>
              <a:pPr algn="ctr"/>
              <a:r>
                <a:rPr lang="en-GB" sz="1600" dirty="0"/>
                <a:t>£6600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5720" y="757325"/>
            <a:ext cx="6520808" cy="45426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/>
              <a:t>	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sz="2000" dirty="0"/>
              <a:t>	</a:t>
            </a:r>
          </a:p>
          <a:p>
            <a:pPr>
              <a:buNone/>
            </a:pPr>
            <a:endParaRPr lang="en-GB" sz="2000" dirty="0"/>
          </a:p>
          <a:p>
            <a:pPr>
              <a:buNone/>
            </a:pP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278969"/>
              </p:ext>
            </p:extLst>
          </p:nvPr>
        </p:nvGraphicFramePr>
        <p:xfrm>
          <a:off x="4013729" y="3278379"/>
          <a:ext cx="7046256" cy="3291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48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8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8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26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265">
                <a:tc>
                  <a:txBody>
                    <a:bodyPr/>
                    <a:lstStyle/>
                    <a:p>
                      <a:r>
                        <a:rPr lang="en-GB" dirty="0"/>
                        <a:t>Cost of sales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265">
                <a:tc>
                  <a:txBody>
                    <a:bodyPr/>
                    <a:lstStyle/>
                    <a:p>
                      <a:r>
                        <a:rPr lang="en-GB" dirty="0"/>
                        <a:t>Gross profit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265">
                <a:tc>
                  <a:txBody>
                    <a:bodyPr/>
                    <a:lstStyle/>
                    <a:p>
                      <a:r>
                        <a:rPr lang="en-GB" dirty="0"/>
                        <a:t>Expenses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26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2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76804"/>
                  </a:ext>
                </a:extLst>
              </a:tr>
              <a:tr h="3172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265">
                <a:tc>
                  <a:txBody>
                    <a:bodyPr/>
                    <a:lstStyle/>
                    <a:p>
                      <a:r>
                        <a:rPr lang="en-GB" dirty="0"/>
                        <a:t>Net profit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35345" y="1745053"/>
            <a:ext cx="231444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b="1" dirty="0"/>
              <a:t>The following terms are to be entered into the statement of comprehensive income for a leisure centre.</a:t>
            </a:r>
          </a:p>
          <a:p>
            <a:pPr algn="ctr">
              <a:buNone/>
            </a:pPr>
            <a:endParaRPr lang="en-GB" b="1" dirty="0"/>
          </a:p>
          <a:p>
            <a:pPr algn="ctr"/>
            <a:r>
              <a:rPr lang="en-GB" b="1" dirty="0"/>
              <a:t>Use this information to complete the statement of comprehensive income by filling in the white boxes. </a:t>
            </a:r>
          </a:p>
          <a:p>
            <a:pPr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704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5069B-417E-4B11-9436-C37D78541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500DC-A7A2-43F6-951C-7C371DEC7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51635"/>
            <a:ext cx="10820400" cy="4024125"/>
          </a:xfrm>
        </p:spPr>
        <p:txBody>
          <a:bodyPr/>
          <a:lstStyle/>
          <a:p>
            <a:r>
              <a:rPr lang="en-GB" dirty="0"/>
              <a:t>Complete the Profit &amp; Loss Task Sheet</a:t>
            </a:r>
          </a:p>
          <a:p>
            <a:r>
              <a:rPr lang="en-GB" dirty="0"/>
              <a:t>Complete the Grey Mice Profit and Loss Account </a:t>
            </a:r>
          </a:p>
          <a:p>
            <a:r>
              <a:rPr lang="en-GB" dirty="0"/>
              <a:t>Complete the Profit &amp; Loss (Simple)</a:t>
            </a:r>
          </a:p>
          <a:p>
            <a:r>
              <a:rPr lang="en-GB" dirty="0"/>
              <a:t>Complete the Profit &amp; Loss (Challenging)</a:t>
            </a:r>
          </a:p>
          <a:p>
            <a:r>
              <a:rPr lang="en-GB" dirty="0"/>
              <a:t>Complete the Profit &amp; Loss (</a:t>
            </a:r>
            <a:r>
              <a:rPr lang="en-GB"/>
              <a:t>Very Challenging)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99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9249" y="736324"/>
            <a:ext cx="9099884" cy="1293028"/>
          </a:xfrm>
        </p:spPr>
        <p:txBody>
          <a:bodyPr/>
          <a:lstStyle/>
          <a:p>
            <a:r>
              <a:rPr lang="en-GB" b="1" dirty="0"/>
              <a:t>Purpose of financial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Record of financial activities</a:t>
            </a:r>
          </a:p>
          <a:p>
            <a:r>
              <a:rPr lang="en-GB" sz="2800" dirty="0"/>
              <a:t>Provide overview of the business’ financial position</a:t>
            </a:r>
          </a:p>
          <a:p>
            <a:r>
              <a:rPr lang="en-GB" sz="2800" dirty="0"/>
              <a:t>Show whether a business is successful and being managed well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Some businesses must produce them by law.</a:t>
            </a:r>
          </a:p>
          <a:p>
            <a:endParaRPr lang="en-GB" sz="2800" dirty="0"/>
          </a:p>
          <a:p>
            <a:r>
              <a:rPr lang="en-GB" sz="2800" dirty="0"/>
              <a:t>Stakeholders will be interested in them.</a:t>
            </a:r>
          </a:p>
        </p:txBody>
      </p:sp>
    </p:spTree>
    <p:extLst>
      <p:ext uri="{BB962C8B-B14F-4D97-AF65-F5344CB8AC3E}">
        <p14:creationId xmlns:p14="http://schemas.microsoft.com/office/powerpoint/2010/main" val="146723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3654" y="596078"/>
            <a:ext cx="8610600" cy="1293028"/>
          </a:xfrm>
        </p:spPr>
        <p:txBody>
          <a:bodyPr/>
          <a:lstStyle/>
          <a:p>
            <a:r>
              <a:rPr lang="en-GB" b="1" dirty="0"/>
              <a:t>Types of financial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Income Statements (Profit and Loss Account) – shows profit and loss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Statement of Financial Position (Balance Sheet) – lists assets and liabilities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8807114" y="4820914"/>
            <a:ext cx="3056021" cy="1644315"/>
          </a:xfrm>
          <a:prstGeom prst="wedgeRoundRectCallout">
            <a:avLst>
              <a:gd name="adj1" fmla="val -100098"/>
              <a:gd name="adj2" fmla="val -455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095873" y="4871409"/>
            <a:ext cx="26790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Asset</a:t>
            </a:r>
            <a:r>
              <a:rPr lang="en-GB" dirty="0">
                <a:solidFill>
                  <a:schemeClr val="bg1"/>
                </a:solidFill>
              </a:rPr>
              <a:t> – items owned by the business.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b="1" dirty="0">
                <a:solidFill>
                  <a:schemeClr val="bg1"/>
                </a:solidFill>
              </a:rPr>
              <a:t>Liabilities</a:t>
            </a:r>
            <a:r>
              <a:rPr lang="en-GB" dirty="0">
                <a:solidFill>
                  <a:schemeClr val="bg1"/>
                </a:solidFill>
              </a:rPr>
              <a:t> – debts the business has.</a:t>
            </a:r>
          </a:p>
        </p:txBody>
      </p:sp>
    </p:spTree>
    <p:extLst>
      <p:ext uri="{BB962C8B-B14F-4D97-AF65-F5344CB8AC3E}">
        <p14:creationId xmlns:p14="http://schemas.microsoft.com/office/powerpoint/2010/main" val="70220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b="1" dirty="0"/>
              <a:t>Income Statement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Profit and Loss Account</a:t>
            </a:r>
          </a:p>
        </p:txBody>
      </p:sp>
    </p:spTree>
    <p:extLst>
      <p:ext uri="{BB962C8B-B14F-4D97-AF65-F5344CB8AC3E}">
        <p14:creationId xmlns:p14="http://schemas.microsoft.com/office/powerpoint/2010/main" val="330417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7085" y="2295116"/>
            <a:ext cx="9218738" cy="3798511"/>
          </a:xfrm>
        </p:spPr>
        <p:txBody>
          <a:bodyPr>
            <a:normAutofit/>
          </a:bodyPr>
          <a:lstStyle/>
          <a:p>
            <a:r>
              <a:rPr lang="en-GB" dirty="0"/>
              <a:t>The components are: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b="1" dirty="0"/>
              <a:t>Turnover </a:t>
            </a:r>
          </a:p>
          <a:p>
            <a:pPr marL="914400" lvl="2" indent="0">
              <a:buNone/>
            </a:pPr>
            <a:endParaRPr lang="en-GB" b="1" dirty="0"/>
          </a:p>
          <a:p>
            <a:pPr lvl="1"/>
            <a:r>
              <a:rPr lang="en-GB" b="1" dirty="0"/>
              <a:t>Cost of Sales</a:t>
            </a:r>
          </a:p>
          <a:p>
            <a:pPr marL="914400" lvl="2" indent="0">
              <a:buNone/>
            </a:pPr>
            <a:endParaRPr lang="en-GB" b="1" dirty="0"/>
          </a:p>
          <a:p>
            <a:pPr lvl="1"/>
            <a:r>
              <a:rPr lang="en-GB" b="1" dirty="0"/>
              <a:t>Gross Profit</a:t>
            </a:r>
          </a:p>
          <a:p>
            <a:pPr marL="914400" lvl="2" indent="0">
              <a:buNone/>
            </a:pPr>
            <a:endParaRPr lang="en-GB" b="1" dirty="0"/>
          </a:p>
          <a:p>
            <a:pPr lvl="1"/>
            <a:r>
              <a:rPr lang="en-GB" b="1" dirty="0"/>
              <a:t>Expenses</a:t>
            </a:r>
          </a:p>
          <a:p>
            <a:pPr marL="914400" lvl="2" indent="0">
              <a:buNone/>
            </a:pPr>
            <a:endParaRPr lang="en-GB" b="1" dirty="0"/>
          </a:p>
          <a:p>
            <a:pPr lvl="1"/>
            <a:r>
              <a:rPr lang="en-GB" b="1" dirty="0"/>
              <a:t>Net Profit</a:t>
            </a:r>
          </a:p>
          <a:p>
            <a:pPr marL="914400" lvl="2" indent="0">
              <a:buNone/>
            </a:pP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6782422" y="3429000"/>
            <a:ext cx="3645618" cy="16322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Can you define each of these key terms?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009F237-CE4B-456D-BB5D-AB086760C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Task</a:t>
            </a:r>
          </a:p>
        </p:txBody>
      </p:sp>
    </p:spTree>
    <p:extLst>
      <p:ext uri="{BB962C8B-B14F-4D97-AF65-F5344CB8AC3E}">
        <p14:creationId xmlns:p14="http://schemas.microsoft.com/office/powerpoint/2010/main" val="37043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9691" y="473821"/>
            <a:ext cx="6861448" cy="1066800"/>
          </a:xfrm>
        </p:spPr>
        <p:txBody>
          <a:bodyPr>
            <a:normAutofit/>
          </a:bodyPr>
          <a:lstStyle/>
          <a:p>
            <a:r>
              <a:rPr lang="en-GB" sz="2800" b="1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935" y="1772816"/>
            <a:ext cx="11051337" cy="5000660"/>
          </a:xfrm>
        </p:spPr>
        <p:txBody>
          <a:bodyPr>
            <a:normAutofit/>
          </a:bodyPr>
          <a:lstStyle/>
          <a:p>
            <a:r>
              <a:rPr lang="en-GB" dirty="0"/>
              <a:t>The components are: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b="1" dirty="0"/>
              <a:t>Turnover</a:t>
            </a:r>
          </a:p>
          <a:p>
            <a:pPr lvl="2"/>
            <a:r>
              <a:rPr lang="en-GB" dirty="0"/>
              <a:t>The total amount of income achieved as a result of selling goods or services</a:t>
            </a:r>
          </a:p>
          <a:p>
            <a:pPr lvl="2"/>
            <a:r>
              <a:rPr lang="en-GB" dirty="0"/>
              <a:t>Selling price x quantity sold</a:t>
            </a:r>
          </a:p>
          <a:p>
            <a:pPr lvl="1"/>
            <a:r>
              <a:rPr lang="en-GB" b="1" dirty="0"/>
              <a:t>Cost of Sales</a:t>
            </a:r>
          </a:p>
          <a:p>
            <a:pPr lvl="2"/>
            <a:r>
              <a:rPr lang="en-GB" dirty="0"/>
              <a:t>The costs which are directly related to producing the goods or services sold e.g. raw materials</a:t>
            </a:r>
          </a:p>
          <a:p>
            <a:pPr lvl="1"/>
            <a:r>
              <a:rPr lang="en-GB" b="1" dirty="0"/>
              <a:t>Gross Profit</a:t>
            </a:r>
          </a:p>
          <a:p>
            <a:pPr lvl="2"/>
            <a:r>
              <a:rPr lang="en-GB" dirty="0"/>
              <a:t>Turnover minus cost of sales</a:t>
            </a:r>
          </a:p>
          <a:p>
            <a:pPr lvl="1"/>
            <a:r>
              <a:rPr lang="en-GB" b="1" dirty="0"/>
              <a:t>Expenses</a:t>
            </a:r>
          </a:p>
          <a:p>
            <a:pPr lvl="2"/>
            <a:r>
              <a:rPr lang="en-GB" dirty="0"/>
              <a:t>All other costs experienced by the enterprise e.g. Wages and salaries, heat and light</a:t>
            </a:r>
          </a:p>
          <a:p>
            <a:pPr lvl="1"/>
            <a:r>
              <a:rPr lang="en-GB" b="1" dirty="0"/>
              <a:t>Net Profit</a:t>
            </a:r>
          </a:p>
          <a:p>
            <a:pPr lvl="2"/>
            <a:r>
              <a:rPr lang="en-GB" dirty="0"/>
              <a:t>Gross profit minus expenses</a:t>
            </a:r>
          </a:p>
        </p:txBody>
      </p:sp>
    </p:spTree>
    <p:extLst>
      <p:ext uri="{BB962C8B-B14F-4D97-AF65-F5344CB8AC3E}">
        <p14:creationId xmlns:p14="http://schemas.microsoft.com/office/powerpoint/2010/main" val="250749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270805" y="587306"/>
            <a:ext cx="6807130" cy="4369688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GB" sz="2800" dirty="0"/>
              <a:t>	</a:t>
            </a:r>
            <a:r>
              <a:rPr lang="en-GB" sz="2800" b="1" dirty="0"/>
              <a:t>A sample income statement</a:t>
            </a:r>
          </a:p>
          <a:p>
            <a:pPr lvl="1">
              <a:buNone/>
            </a:pPr>
            <a:r>
              <a:rPr lang="en-GB" sz="2800" dirty="0"/>
              <a:t>							</a:t>
            </a:r>
            <a:r>
              <a:rPr lang="en-GB" dirty="0"/>
              <a:t>	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0580" y="3573709"/>
            <a:ext cx="1194752" cy="1790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246543"/>
              </p:ext>
            </p:extLst>
          </p:nvPr>
        </p:nvGraphicFramePr>
        <p:xfrm>
          <a:off x="3253651" y="1841051"/>
          <a:ext cx="5684697" cy="3175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9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2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0523"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075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Turnover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075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Cost of sales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075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Gross profit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075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075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Net profit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309917" y="5495804"/>
            <a:ext cx="557216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Can you explain how gross profit and net profit were calculated? </a:t>
            </a:r>
          </a:p>
        </p:txBody>
      </p:sp>
    </p:spTree>
    <p:extLst>
      <p:ext uri="{BB962C8B-B14F-4D97-AF65-F5344CB8AC3E}">
        <p14:creationId xmlns:p14="http://schemas.microsoft.com/office/powerpoint/2010/main" val="47997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52681"/>
              </p:ext>
            </p:extLst>
          </p:nvPr>
        </p:nvGraphicFramePr>
        <p:xfrm>
          <a:off x="3416378" y="1879288"/>
          <a:ext cx="5674319" cy="3584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3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0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74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489">
                <a:tc>
                  <a:txBody>
                    <a:bodyPr/>
                    <a:lstStyle/>
                    <a:p>
                      <a:r>
                        <a:rPr lang="en-GB" dirty="0"/>
                        <a:t>Turnover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489">
                <a:tc>
                  <a:txBody>
                    <a:bodyPr/>
                    <a:lstStyle/>
                    <a:p>
                      <a:r>
                        <a:rPr lang="en-GB" dirty="0"/>
                        <a:t>Cost of sales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489">
                <a:tc>
                  <a:txBody>
                    <a:bodyPr/>
                    <a:lstStyle/>
                    <a:p>
                      <a:r>
                        <a:rPr lang="en-GB" dirty="0"/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489">
                <a:tc>
                  <a:txBody>
                    <a:bodyPr/>
                    <a:lstStyle/>
                    <a:p>
                      <a:r>
                        <a:rPr lang="en-GB" dirty="0"/>
                        <a:t>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489">
                <a:tc>
                  <a:txBody>
                    <a:bodyPr/>
                    <a:lstStyle/>
                    <a:p>
                      <a:r>
                        <a:rPr lang="en-GB" dirty="0"/>
                        <a:t>Net profit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5887" y="3379156"/>
            <a:ext cx="165735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4766381" y="5675913"/>
            <a:ext cx="328614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Can you fill in the blanks?</a:t>
            </a:r>
          </a:p>
        </p:txBody>
      </p:sp>
    </p:spTree>
    <p:extLst>
      <p:ext uri="{BB962C8B-B14F-4D97-AF65-F5344CB8AC3E}">
        <p14:creationId xmlns:p14="http://schemas.microsoft.com/office/powerpoint/2010/main" val="237809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8505" y="764373"/>
            <a:ext cx="9027695" cy="1293028"/>
          </a:xfrm>
        </p:spPr>
        <p:txBody>
          <a:bodyPr/>
          <a:lstStyle/>
          <a:p>
            <a:r>
              <a:rPr lang="en-GB" b="1" dirty="0"/>
              <a:t>Format of an income Statement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808676"/>
              </p:ext>
            </p:extLst>
          </p:nvPr>
        </p:nvGraphicFramePr>
        <p:xfrm>
          <a:off x="3256547" y="2494547"/>
          <a:ext cx="5438274" cy="292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3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14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Income from</a:t>
                      </a:r>
                      <a:r>
                        <a:rPr lang="en-GB" baseline="0" dirty="0"/>
                        <a:t> Sales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Cost</a:t>
                      </a:r>
                      <a:r>
                        <a:rPr lang="en-GB" baseline="0" dirty="0"/>
                        <a:t> of Sales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Gross Profit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30,000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b="1" dirty="0"/>
                        <a:t>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Wages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13,000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Electricity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148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Net Profit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15,000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01616" y="6002070"/>
            <a:ext cx="356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Middle column shows </a:t>
            </a:r>
            <a:r>
              <a:rPr lang="en-GB" b="1" dirty="0"/>
              <a:t>cost of sales</a:t>
            </a:r>
            <a:r>
              <a:rPr lang="en-GB" dirty="0"/>
              <a:t> and </a:t>
            </a:r>
            <a:r>
              <a:rPr lang="en-GB" b="1" dirty="0"/>
              <a:t>expenses</a:t>
            </a:r>
            <a:r>
              <a:rPr lang="en-GB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8441" y="3761874"/>
            <a:ext cx="2630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Net profit </a:t>
            </a:r>
            <a:r>
              <a:rPr lang="en-GB" dirty="0"/>
              <a:t>calculated by subtracting </a:t>
            </a:r>
            <a:r>
              <a:rPr lang="en-GB" b="1" dirty="0"/>
              <a:t>total expenses </a:t>
            </a:r>
            <a:r>
              <a:rPr lang="en-GB" dirty="0"/>
              <a:t>from </a:t>
            </a:r>
            <a:r>
              <a:rPr lang="en-GB" b="1" dirty="0"/>
              <a:t>gross profit</a:t>
            </a:r>
            <a:r>
              <a:rPr lang="en-GB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85748" y="6002069"/>
            <a:ext cx="356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Right hand column shows </a:t>
            </a:r>
            <a:r>
              <a:rPr lang="en-GB" b="1" dirty="0"/>
              <a:t>income from sales </a:t>
            </a:r>
            <a:r>
              <a:rPr lang="en-GB" dirty="0"/>
              <a:t>and </a:t>
            </a:r>
            <a:r>
              <a:rPr lang="en-GB" b="1" dirty="0"/>
              <a:t>profit</a:t>
            </a:r>
            <a:r>
              <a:rPr lang="en-GB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9621" y="2830490"/>
            <a:ext cx="2630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Top part </a:t>
            </a:r>
            <a:r>
              <a:rPr lang="en-GB" b="1" dirty="0"/>
              <a:t>trading account. </a:t>
            </a:r>
            <a:r>
              <a:rPr lang="en-GB" dirty="0"/>
              <a:t>Shows gross profit = income from sales – cost of sales.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23684" y="4164771"/>
            <a:ext cx="2630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Next part lists </a:t>
            </a:r>
            <a:r>
              <a:rPr lang="en-GB" b="1" dirty="0"/>
              <a:t>expenses </a:t>
            </a:r>
            <a:r>
              <a:rPr lang="en-GB" dirty="0"/>
              <a:t>and </a:t>
            </a:r>
            <a:r>
              <a:rPr lang="en-GB" b="1" dirty="0"/>
              <a:t>overheads. </a:t>
            </a:r>
            <a:endParaRPr lang="en-GB" dirty="0"/>
          </a:p>
        </p:txBody>
      </p:sp>
      <p:sp>
        <p:nvSpPr>
          <p:cNvPr id="11" name="Double Brace 10"/>
          <p:cNvSpPr/>
          <p:nvPr/>
        </p:nvSpPr>
        <p:spPr>
          <a:xfrm>
            <a:off x="8775032" y="2903621"/>
            <a:ext cx="3080084" cy="970547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uble Brace 11"/>
          <p:cNvSpPr/>
          <p:nvPr/>
        </p:nvSpPr>
        <p:spPr>
          <a:xfrm>
            <a:off x="8775032" y="4094829"/>
            <a:ext cx="3128211" cy="1053587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13284" y="4803908"/>
            <a:ext cx="1163052" cy="3857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382125" y="5473208"/>
            <a:ext cx="912395" cy="5288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8363951" y="5523117"/>
            <a:ext cx="635670" cy="3764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32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117</TotalTime>
  <Words>721</Words>
  <Application>Microsoft Office PowerPoint</Application>
  <PresentationFormat>Widescreen</PresentationFormat>
  <Paragraphs>185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Century Gothic</vt:lpstr>
      <vt:lpstr>Vapor Trail</vt:lpstr>
      <vt:lpstr>Financial Statements</vt:lpstr>
      <vt:lpstr>Purpose of financial statements</vt:lpstr>
      <vt:lpstr>Types of financial statements</vt:lpstr>
      <vt:lpstr>Income Statement</vt:lpstr>
      <vt:lpstr>Task</vt:lpstr>
      <vt:lpstr>Answers</vt:lpstr>
      <vt:lpstr>PowerPoint Presentation</vt:lpstr>
      <vt:lpstr>PowerPoint Presentation</vt:lpstr>
      <vt:lpstr>Format of an income Statement</vt:lpstr>
      <vt:lpstr>Practice</vt:lpstr>
      <vt:lpstr>Practice</vt:lpstr>
      <vt:lpstr>Income Statement - Practice</vt:lpstr>
      <vt:lpstr>PowerPoint Presentation</vt:lpstr>
      <vt:lpstr>Tasks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Statements</dc:title>
  <dc:creator>Elf</dc:creator>
  <cp:lastModifiedBy>Ellen Bateman</cp:lastModifiedBy>
  <cp:revision>14</cp:revision>
  <cp:lastPrinted>2019-11-04T10:21:52Z</cp:lastPrinted>
  <dcterms:created xsi:type="dcterms:W3CDTF">2016-11-20T14:42:15Z</dcterms:created>
  <dcterms:modified xsi:type="dcterms:W3CDTF">2020-11-17T12:07:23Z</dcterms:modified>
</cp:coreProperties>
</file>