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37F324D-C9CA-4B34-92E6-D447797D3672}" type="doc">
      <dgm:prSet loTypeId="urn:microsoft.com/office/officeart/2005/8/layout/radial5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1A6FA2F-BA8A-432A-9930-3D2C461E512D}">
      <dgm:prSet phldrT="[Text]"/>
      <dgm:spPr/>
      <dgm:t>
        <a:bodyPr/>
        <a:lstStyle/>
        <a:p>
          <a:r>
            <a:rPr lang="en-GB" dirty="0" smtClean="0"/>
            <a:t>Balance Sheet Shows</a:t>
          </a:r>
          <a:endParaRPr lang="en-GB" dirty="0"/>
        </a:p>
      </dgm:t>
    </dgm:pt>
    <dgm:pt modelId="{2E188620-C062-4B42-A5EE-E27093A43FA0}" type="parTrans" cxnId="{393E90F6-5BD2-4D51-A363-D3F9311C0D38}">
      <dgm:prSet/>
      <dgm:spPr/>
      <dgm:t>
        <a:bodyPr/>
        <a:lstStyle/>
        <a:p>
          <a:endParaRPr lang="en-GB"/>
        </a:p>
      </dgm:t>
    </dgm:pt>
    <dgm:pt modelId="{5165B21A-6F7E-4572-93BF-B04A15063231}" type="sibTrans" cxnId="{393E90F6-5BD2-4D51-A363-D3F9311C0D38}">
      <dgm:prSet/>
      <dgm:spPr/>
      <dgm:t>
        <a:bodyPr/>
        <a:lstStyle/>
        <a:p>
          <a:endParaRPr lang="en-GB"/>
        </a:p>
      </dgm:t>
    </dgm:pt>
    <dgm:pt modelId="{6B371D4E-899D-46B1-812B-8CB18D684D88}">
      <dgm:prSet phldrT="[Text]"/>
      <dgm:spPr/>
      <dgm:t>
        <a:bodyPr/>
        <a:lstStyle/>
        <a:p>
          <a:r>
            <a:rPr lang="en-GB" dirty="0" smtClean="0"/>
            <a:t>The financial position of the business at a specific time.</a:t>
          </a:r>
          <a:endParaRPr lang="en-GB" dirty="0"/>
        </a:p>
      </dgm:t>
    </dgm:pt>
    <dgm:pt modelId="{3344CF01-CCFC-4ACA-9F30-6A9DD4C4A3AB}" type="parTrans" cxnId="{FAB63981-C55F-421C-BA4D-32552C336D3C}">
      <dgm:prSet/>
      <dgm:spPr/>
      <dgm:t>
        <a:bodyPr/>
        <a:lstStyle/>
        <a:p>
          <a:endParaRPr lang="en-GB"/>
        </a:p>
      </dgm:t>
    </dgm:pt>
    <dgm:pt modelId="{4468BCDB-B76B-4470-9DB4-0615EF29548E}" type="sibTrans" cxnId="{FAB63981-C55F-421C-BA4D-32552C336D3C}">
      <dgm:prSet/>
      <dgm:spPr/>
      <dgm:t>
        <a:bodyPr/>
        <a:lstStyle/>
        <a:p>
          <a:endParaRPr lang="en-GB"/>
        </a:p>
      </dgm:t>
    </dgm:pt>
    <dgm:pt modelId="{D8105C85-26C0-433B-8676-7C31297B5E42}">
      <dgm:prSet phldrT="[Text]"/>
      <dgm:spPr/>
      <dgm:t>
        <a:bodyPr/>
        <a:lstStyle/>
        <a:p>
          <a:r>
            <a:rPr lang="en-GB" dirty="0" smtClean="0"/>
            <a:t>How the business is funded.</a:t>
          </a:r>
          <a:endParaRPr lang="en-GB" dirty="0"/>
        </a:p>
      </dgm:t>
    </dgm:pt>
    <dgm:pt modelId="{B00A826C-4CCC-498D-BD4B-20A51D2587A0}" type="parTrans" cxnId="{2962731E-EFC3-4BC3-BF74-3FAAFF481CCC}">
      <dgm:prSet/>
      <dgm:spPr/>
      <dgm:t>
        <a:bodyPr/>
        <a:lstStyle/>
        <a:p>
          <a:endParaRPr lang="en-GB"/>
        </a:p>
      </dgm:t>
    </dgm:pt>
    <dgm:pt modelId="{26F002F3-FF18-431B-9BD3-684755A4059E}" type="sibTrans" cxnId="{2962731E-EFC3-4BC3-BF74-3FAAFF481CCC}">
      <dgm:prSet/>
      <dgm:spPr/>
      <dgm:t>
        <a:bodyPr/>
        <a:lstStyle/>
        <a:p>
          <a:endParaRPr lang="en-GB"/>
        </a:p>
      </dgm:t>
    </dgm:pt>
    <dgm:pt modelId="{FFD7CE0F-4432-4CE5-AD41-185516B9F50C}">
      <dgm:prSet phldrT="[Text]"/>
      <dgm:spPr/>
      <dgm:t>
        <a:bodyPr/>
        <a:lstStyle/>
        <a:p>
          <a:r>
            <a:rPr lang="en-GB" dirty="0" smtClean="0"/>
            <a:t>How the business have spent its money.</a:t>
          </a:r>
          <a:endParaRPr lang="en-GB" dirty="0"/>
        </a:p>
      </dgm:t>
    </dgm:pt>
    <dgm:pt modelId="{75943A8C-7486-4CEF-A0B9-7C903BFA978A}" type="parTrans" cxnId="{EEF6090E-48AF-48B1-B0E5-0F998EE24EC0}">
      <dgm:prSet/>
      <dgm:spPr/>
      <dgm:t>
        <a:bodyPr/>
        <a:lstStyle/>
        <a:p>
          <a:endParaRPr lang="en-GB"/>
        </a:p>
      </dgm:t>
    </dgm:pt>
    <dgm:pt modelId="{A8267E17-C03D-40EA-B49C-224B7326EBE7}" type="sibTrans" cxnId="{EEF6090E-48AF-48B1-B0E5-0F998EE24EC0}">
      <dgm:prSet/>
      <dgm:spPr/>
      <dgm:t>
        <a:bodyPr/>
        <a:lstStyle/>
        <a:p>
          <a:endParaRPr lang="en-GB"/>
        </a:p>
      </dgm:t>
    </dgm:pt>
    <dgm:pt modelId="{1BC3E026-9F26-448A-80AB-823A17E059A1}" type="pres">
      <dgm:prSet presAssocID="{237F324D-C9CA-4B34-92E6-D447797D3672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6A0095E-2E1D-45E1-911E-FB06D2C64AD0}" type="pres">
      <dgm:prSet presAssocID="{21A6FA2F-BA8A-432A-9930-3D2C461E512D}" presName="centerShape" presStyleLbl="node0" presStyleIdx="0" presStyleCnt="1"/>
      <dgm:spPr/>
      <dgm:t>
        <a:bodyPr/>
        <a:lstStyle/>
        <a:p>
          <a:endParaRPr lang="en-US"/>
        </a:p>
      </dgm:t>
    </dgm:pt>
    <dgm:pt modelId="{A8D9E88A-6AC0-4202-B1A5-AFF2B93DFE54}" type="pres">
      <dgm:prSet presAssocID="{3344CF01-CCFC-4ACA-9F30-6A9DD4C4A3AB}" presName="parTrans" presStyleLbl="sibTrans2D1" presStyleIdx="0" presStyleCnt="3"/>
      <dgm:spPr/>
      <dgm:t>
        <a:bodyPr/>
        <a:lstStyle/>
        <a:p>
          <a:endParaRPr lang="en-US"/>
        </a:p>
      </dgm:t>
    </dgm:pt>
    <dgm:pt modelId="{EC34A85F-71A1-4EF9-89B5-A59292F0FF2A}" type="pres">
      <dgm:prSet presAssocID="{3344CF01-CCFC-4ACA-9F30-6A9DD4C4A3AB}" presName="connectorText" presStyleLbl="sibTrans2D1" presStyleIdx="0" presStyleCnt="3"/>
      <dgm:spPr/>
      <dgm:t>
        <a:bodyPr/>
        <a:lstStyle/>
        <a:p>
          <a:endParaRPr lang="en-US"/>
        </a:p>
      </dgm:t>
    </dgm:pt>
    <dgm:pt modelId="{830BAD12-38FA-421D-9B5E-27FB3604938A}" type="pres">
      <dgm:prSet presAssocID="{6B371D4E-899D-46B1-812B-8CB18D684D88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45143-85FD-410D-9360-A5151BD318E5}" type="pres">
      <dgm:prSet presAssocID="{B00A826C-4CCC-498D-BD4B-20A51D2587A0}" presName="parTrans" presStyleLbl="sibTrans2D1" presStyleIdx="1" presStyleCnt="3"/>
      <dgm:spPr/>
      <dgm:t>
        <a:bodyPr/>
        <a:lstStyle/>
        <a:p>
          <a:endParaRPr lang="en-US"/>
        </a:p>
      </dgm:t>
    </dgm:pt>
    <dgm:pt modelId="{65676803-34E1-4CF7-8409-5F776542745A}" type="pres">
      <dgm:prSet presAssocID="{B00A826C-4CCC-498D-BD4B-20A51D2587A0}" presName="connectorText" presStyleLbl="sibTrans2D1" presStyleIdx="1" presStyleCnt="3"/>
      <dgm:spPr/>
      <dgm:t>
        <a:bodyPr/>
        <a:lstStyle/>
        <a:p>
          <a:endParaRPr lang="en-US"/>
        </a:p>
      </dgm:t>
    </dgm:pt>
    <dgm:pt modelId="{5A60D138-E650-41DA-8F49-7D178F1F87A8}" type="pres">
      <dgm:prSet presAssocID="{D8105C85-26C0-433B-8676-7C31297B5E42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F40D88-627D-4CF3-B343-2DC0D99BA0FA}" type="pres">
      <dgm:prSet presAssocID="{75943A8C-7486-4CEF-A0B9-7C903BFA978A}" presName="parTrans" presStyleLbl="sibTrans2D1" presStyleIdx="2" presStyleCnt="3"/>
      <dgm:spPr/>
      <dgm:t>
        <a:bodyPr/>
        <a:lstStyle/>
        <a:p>
          <a:endParaRPr lang="en-US"/>
        </a:p>
      </dgm:t>
    </dgm:pt>
    <dgm:pt modelId="{C6373B46-A7AA-4B8D-8596-CCBD568AFF1C}" type="pres">
      <dgm:prSet presAssocID="{75943A8C-7486-4CEF-A0B9-7C903BFA978A}" presName="connectorText" presStyleLbl="sibTrans2D1" presStyleIdx="2" presStyleCnt="3"/>
      <dgm:spPr/>
      <dgm:t>
        <a:bodyPr/>
        <a:lstStyle/>
        <a:p>
          <a:endParaRPr lang="en-US"/>
        </a:p>
      </dgm:t>
    </dgm:pt>
    <dgm:pt modelId="{055158B7-2F75-454B-9E12-0E8258A913DB}" type="pres">
      <dgm:prSet presAssocID="{FFD7CE0F-4432-4CE5-AD41-185516B9F50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7AE50C2-8DCE-436F-B9E3-9441AD66A63F}" type="presOf" srcId="{75943A8C-7486-4CEF-A0B9-7C903BFA978A}" destId="{C6373B46-A7AA-4B8D-8596-CCBD568AFF1C}" srcOrd="1" destOrd="0" presId="urn:microsoft.com/office/officeart/2005/8/layout/radial5"/>
    <dgm:cxn modelId="{C0B6468A-2BC5-4B79-AA75-6D72B024B633}" type="presOf" srcId="{237F324D-C9CA-4B34-92E6-D447797D3672}" destId="{1BC3E026-9F26-448A-80AB-823A17E059A1}" srcOrd="0" destOrd="0" presId="urn:microsoft.com/office/officeart/2005/8/layout/radial5"/>
    <dgm:cxn modelId="{DD5B84AA-CCE1-4F86-BE96-5EB93C2B2A83}" type="presOf" srcId="{D8105C85-26C0-433B-8676-7C31297B5E42}" destId="{5A60D138-E650-41DA-8F49-7D178F1F87A8}" srcOrd="0" destOrd="0" presId="urn:microsoft.com/office/officeart/2005/8/layout/radial5"/>
    <dgm:cxn modelId="{393E90F6-5BD2-4D51-A363-D3F9311C0D38}" srcId="{237F324D-C9CA-4B34-92E6-D447797D3672}" destId="{21A6FA2F-BA8A-432A-9930-3D2C461E512D}" srcOrd="0" destOrd="0" parTransId="{2E188620-C062-4B42-A5EE-E27093A43FA0}" sibTransId="{5165B21A-6F7E-4572-93BF-B04A15063231}"/>
    <dgm:cxn modelId="{A8326746-97E5-4C2E-995A-8B8AB31EA180}" type="presOf" srcId="{21A6FA2F-BA8A-432A-9930-3D2C461E512D}" destId="{06A0095E-2E1D-45E1-911E-FB06D2C64AD0}" srcOrd="0" destOrd="0" presId="urn:microsoft.com/office/officeart/2005/8/layout/radial5"/>
    <dgm:cxn modelId="{919D1371-D906-46AE-B935-99C7284763BB}" type="presOf" srcId="{3344CF01-CCFC-4ACA-9F30-6A9DD4C4A3AB}" destId="{A8D9E88A-6AC0-4202-B1A5-AFF2B93DFE54}" srcOrd="0" destOrd="0" presId="urn:microsoft.com/office/officeart/2005/8/layout/radial5"/>
    <dgm:cxn modelId="{07F1EE11-A807-485B-AE65-70F540E8EF6A}" type="presOf" srcId="{FFD7CE0F-4432-4CE5-AD41-185516B9F50C}" destId="{055158B7-2F75-454B-9E12-0E8258A913DB}" srcOrd="0" destOrd="0" presId="urn:microsoft.com/office/officeart/2005/8/layout/radial5"/>
    <dgm:cxn modelId="{0FB9B1B8-284A-4B70-AB7F-52D5B8F32E2B}" type="presOf" srcId="{B00A826C-4CCC-498D-BD4B-20A51D2587A0}" destId="{19045143-85FD-410D-9360-A5151BD318E5}" srcOrd="0" destOrd="0" presId="urn:microsoft.com/office/officeart/2005/8/layout/radial5"/>
    <dgm:cxn modelId="{39D08A5D-C851-4754-B731-08DD91D664DB}" type="presOf" srcId="{75943A8C-7486-4CEF-A0B9-7C903BFA978A}" destId="{A2F40D88-627D-4CF3-B343-2DC0D99BA0FA}" srcOrd="0" destOrd="0" presId="urn:microsoft.com/office/officeart/2005/8/layout/radial5"/>
    <dgm:cxn modelId="{EEF6090E-48AF-48B1-B0E5-0F998EE24EC0}" srcId="{21A6FA2F-BA8A-432A-9930-3D2C461E512D}" destId="{FFD7CE0F-4432-4CE5-AD41-185516B9F50C}" srcOrd="2" destOrd="0" parTransId="{75943A8C-7486-4CEF-A0B9-7C903BFA978A}" sibTransId="{A8267E17-C03D-40EA-B49C-224B7326EBE7}"/>
    <dgm:cxn modelId="{FAB63981-C55F-421C-BA4D-32552C336D3C}" srcId="{21A6FA2F-BA8A-432A-9930-3D2C461E512D}" destId="{6B371D4E-899D-46B1-812B-8CB18D684D88}" srcOrd="0" destOrd="0" parTransId="{3344CF01-CCFC-4ACA-9F30-6A9DD4C4A3AB}" sibTransId="{4468BCDB-B76B-4470-9DB4-0615EF29548E}"/>
    <dgm:cxn modelId="{CA74385F-983E-496C-B2FD-8F5401B765DE}" type="presOf" srcId="{6B371D4E-899D-46B1-812B-8CB18D684D88}" destId="{830BAD12-38FA-421D-9B5E-27FB3604938A}" srcOrd="0" destOrd="0" presId="urn:microsoft.com/office/officeart/2005/8/layout/radial5"/>
    <dgm:cxn modelId="{2962731E-EFC3-4BC3-BF74-3FAAFF481CCC}" srcId="{21A6FA2F-BA8A-432A-9930-3D2C461E512D}" destId="{D8105C85-26C0-433B-8676-7C31297B5E42}" srcOrd="1" destOrd="0" parTransId="{B00A826C-4CCC-498D-BD4B-20A51D2587A0}" sibTransId="{26F002F3-FF18-431B-9BD3-684755A4059E}"/>
    <dgm:cxn modelId="{AE8AB019-D76B-4578-89EE-80BD67AEE165}" type="presOf" srcId="{B00A826C-4CCC-498D-BD4B-20A51D2587A0}" destId="{65676803-34E1-4CF7-8409-5F776542745A}" srcOrd="1" destOrd="0" presId="urn:microsoft.com/office/officeart/2005/8/layout/radial5"/>
    <dgm:cxn modelId="{5DC30EA0-5E0F-4C33-9BDA-660DDAB51835}" type="presOf" srcId="{3344CF01-CCFC-4ACA-9F30-6A9DD4C4A3AB}" destId="{EC34A85F-71A1-4EF9-89B5-A59292F0FF2A}" srcOrd="1" destOrd="0" presId="urn:microsoft.com/office/officeart/2005/8/layout/radial5"/>
    <dgm:cxn modelId="{2D92952B-D589-471C-A3C7-03F2C34DF7A7}" type="presParOf" srcId="{1BC3E026-9F26-448A-80AB-823A17E059A1}" destId="{06A0095E-2E1D-45E1-911E-FB06D2C64AD0}" srcOrd="0" destOrd="0" presId="urn:microsoft.com/office/officeart/2005/8/layout/radial5"/>
    <dgm:cxn modelId="{EB3D3E29-0F5F-4547-AD93-53F832330A25}" type="presParOf" srcId="{1BC3E026-9F26-448A-80AB-823A17E059A1}" destId="{A8D9E88A-6AC0-4202-B1A5-AFF2B93DFE54}" srcOrd="1" destOrd="0" presId="urn:microsoft.com/office/officeart/2005/8/layout/radial5"/>
    <dgm:cxn modelId="{05EF76B6-0B88-4644-A3AF-5DBEC489356D}" type="presParOf" srcId="{A8D9E88A-6AC0-4202-B1A5-AFF2B93DFE54}" destId="{EC34A85F-71A1-4EF9-89B5-A59292F0FF2A}" srcOrd="0" destOrd="0" presId="urn:microsoft.com/office/officeart/2005/8/layout/radial5"/>
    <dgm:cxn modelId="{72242917-D519-4710-9083-4173F28233E7}" type="presParOf" srcId="{1BC3E026-9F26-448A-80AB-823A17E059A1}" destId="{830BAD12-38FA-421D-9B5E-27FB3604938A}" srcOrd="2" destOrd="0" presId="urn:microsoft.com/office/officeart/2005/8/layout/radial5"/>
    <dgm:cxn modelId="{3B026089-8AF3-4F3B-813B-B5AE443C7F40}" type="presParOf" srcId="{1BC3E026-9F26-448A-80AB-823A17E059A1}" destId="{19045143-85FD-410D-9360-A5151BD318E5}" srcOrd="3" destOrd="0" presId="urn:microsoft.com/office/officeart/2005/8/layout/radial5"/>
    <dgm:cxn modelId="{26DA5333-977C-49DF-924E-EC971FFA86CA}" type="presParOf" srcId="{19045143-85FD-410D-9360-A5151BD318E5}" destId="{65676803-34E1-4CF7-8409-5F776542745A}" srcOrd="0" destOrd="0" presId="urn:microsoft.com/office/officeart/2005/8/layout/radial5"/>
    <dgm:cxn modelId="{61FFC107-9B97-48AF-8009-9A320FCA43B6}" type="presParOf" srcId="{1BC3E026-9F26-448A-80AB-823A17E059A1}" destId="{5A60D138-E650-41DA-8F49-7D178F1F87A8}" srcOrd="4" destOrd="0" presId="urn:microsoft.com/office/officeart/2005/8/layout/radial5"/>
    <dgm:cxn modelId="{16910C25-DA67-4718-9D0D-5EC9F9ADF6A5}" type="presParOf" srcId="{1BC3E026-9F26-448A-80AB-823A17E059A1}" destId="{A2F40D88-627D-4CF3-B343-2DC0D99BA0FA}" srcOrd="5" destOrd="0" presId="urn:microsoft.com/office/officeart/2005/8/layout/radial5"/>
    <dgm:cxn modelId="{DE95DEF8-CA0E-41AB-98FD-C39E71B46C47}" type="presParOf" srcId="{A2F40D88-627D-4CF3-B343-2DC0D99BA0FA}" destId="{C6373B46-A7AA-4B8D-8596-CCBD568AFF1C}" srcOrd="0" destOrd="0" presId="urn:microsoft.com/office/officeart/2005/8/layout/radial5"/>
    <dgm:cxn modelId="{14609885-8354-4E2C-B4FD-A64B6FCFAFE3}" type="presParOf" srcId="{1BC3E026-9F26-448A-80AB-823A17E059A1}" destId="{055158B7-2F75-454B-9E12-0E8258A913DB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A0095E-2E1D-45E1-911E-FB06D2C64AD0}">
      <dsp:nvSpPr>
        <dsp:cNvPr id="0" name=""/>
        <dsp:cNvSpPr/>
      </dsp:nvSpPr>
      <dsp:spPr>
        <a:xfrm>
          <a:off x="4449942" y="2693347"/>
          <a:ext cx="1920515" cy="19205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/>
            <a:t>Balance Sheet Shows</a:t>
          </a:r>
          <a:endParaRPr lang="en-GB" sz="2500" kern="1200" dirty="0"/>
        </a:p>
      </dsp:txBody>
      <dsp:txXfrm>
        <a:off x="4731195" y="2974600"/>
        <a:ext cx="1358009" cy="1358009"/>
      </dsp:txXfrm>
    </dsp:sp>
    <dsp:sp modelId="{A8D9E88A-6AC0-4202-B1A5-AFF2B93DFE54}">
      <dsp:nvSpPr>
        <dsp:cNvPr id="0" name=""/>
        <dsp:cNvSpPr/>
      </dsp:nvSpPr>
      <dsp:spPr>
        <a:xfrm rot="16200000">
          <a:off x="5206115" y="1993346"/>
          <a:ext cx="408169" cy="6529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5267341" y="2185167"/>
        <a:ext cx="285718" cy="391785"/>
      </dsp:txXfrm>
    </dsp:sp>
    <dsp:sp modelId="{830BAD12-38FA-421D-9B5E-27FB3604938A}">
      <dsp:nvSpPr>
        <dsp:cNvPr id="0" name=""/>
        <dsp:cNvSpPr/>
      </dsp:nvSpPr>
      <dsp:spPr>
        <a:xfrm>
          <a:off x="4449942" y="2701"/>
          <a:ext cx="1920515" cy="19205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The financial position of the business at a specific time.</a:t>
          </a:r>
          <a:endParaRPr lang="en-GB" sz="1600" kern="1200" dirty="0"/>
        </a:p>
      </dsp:txBody>
      <dsp:txXfrm>
        <a:off x="4731195" y="283954"/>
        <a:ext cx="1358009" cy="1358009"/>
      </dsp:txXfrm>
    </dsp:sp>
    <dsp:sp modelId="{19045143-85FD-410D-9360-A5151BD318E5}">
      <dsp:nvSpPr>
        <dsp:cNvPr id="0" name=""/>
        <dsp:cNvSpPr/>
      </dsp:nvSpPr>
      <dsp:spPr>
        <a:xfrm rot="1800000">
          <a:off x="6361194" y="3994002"/>
          <a:ext cx="408169" cy="6529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>
        <a:off x="6369397" y="4093984"/>
        <a:ext cx="285718" cy="391785"/>
      </dsp:txXfrm>
    </dsp:sp>
    <dsp:sp modelId="{5A60D138-E650-41DA-8F49-7D178F1F87A8}">
      <dsp:nvSpPr>
        <dsp:cNvPr id="0" name=""/>
        <dsp:cNvSpPr/>
      </dsp:nvSpPr>
      <dsp:spPr>
        <a:xfrm>
          <a:off x="6780109" y="4038670"/>
          <a:ext cx="1920515" cy="19205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How the business is funded.</a:t>
          </a:r>
          <a:endParaRPr lang="en-GB" sz="1600" kern="1200" dirty="0"/>
        </a:p>
      </dsp:txBody>
      <dsp:txXfrm>
        <a:off x="7061362" y="4319923"/>
        <a:ext cx="1358009" cy="1358009"/>
      </dsp:txXfrm>
    </dsp:sp>
    <dsp:sp modelId="{A2F40D88-627D-4CF3-B343-2DC0D99BA0FA}">
      <dsp:nvSpPr>
        <dsp:cNvPr id="0" name=""/>
        <dsp:cNvSpPr/>
      </dsp:nvSpPr>
      <dsp:spPr>
        <a:xfrm rot="9000000">
          <a:off x="4051035" y="3994002"/>
          <a:ext cx="408169" cy="652975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tint val="60000"/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1600" kern="1200"/>
        </a:p>
      </dsp:txBody>
      <dsp:txXfrm rot="10800000">
        <a:off x="4165283" y="4093984"/>
        <a:ext cx="285718" cy="391785"/>
      </dsp:txXfrm>
    </dsp:sp>
    <dsp:sp modelId="{055158B7-2F75-454B-9E12-0E8258A913DB}">
      <dsp:nvSpPr>
        <dsp:cNvPr id="0" name=""/>
        <dsp:cNvSpPr/>
      </dsp:nvSpPr>
      <dsp:spPr>
        <a:xfrm>
          <a:off x="2119774" y="4038670"/>
          <a:ext cx="1920515" cy="192051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How the business have spent its money.</a:t>
          </a:r>
          <a:endParaRPr lang="en-GB" sz="1600" kern="1200" dirty="0"/>
        </a:p>
      </dsp:txBody>
      <dsp:txXfrm>
        <a:off x="2401027" y="4319923"/>
        <a:ext cx="1358009" cy="13580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1381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90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6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70154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369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825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2734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462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62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228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23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4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81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61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305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06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2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5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Statement of Financial Position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 smtClean="0"/>
              <a:t>Balance 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23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Assets and Liabilities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Assets and Liabilities need to be included in the balance sheet. They also enable you to calculate working capital.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80032" y="3178813"/>
          <a:ext cx="8631936" cy="3383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159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15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Assets – items</a:t>
                      </a:r>
                      <a:r>
                        <a:rPr lang="en-GB" baseline="0" dirty="0" smtClean="0"/>
                        <a:t> b</a:t>
                      </a:r>
                      <a:r>
                        <a:rPr lang="en-GB" dirty="0" smtClean="0"/>
                        <a:t>usiness owns or money owed to them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Liabilities – Debts owed</a:t>
                      </a:r>
                      <a:r>
                        <a:rPr lang="en-GB" baseline="0" dirty="0" smtClean="0"/>
                        <a:t> by the business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Fixed Assets: </a:t>
                      </a:r>
                      <a:r>
                        <a:rPr lang="en-GB" dirty="0" smtClean="0"/>
                        <a:t>needed</a:t>
                      </a:r>
                      <a:r>
                        <a:rPr lang="en-GB" baseline="0" dirty="0" smtClean="0"/>
                        <a:t> by the business to trade i.e. van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b="1" dirty="0" smtClean="0"/>
                        <a:t>Current Liabilities: </a:t>
                      </a:r>
                      <a:r>
                        <a:rPr lang="en-GB" dirty="0" smtClean="0"/>
                        <a:t>debts that must be paid soon</a:t>
                      </a:r>
                      <a:r>
                        <a:rPr lang="en-GB" baseline="0" dirty="0" smtClean="0"/>
                        <a:t> i.e. trade payables (creditors – suppliers), overdrafts and short term bank loans.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Current Assets: </a:t>
                      </a:r>
                      <a:r>
                        <a:rPr lang="en-GB" dirty="0" smtClean="0"/>
                        <a:t>cash</a:t>
                      </a:r>
                      <a:r>
                        <a:rPr lang="en-GB" baseline="0" dirty="0" smtClean="0"/>
                        <a:t> or which can easily be converted into cash e.g. cash and stock.</a:t>
                      </a:r>
                      <a:endParaRPr lang="en-GB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r>
                        <a:rPr lang="en-GB" b="1" dirty="0" smtClean="0"/>
                        <a:t>Long</a:t>
                      </a:r>
                      <a:r>
                        <a:rPr lang="en-GB" b="1" baseline="0" dirty="0" smtClean="0"/>
                        <a:t> Term Liabilities: </a:t>
                      </a:r>
                      <a:r>
                        <a:rPr lang="en-GB" baseline="0" dirty="0" smtClean="0"/>
                        <a:t>funds borrowed for a long period of time.</a:t>
                      </a:r>
                      <a:endParaRPr lang="en-GB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/>
                        <a:t>Trade Receivables (debtors): </a:t>
                      </a:r>
                      <a:r>
                        <a:rPr lang="en-GB" dirty="0" smtClean="0"/>
                        <a:t>term for those who owe the business money.</a:t>
                      </a:r>
                      <a:endParaRPr lang="en-GB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1942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Working Capital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money the business needs every day to trade.</a:t>
            </a:r>
          </a:p>
          <a:p>
            <a:endParaRPr lang="en-GB" dirty="0"/>
          </a:p>
          <a:p>
            <a:r>
              <a:rPr lang="en-GB" dirty="0" smtClean="0"/>
              <a:t>Current assets should always be </a:t>
            </a:r>
            <a:r>
              <a:rPr lang="en-GB" b="1" dirty="0" smtClean="0"/>
              <a:t>MORE</a:t>
            </a:r>
            <a:r>
              <a:rPr lang="en-GB" dirty="0" smtClean="0"/>
              <a:t> than the current liabilities.</a:t>
            </a:r>
          </a:p>
          <a:p>
            <a:endParaRPr lang="en-GB" dirty="0"/>
          </a:p>
          <a:p>
            <a:r>
              <a:rPr lang="en-GB" dirty="0" smtClean="0"/>
              <a:t>This means that if all short term debts were paid off the business would still have money left.</a:t>
            </a:r>
            <a:endParaRPr lang="en-GB" dirty="0"/>
          </a:p>
        </p:txBody>
      </p:sp>
      <p:sp>
        <p:nvSpPr>
          <p:cNvPr id="4" name="Flowchart: Punched Tape 3"/>
          <p:cNvSpPr/>
          <p:nvPr/>
        </p:nvSpPr>
        <p:spPr>
          <a:xfrm>
            <a:off x="1316736" y="4810509"/>
            <a:ext cx="9198864" cy="1408176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56232" y="5283764"/>
            <a:ext cx="81198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 Capital = Current Assets – Current Liabilities</a:t>
            </a:r>
            <a:endParaRPr kumimoji="0" lang="en-GB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1459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685800" y="676656"/>
          <a:ext cx="10820400" cy="5961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871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888" y="215733"/>
            <a:ext cx="8610600" cy="1293028"/>
          </a:xfrm>
        </p:spPr>
        <p:txBody>
          <a:bodyPr/>
          <a:lstStyle/>
          <a:p>
            <a:r>
              <a:rPr lang="en-GB" dirty="0" smtClean="0"/>
              <a:t>Balance Sheet Structure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96312" y="1316737"/>
          <a:ext cx="6986016" cy="5392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280">
                <a:tc>
                  <a:txBody>
                    <a:bodyPr/>
                    <a:lstStyle/>
                    <a:p>
                      <a:r>
                        <a:rPr lang="en-GB" dirty="0" smtClean="0"/>
                        <a:t>Assets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94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Fixed Assets</a:t>
                      </a:r>
                    </a:p>
                    <a:p>
                      <a:r>
                        <a:rPr lang="en-GB" sz="1600" dirty="0" smtClean="0"/>
                        <a:t>   Computer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£1,000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56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Assets</a:t>
                      </a:r>
                    </a:p>
                    <a:p>
                      <a:r>
                        <a:rPr lang="en-GB" sz="1600" dirty="0" smtClean="0"/>
                        <a:t>   Stock</a:t>
                      </a:r>
                    </a:p>
                    <a:p>
                      <a:r>
                        <a:rPr lang="en-GB" sz="1600" dirty="0" smtClean="0"/>
                        <a:t>   Trade</a:t>
                      </a:r>
                      <a:r>
                        <a:rPr lang="en-GB" sz="1600" baseline="0" dirty="0" smtClean="0"/>
                        <a:t> Receivables</a:t>
                      </a:r>
                    </a:p>
                    <a:p>
                      <a:r>
                        <a:rPr lang="en-GB" sz="1600" baseline="0" dirty="0" smtClean="0"/>
                        <a:t>   Cash in bank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£4,000</a:t>
                      </a:r>
                    </a:p>
                    <a:p>
                      <a:pPr algn="ctr"/>
                      <a:r>
                        <a:rPr lang="en-GB" sz="1600" dirty="0" smtClean="0"/>
                        <a:t>£600</a:t>
                      </a:r>
                    </a:p>
                    <a:p>
                      <a:pPr algn="ctr"/>
                      <a:r>
                        <a:rPr lang="en-GB" sz="1600" dirty="0" smtClean="0"/>
                        <a:t>£2,000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£6,600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£7,600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Liabilities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38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Liabilities</a:t>
                      </a:r>
                    </a:p>
                    <a:p>
                      <a:r>
                        <a:rPr lang="en-GB" sz="1600" dirty="0" smtClean="0"/>
                        <a:t>   Trade Payables</a:t>
                      </a:r>
                    </a:p>
                    <a:p>
                      <a:r>
                        <a:rPr lang="en-GB" sz="1600" dirty="0" smtClean="0"/>
                        <a:t>   Overdraft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£700</a:t>
                      </a:r>
                    </a:p>
                    <a:p>
                      <a:pPr algn="ctr"/>
                      <a:r>
                        <a:rPr lang="en-GB" sz="1600" dirty="0" smtClean="0"/>
                        <a:t>£300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£1,000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Working Capital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£5,600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 Less Current Liabilities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£6,600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81738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Shareholder Funds</a:t>
                      </a:r>
                    </a:p>
                    <a:p>
                      <a:r>
                        <a:rPr lang="en-GB" sz="1600" baseline="0" dirty="0" smtClean="0"/>
                        <a:t>   Share Capital</a:t>
                      </a:r>
                    </a:p>
                    <a:p>
                      <a:r>
                        <a:rPr lang="en-GB" sz="1600" baseline="0" dirty="0" smtClean="0"/>
                        <a:t>   Retained Profit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£5,000</a:t>
                      </a:r>
                    </a:p>
                    <a:p>
                      <a:pPr algn="ctr"/>
                      <a:r>
                        <a:rPr lang="en-GB" sz="1600" dirty="0" smtClean="0"/>
                        <a:t>£1,600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553"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£6,600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5" name="Line Callout 1 4"/>
          <p:cNvSpPr/>
          <p:nvPr/>
        </p:nvSpPr>
        <p:spPr>
          <a:xfrm>
            <a:off x="9738360" y="3922776"/>
            <a:ext cx="2386584" cy="1060704"/>
          </a:xfrm>
          <a:prstGeom prst="borderCallout1">
            <a:avLst>
              <a:gd name="adj1" fmla="val 36932"/>
              <a:gd name="adj2" fmla="val -143"/>
              <a:gd name="adj3" fmla="val 100379"/>
              <a:gd name="adj4" fmla="val -157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Calculate by subtracting current liabilities from current assets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Double Brace 5"/>
          <p:cNvSpPr/>
          <p:nvPr/>
        </p:nvSpPr>
        <p:spPr>
          <a:xfrm>
            <a:off x="9482328" y="5330952"/>
            <a:ext cx="2569464" cy="1207008"/>
          </a:xfrm>
          <a:prstGeom prst="bracePair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46920" y="5395847"/>
            <a:ext cx="2249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Total assets minus current liabilities are the same as shareholder funds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274320" y="4715618"/>
            <a:ext cx="1865376" cy="770782"/>
          </a:xfrm>
          <a:prstGeom prst="borderCallout1">
            <a:avLst>
              <a:gd name="adj1" fmla="val 95923"/>
              <a:gd name="adj2" fmla="val 98530"/>
              <a:gd name="adj3" fmla="val 141847"/>
              <a:gd name="adj4" fmla="val 125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Money from shareholders or banks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274320" y="5611534"/>
            <a:ext cx="1865376" cy="743546"/>
          </a:xfrm>
          <a:prstGeom prst="borderCallout1">
            <a:avLst>
              <a:gd name="adj1" fmla="val 95923"/>
              <a:gd name="adj2" fmla="val 98530"/>
              <a:gd name="adj3" fmla="val 63586"/>
              <a:gd name="adj4" fmla="val 1268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Earlier profits kept in the business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1390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888" y="215733"/>
            <a:ext cx="8610600" cy="1293028"/>
          </a:xfrm>
        </p:spPr>
        <p:txBody>
          <a:bodyPr/>
          <a:lstStyle/>
          <a:p>
            <a:r>
              <a:rPr lang="en-GB" dirty="0" smtClean="0"/>
              <a:t>Balance Sheet Practice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50592" y="1508761"/>
          <a:ext cx="698601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280">
                <a:tc>
                  <a:txBody>
                    <a:bodyPr/>
                    <a:lstStyle/>
                    <a:p>
                      <a:r>
                        <a:rPr lang="en-GB" dirty="0" smtClean="0"/>
                        <a:t>Assets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94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Fixed Assets</a:t>
                      </a:r>
                    </a:p>
                    <a:p>
                      <a:r>
                        <a:rPr lang="en-GB" sz="1600" dirty="0" smtClean="0"/>
                        <a:t>   Van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56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Assets</a:t>
                      </a:r>
                    </a:p>
                    <a:p>
                      <a:r>
                        <a:rPr lang="en-GB" sz="1600" dirty="0" smtClean="0"/>
                        <a:t>   Stock</a:t>
                      </a:r>
                    </a:p>
                    <a:p>
                      <a:r>
                        <a:rPr lang="en-GB" sz="1600" dirty="0" smtClean="0"/>
                        <a:t>   Trade</a:t>
                      </a:r>
                      <a:r>
                        <a:rPr lang="en-GB" sz="1600" baseline="0" dirty="0" smtClean="0"/>
                        <a:t> Receivables</a:t>
                      </a:r>
                    </a:p>
                    <a:p>
                      <a:r>
                        <a:rPr lang="en-GB" sz="1600" baseline="0" dirty="0" smtClean="0"/>
                        <a:t>   Cash in bank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</a:t>
                      </a:r>
                    </a:p>
                    <a:p>
                      <a:pPr algn="ctr"/>
                      <a:r>
                        <a:rPr lang="en-GB" sz="1600" dirty="0" smtClean="0"/>
                        <a:t>£200</a:t>
                      </a:r>
                    </a:p>
                    <a:p>
                      <a:pPr algn="ctr"/>
                      <a:r>
                        <a:rPr lang="en-GB" sz="1600" dirty="0" smtClean="0"/>
                        <a:t>£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Liabilities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38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Liabilities</a:t>
                      </a:r>
                    </a:p>
                    <a:p>
                      <a:r>
                        <a:rPr lang="en-GB" sz="1600" dirty="0" smtClean="0"/>
                        <a:t>   Trade Payables</a:t>
                      </a:r>
                    </a:p>
                    <a:p>
                      <a:r>
                        <a:rPr lang="en-GB" sz="1600" dirty="0" smtClean="0"/>
                        <a:t>   Overdraft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£600</a:t>
                      </a:r>
                    </a:p>
                    <a:p>
                      <a:pPr algn="ctr"/>
                      <a:r>
                        <a:rPr lang="en-GB" sz="1600" dirty="0" smtClean="0"/>
                        <a:t>£100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£700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Working Capital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 Less Current Liabilities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83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Shareholder Funds</a:t>
                      </a:r>
                    </a:p>
                    <a:p>
                      <a:r>
                        <a:rPr lang="en-GB" sz="1600" baseline="0" dirty="0" smtClean="0"/>
                        <a:t>  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Line Callout 1 4"/>
          <p:cNvSpPr/>
          <p:nvPr/>
        </p:nvSpPr>
        <p:spPr>
          <a:xfrm>
            <a:off x="9738360" y="4035553"/>
            <a:ext cx="2386584" cy="1060704"/>
          </a:xfrm>
          <a:prstGeom prst="borderCallout1">
            <a:avLst>
              <a:gd name="adj1" fmla="val 36932"/>
              <a:gd name="adj2" fmla="val -143"/>
              <a:gd name="adj3" fmla="val 100379"/>
              <a:gd name="adj4" fmla="val -157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Calculate by subtracting current liabilities from current assets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Double Brace 5"/>
          <p:cNvSpPr/>
          <p:nvPr/>
        </p:nvSpPr>
        <p:spPr>
          <a:xfrm>
            <a:off x="9610344" y="5173344"/>
            <a:ext cx="2569464" cy="1207008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06940" y="5303134"/>
            <a:ext cx="2249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Total assets minus current liabilities are the same as shareholder funds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283464" y="4983480"/>
            <a:ext cx="1865376" cy="770782"/>
          </a:xfrm>
          <a:prstGeom prst="borderCallout1">
            <a:avLst>
              <a:gd name="adj1" fmla="val 95923"/>
              <a:gd name="adj2" fmla="val 98530"/>
              <a:gd name="adj3" fmla="val 141847"/>
              <a:gd name="adj4" fmla="val 125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Money from shareholders or banks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74320" y="1385834"/>
            <a:ext cx="1874520" cy="3293209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Priti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produces customised stationary. She has part filled in her balance sheet but needs help. Her assets are:-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Van - £1,500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Stock - £3,000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Cash in Bank - £1,000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70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888" y="215733"/>
            <a:ext cx="8610600" cy="1293028"/>
          </a:xfrm>
        </p:spPr>
        <p:txBody>
          <a:bodyPr/>
          <a:lstStyle/>
          <a:p>
            <a:r>
              <a:rPr lang="en-GB" dirty="0" smtClean="0"/>
              <a:t>Balance Sheet Practice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446020" y="1508761"/>
          <a:ext cx="6986016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280">
                <a:tc>
                  <a:txBody>
                    <a:bodyPr/>
                    <a:lstStyle/>
                    <a:p>
                      <a:r>
                        <a:rPr lang="en-GB" dirty="0" smtClean="0"/>
                        <a:t>Assets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94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Fixed Assets</a:t>
                      </a:r>
                    </a:p>
                    <a:p>
                      <a:r>
                        <a:rPr lang="en-GB" sz="1600" dirty="0" smtClean="0"/>
                        <a:t>   Van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£1,800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56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Assets</a:t>
                      </a:r>
                    </a:p>
                    <a:p>
                      <a:r>
                        <a:rPr lang="en-GB" sz="1600" dirty="0" smtClean="0"/>
                        <a:t>   Stock</a:t>
                      </a:r>
                    </a:p>
                    <a:p>
                      <a:r>
                        <a:rPr lang="en-GB" sz="1600" dirty="0" smtClean="0"/>
                        <a:t>   Trade</a:t>
                      </a:r>
                      <a:r>
                        <a:rPr lang="en-GB" sz="1600" baseline="0" dirty="0" smtClean="0"/>
                        <a:t> Receivables</a:t>
                      </a:r>
                    </a:p>
                    <a:p>
                      <a:r>
                        <a:rPr lang="en-GB" sz="1600" baseline="0" dirty="0" smtClean="0"/>
                        <a:t>   Cash in bank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£3,000</a:t>
                      </a:r>
                    </a:p>
                    <a:p>
                      <a:pPr algn="ctr"/>
                      <a:r>
                        <a:rPr lang="en-GB" sz="1600" dirty="0" smtClean="0"/>
                        <a:t>£200</a:t>
                      </a:r>
                    </a:p>
                    <a:p>
                      <a:pPr algn="ctr"/>
                      <a:r>
                        <a:rPr lang="en-GB" sz="1600" dirty="0" smtClean="0"/>
                        <a:t>£1,000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£4,200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£5,700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Liabilities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738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Liabilities</a:t>
                      </a:r>
                    </a:p>
                    <a:p>
                      <a:r>
                        <a:rPr lang="en-GB" sz="1600" dirty="0" smtClean="0"/>
                        <a:t>   Trade Payables</a:t>
                      </a:r>
                    </a:p>
                    <a:p>
                      <a:r>
                        <a:rPr lang="en-GB" sz="1600" dirty="0" smtClean="0"/>
                        <a:t>   Overdraft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£600</a:t>
                      </a:r>
                    </a:p>
                    <a:p>
                      <a:pPr algn="ctr"/>
                      <a:r>
                        <a:rPr lang="en-GB" sz="1600" dirty="0" smtClean="0"/>
                        <a:t>£100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£700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Working Capital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£3,500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Total Assets Less Current Liabilities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£5,000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83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Shareholder Funds</a:t>
                      </a:r>
                    </a:p>
                    <a:p>
                      <a:r>
                        <a:rPr lang="en-GB" sz="1600" baseline="0" dirty="0" smtClean="0"/>
                        <a:t>   Share Capital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Line Callout 1 4"/>
          <p:cNvSpPr/>
          <p:nvPr/>
        </p:nvSpPr>
        <p:spPr>
          <a:xfrm>
            <a:off x="9678924" y="4053018"/>
            <a:ext cx="2386584" cy="1060704"/>
          </a:xfrm>
          <a:prstGeom prst="borderCallout1">
            <a:avLst>
              <a:gd name="adj1" fmla="val 36932"/>
              <a:gd name="adj2" fmla="val -143"/>
              <a:gd name="adj3" fmla="val 100379"/>
              <a:gd name="adj4" fmla="val -157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Calculate by subtracting current liabilities from current assets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6" name="Double Brace 5"/>
          <p:cNvSpPr/>
          <p:nvPr/>
        </p:nvSpPr>
        <p:spPr>
          <a:xfrm>
            <a:off x="9523476" y="5233418"/>
            <a:ext cx="2569464" cy="1207008"/>
          </a:xfrm>
          <a:prstGeom prst="bracePair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678924" y="5363208"/>
            <a:ext cx="224942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Total assets minus current liabilities are the same as shareholder funds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201168" y="5108449"/>
            <a:ext cx="1865376" cy="770782"/>
          </a:xfrm>
          <a:prstGeom prst="borderCallout1">
            <a:avLst>
              <a:gd name="adj1" fmla="val 95923"/>
              <a:gd name="adj2" fmla="val 98530"/>
              <a:gd name="adj3" fmla="val 141847"/>
              <a:gd name="adj4" fmla="val 125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Money from shareholders or banks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1168" y="1537050"/>
            <a:ext cx="1874520" cy="3293209"/>
          </a:xfrm>
          <a:prstGeom prst="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Priti</a:t>
            </a: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 produces customised stationary. She has part filled in her balance sheet but needs help. Her assets are:-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Van - £1,500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Stock - £3,000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Cash in Bank - £1,000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3408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3888" y="215733"/>
            <a:ext cx="8610600" cy="1293028"/>
          </a:xfrm>
        </p:spPr>
        <p:txBody>
          <a:bodyPr/>
          <a:lstStyle/>
          <a:p>
            <a:r>
              <a:rPr lang="en-GB" dirty="0" smtClean="0"/>
              <a:t>Analysing a Balance Sheet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361188" y="2313433"/>
          <a:ext cx="6986016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9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280">
                <a:tc>
                  <a:txBody>
                    <a:bodyPr/>
                    <a:lstStyle/>
                    <a:p>
                      <a:r>
                        <a:rPr lang="en-GB" dirty="0" smtClean="0"/>
                        <a:t>Assets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£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5194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Fixed Assets</a:t>
                      </a:r>
                    </a:p>
                    <a:p>
                      <a:r>
                        <a:rPr lang="en-GB" sz="1600" dirty="0" smtClean="0"/>
                        <a:t>   Van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£5,000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56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Assets</a:t>
                      </a:r>
                    </a:p>
                    <a:p>
                      <a:r>
                        <a:rPr lang="en-GB" sz="1600" dirty="0" smtClean="0"/>
                        <a:t>   Stock</a:t>
                      </a:r>
                    </a:p>
                    <a:p>
                      <a:r>
                        <a:rPr lang="en-GB" sz="1600" dirty="0" smtClean="0"/>
                        <a:t>   Trade</a:t>
                      </a:r>
                      <a:r>
                        <a:rPr lang="en-GB" sz="1600" baseline="0" dirty="0" smtClean="0"/>
                        <a:t> Receivables</a:t>
                      </a:r>
                    </a:p>
                    <a:p>
                      <a:r>
                        <a:rPr lang="en-GB" sz="1600" baseline="0" dirty="0" smtClean="0"/>
                        <a:t>   Cash in bank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£6,000</a:t>
                      </a:r>
                    </a:p>
                    <a:p>
                      <a:pPr algn="ctr"/>
                      <a:r>
                        <a:rPr lang="en-GB" sz="1600" dirty="0" smtClean="0"/>
                        <a:t>£7,000</a:t>
                      </a:r>
                    </a:p>
                    <a:p>
                      <a:pPr algn="ctr"/>
                      <a:r>
                        <a:rPr lang="en-GB" sz="1600" dirty="0" smtClean="0"/>
                        <a:t>£250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£13,250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Liabilities</a:t>
                      </a:r>
                      <a:endParaRPr lang="en-GB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17381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Current Liabilities</a:t>
                      </a:r>
                    </a:p>
                    <a:p>
                      <a:r>
                        <a:rPr lang="en-GB" sz="1600" dirty="0" smtClean="0"/>
                        <a:t>   Trade Payables</a:t>
                      </a:r>
                    </a:p>
                    <a:p>
                      <a:r>
                        <a:rPr lang="en-GB" sz="1600" dirty="0" smtClean="0"/>
                        <a:t>   Overdraft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£4,500</a:t>
                      </a:r>
                    </a:p>
                    <a:p>
                      <a:pPr algn="ctr"/>
                      <a:r>
                        <a:rPr lang="en-GB" sz="1600" dirty="0" smtClean="0"/>
                        <a:t>£8,000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 smtClean="0"/>
                    </a:p>
                    <a:p>
                      <a:pPr algn="ctr"/>
                      <a:endParaRPr lang="en-GB" sz="1600" dirty="0" smtClean="0"/>
                    </a:p>
                    <a:p>
                      <a:pPr algn="ctr"/>
                      <a:r>
                        <a:rPr lang="en-GB" sz="1600" dirty="0" smtClean="0"/>
                        <a:t>£700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007">
                <a:tc>
                  <a:txBody>
                    <a:bodyPr/>
                    <a:lstStyle/>
                    <a:p>
                      <a:r>
                        <a:rPr lang="en-GB" sz="1600" b="1" dirty="0" smtClean="0"/>
                        <a:t>Working Capital</a:t>
                      </a:r>
                      <a:endParaRPr lang="en-GB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£750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" name="Line Callout 1 7"/>
          <p:cNvSpPr/>
          <p:nvPr/>
        </p:nvSpPr>
        <p:spPr>
          <a:xfrm>
            <a:off x="8293608" y="1631443"/>
            <a:ext cx="2715768" cy="559308"/>
          </a:xfrm>
          <a:prstGeom prst="borderCallout1">
            <a:avLst>
              <a:gd name="adj1" fmla="val 19659"/>
              <a:gd name="adj2" fmla="val 758"/>
              <a:gd name="adj3" fmla="val 353736"/>
              <a:gd name="adj4" fmla="val -103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Stock: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Too much, sell it off. Too little, buy some more.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9019032" y="2412491"/>
            <a:ext cx="2715768" cy="694944"/>
          </a:xfrm>
          <a:prstGeom prst="borderCallout1">
            <a:avLst>
              <a:gd name="adj1" fmla="val 19659"/>
              <a:gd name="adj2" fmla="val 758"/>
              <a:gd name="adj3" fmla="val 212093"/>
              <a:gd name="adj4" fmla="val -128569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Trade Receivables: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If this is high then collect payments from debtors.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8293608" y="3387468"/>
            <a:ext cx="2715768" cy="542544"/>
          </a:xfrm>
          <a:prstGeom prst="borderCallout1">
            <a:avLst>
              <a:gd name="adj1" fmla="val 19659"/>
              <a:gd name="adj2" fmla="val 758"/>
              <a:gd name="adj3" fmla="val 142061"/>
              <a:gd name="adj4" fmla="val -10365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Cash: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Low – chase up debts or sell off slow moving stock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2" name="Line Callout 1 11"/>
          <p:cNvSpPr/>
          <p:nvPr/>
        </p:nvSpPr>
        <p:spPr>
          <a:xfrm>
            <a:off x="8732520" y="4210045"/>
            <a:ext cx="2715768" cy="707901"/>
          </a:xfrm>
          <a:prstGeom prst="borderCallout1">
            <a:avLst>
              <a:gd name="adj1" fmla="val 19659"/>
              <a:gd name="adj2" fmla="val 758"/>
              <a:gd name="adj3" fmla="val 119867"/>
              <a:gd name="adj4" fmla="val -116111"/>
            </a:avLst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Trade Payables: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Debts high to suppliers, they may stop providing stock.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3" name="Line Callout 1 12"/>
          <p:cNvSpPr/>
          <p:nvPr/>
        </p:nvSpPr>
        <p:spPr>
          <a:xfrm>
            <a:off x="8174736" y="5192640"/>
            <a:ext cx="2715768" cy="544835"/>
          </a:xfrm>
          <a:prstGeom prst="borderCallout1">
            <a:avLst>
              <a:gd name="adj1" fmla="val 19659"/>
              <a:gd name="adj2" fmla="val 758"/>
              <a:gd name="adj3" fmla="val 29494"/>
              <a:gd name="adj4" fmla="val -9624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Overdraft: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Banks charge for this so pay it off quick.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4" name="Line Callout 1 13"/>
          <p:cNvSpPr/>
          <p:nvPr/>
        </p:nvSpPr>
        <p:spPr>
          <a:xfrm>
            <a:off x="7900416" y="6012169"/>
            <a:ext cx="2715768" cy="718571"/>
          </a:xfrm>
          <a:prstGeom prst="borderCallout1">
            <a:avLst>
              <a:gd name="adj1" fmla="val 19659"/>
              <a:gd name="adj2" fmla="val 758"/>
              <a:gd name="adj3" fmla="val -41839"/>
              <a:gd name="adj4" fmla="val -32946"/>
            </a:avLst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Working Capital: </a:t>
            </a:r>
            <a:r>
              <a:rPr kumimoji="0" lang="en-GB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Needs to be enough to run the business.</a:t>
            </a:r>
            <a:endParaRPr kumimoji="0" lang="en-GB" sz="14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517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689</Words>
  <Application>Microsoft Office PowerPoint</Application>
  <PresentationFormat>Widescreen</PresentationFormat>
  <Paragraphs>206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Vapor Trail</vt:lpstr>
      <vt:lpstr>Statement of Financial Position</vt:lpstr>
      <vt:lpstr>Assets and Liabilities</vt:lpstr>
      <vt:lpstr>Working Capital</vt:lpstr>
      <vt:lpstr>PowerPoint Presentation</vt:lpstr>
      <vt:lpstr>Balance Sheet Structure</vt:lpstr>
      <vt:lpstr>Balance Sheet Practice</vt:lpstr>
      <vt:lpstr>Balance Sheet Practice</vt:lpstr>
      <vt:lpstr>Analysing a Balance Sheet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Statement of Financial Position</dc:title>
  <dc:creator>Ellen Bateman</dc:creator>
  <cp:lastModifiedBy>Ellen Bateman</cp:lastModifiedBy>
  <cp:revision>1</cp:revision>
  <dcterms:created xsi:type="dcterms:W3CDTF">2019-11-25T13:52:48Z</dcterms:created>
  <dcterms:modified xsi:type="dcterms:W3CDTF">2019-11-25T13:53:14Z</dcterms:modified>
</cp:coreProperties>
</file>