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70" r:id="rId7"/>
    <p:sldId id="275" r:id="rId8"/>
    <p:sldId id="257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>
        <p:scale>
          <a:sx n="70" d="100"/>
          <a:sy n="70" d="100"/>
        </p:scale>
        <p:origin x="1866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2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779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654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212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45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3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744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066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30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1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41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3445C-15A0-4853-8806-9D782548B6C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753C-1716-4A8D-85AC-8A7E87DAD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754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4.bp.blogspot.com/-GxxIPTOY1iI/Tbhus4WHg0I/AAAAAAAAADQ/-Xb82V9Docs/s1600/lea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044" y="424411"/>
            <a:ext cx="8764437" cy="587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8687" y="4106173"/>
            <a:ext cx="9460302" cy="870280"/>
          </a:xfrm>
        </p:spPr>
        <p:txBody>
          <a:bodyPr>
            <a:noAutofit/>
          </a:bodyPr>
          <a:lstStyle/>
          <a:p>
            <a:r>
              <a:rPr lang="en-GB" b="1" dirty="0" smtClean="0">
                <a:latin typeface="+mn-lt"/>
              </a:rPr>
              <a:t>Unit 6</a:t>
            </a:r>
            <a:br>
              <a:rPr lang="en-GB" b="1" dirty="0" smtClean="0">
                <a:latin typeface="+mn-lt"/>
              </a:rPr>
            </a:br>
            <a:r>
              <a:rPr lang="en-GB" b="1" dirty="0" smtClean="0">
                <a:latin typeface="+mn-lt"/>
              </a:rPr>
              <a:t>Management &amp; Leadership</a:t>
            </a:r>
            <a:br>
              <a:rPr lang="en-GB" b="1" dirty="0" smtClean="0">
                <a:latin typeface="+mn-lt"/>
              </a:rPr>
            </a:br>
            <a:r>
              <a:rPr lang="en-GB" b="1" dirty="0">
                <a:latin typeface="+mn-lt"/>
              </a:rPr>
              <a:t/>
            </a:r>
            <a:br>
              <a:rPr lang="en-GB" b="1" dirty="0">
                <a:latin typeface="+mn-lt"/>
              </a:rPr>
            </a:br>
            <a:r>
              <a:rPr lang="en-GB" b="1" dirty="0" smtClean="0">
                <a:latin typeface="+mn-lt"/>
              </a:rPr>
              <a:t>Topic Areas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944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D1 </a:t>
            </a: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Motivation in the workplace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Theories </a:t>
            </a:r>
            <a:r>
              <a:rPr lang="en-GB" dirty="0"/>
              <a:t>of motivation (A Maslow, F Herzberg, F W Taylor, E. </a:t>
            </a:r>
            <a:r>
              <a:rPr lang="en-GB" dirty="0" smtClean="0"/>
              <a:t>Mayo).</a:t>
            </a:r>
            <a:endParaRPr lang="en-GB" dirty="0"/>
          </a:p>
          <a:p>
            <a:pPr lvl="0"/>
            <a:r>
              <a:rPr lang="en-GB" dirty="0"/>
              <a:t>Impact of motivation on business </a:t>
            </a:r>
            <a:r>
              <a:rPr lang="en-GB" dirty="0" smtClean="0"/>
              <a:t>performance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Financial motivators.</a:t>
            </a:r>
          </a:p>
          <a:p>
            <a:pPr lvl="0"/>
            <a:r>
              <a:rPr lang="en-GB" dirty="0"/>
              <a:t>Non-financial motivators.</a:t>
            </a:r>
          </a:p>
        </p:txBody>
      </p:sp>
    </p:spTree>
    <p:extLst>
      <p:ext uri="{BB962C8B-B14F-4D97-AF65-F5344CB8AC3E}">
        <p14:creationId xmlns:p14="http://schemas.microsoft.com/office/powerpoint/2010/main" val="1287839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D4 Performance appraisal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Purpose </a:t>
            </a:r>
            <a:r>
              <a:rPr lang="en-US" dirty="0"/>
              <a:t>of performance appraisal: </a:t>
            </a:r>
            <a:endParaRPr lang="en-GB" dirty="0"/>
          </a:p>
          <a:p>
            <a:pPr lvl="0"/>
            <a:r>
              <a:rPr lang="en-US" dirty="0"/>
              <a:t>to set individual and group targets</a:t>
            </a:r>
            <a:endParaRPr lang="en-GB" dirty="0"/>
          </a:p>
          <a:p>
            <a:pPr lvl="0"/>
            <a:r>
              <a:rPr lang="en-US" dirty="0"/>
              <a:t>to assess individual and group performance </a:t>
            </a:r>
            <a:endParaRPr lang="en-GB" dirty="0"/>
          </a:p>
          <a:p>
            <a:pPr lvl="0"/>
            <a:r>
              <a:rPr lang="en-US" dirty="0"/>
              <a:t>to provide employee feedback </a:t>
            </a:r>
            <a:endParaRPr lang="en-GB" dirty="0"/>
          </a:p>
          <a:p>
            <a:pPr lvl="0"/>
            <a:r>
              <a:rPr lang="en-US" dirty="0"/>
              <a:t>to identify training needs  </a:t>
            </a:r>
            <a:endParaRPr lang="en-GB" dirty="0"/>
          </a:p>
          <a:p>
            <a:r>
              <a:rPr lang="en-US" dirty="0"/>
              <a:t>Types of appraisal:</a:t>
            </a:r>
            <a:endParaRPr lang="en-GB" dirty="0"/>
          </a:p>
          <a:p>
            <a:pPr lvl="0"/>
            <a:r>
              <a:rPr lang="en-US" dirty="0"/>
              <a:t>self-assessment</a:t>
            </a:r>
            <a:endParaRPr lang="en-GB" dirty="0"/>
          </a:p>
          <a:p>
            <a:pPr lvl="0"/>
            <a:r>
              <a:rPr lang="en-US" dirty="0"/>
              <a:t>management by objectives</a:t>
            </a:r>
            <a:endParaRPr lang="en-GB" dirty="0"/>
          </a:p>
          <a:p>
            <a:pPr lvl="0"/>
            <a:r>
              <a:rPr lang="en-US" dirty="0"/>
              <a:t>ratings scales</a:t>
            </a:r>
            <a:endParaRPr lang="en-GB" dirty="0"/>
          </a:p>
          <a:p>
            <a:pPr lvl="0"/>
            <a:r>
              <a:rPr lang="en-US" dirty="0"/>
              <a:t>360</a:t>
            </a:r>
            <a:r>
              <a:rPr lang="en-US" dirty="0">
                <a:sym typeface="Symbol" panose="05050102010706020507" pitchFamily="18" charset="2"/>
              </a:rPr>
              <a:t></a:t>
            </a:r>
            <a:r>
              <a:rPr lang="en-US" dirty="0"/>
              <a:t> appraisal.</a:t>
            </a:r>
            <a:endParaRPr lang="en-GB" dirty="0"/>
          </a:p>
          <a:p>
            <a:r>
              <a:rPr lang="en-US" dirty="0"/>
              <a:t>Impact of performance appraisal: </a:t>
            </a:r>
            <a:endParaRPr lang="en-GB" dirty="0"/>
          </a:p>
          <a:p>
            <a:pPr lvl="0"/>
            <a:r>
              <a:rPr lang="en-US" dirty="0"/>
              <a:t>on the individuals</a:t>
            </a:r>
            <a:endParaRPr lang="en-GB" dirty="0"/>
          </a:p>
          <a:p>
            <a:r>
              <a:rPr lang="en-GB" dirty="0"/>
              <a:t>on the business</a:t>
            </a:r>
          </a:p>
        </p:txBody>
      </p:sp>
    </p:spTree>
    <p:extLst>
      <p:ext uri="{BB962C8B-B14F-4D97-AF65-F5344CB8AC3E}">
        <p14:creationId xmlns:p14="http://schemas.microsoft.com/office/powerpoint/2010/main" val="473075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E1 Managing change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/>
          </a:bodyPr>
          <a:lstStyle/>
          <a:p>
            <a:pPr marL="0" lvl="0" indent="0">
              <a:buNone/>
            </a:pPr>
            <a:r>
              <a:rPr lang="en-GB" b="1" dirty="0" smtClean="0"/>
              <a:t>Factors </a:t>
            </a:r>
            <a:r>
              <a:rPr lang="en-GB" b="1" dirty="0"/>
              <a:t>influencing change:</a:t>
            </a:r>
          </a:p>
          <a:p>
            <a:pPr lvl="0"/>
            <a:r>
              <a:rPr lang="en-GB" dirty="0"/>
              <a:t>internal </a:t>
            </a:r>
          </a:p>
          <a:p>
            <a:pPr lvl="0"/>
            <a:r>
              <a:rPr lang="en-GB" dirty="0"/>
              <a:t>external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b="1" dirty="0"/>
              <a:t>Stakeholders who influence change:  </a:t>
            </a:r>
          </a:p>
          <a:p>
            <a:pPr lvl="0"/>
            <a:r>
              <a:rPr lang="en-GB" dirty="0"/>
              <a:t>owners </a:t>
            </a:r>
          </a:p>
          <a:p>
            <a:pPr lvl="0"/>
            <a:r>
              <a:rPr lang="en-GB" dirty="0"/>
              <a:t>managers</a:t>
            </a:r>
          </a:p>
          <a:p>
            <a:pPr lvl="0"/>
            <a:r>
              <a:rPr lang="en-GB" dirty="0"/>
              <a:t>customers </a:t>
            </a:r>
          </a:p>
          <a:p>
            <a:pPr lvl="0"/>
            <a:r>
              <a:rPr lang="en-GB" dirty="0"/>
              <a:t>regulators </a:t>
            </a:r>
          </a:p>
          <a:p>
            <a:pPr lvl="0"/>
            <a:r>
              <a:rPr lang="en-GB" dirty="0"/>
              <a:t>financial institutions </a:t>
            </a:r>
          </a:p>
          <a:p>
            <a:pPr lvl="0"/>
            <a:r>
              <a:rPr lang="en-GB" dirty="0"/>
              <a:t>government </a:t>
            </a:r>
          </a:p>
          <a:p>
            <a:pPr lvl="0"/>
            <a:r>
              <a:rPr lang="en-GB" dirty="0"/>
              <a:t>employees</a:t>
            </a:r>
          </a:p>
          <a:p>
            <a:r>
              <a:rPr lang="en-GB" dirty="0" smtClean="0"/>
              <a:t>Employee </a:t>
            </a:r>
            <a:r>
              <a:rPr lang="en-GB" dirty="0"/>
              <a:t>satisfaction</a:t>
            </a:r>
          </a:p>
        </p:txBody>
      </p:sp>
    </p:spTree>
    <p:extLst>
      <p:ext uri="{BB962C8B-B14F-4D97-AF65-F5344CB8AC3E}">
        <p14:creationId xmlns:p14="http://schemas.microsoft.com/office/powerpoint/2010/main" val="1520302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F1 Quality standards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British </a:t>
            </a:r>
            <a:r>
              <a:rPr lang="en-US" dirty="0"/>
              <a:t>Standards Institution standard BS </a:t>
            </a:r>
            <a:r>
              <a:rPr lang="en-US" dirty="0" smtClean="0"/>
              <a:t>7850</a:t>
            </a:r>
            <a:endParaRPr lang="en-GB" dirty="0"/>
          </a:p>
          <a:p>
            <a:pPr lvl="0"/>
            <a:r>
              <a:rPr lang="en-US" dirty="0"/>
              <a:t>International Organization for Standardization standard ISO </a:t>
            </a:r>
            <a:r>
              <a:rPr lang="en-US" dirty="0" smtClean="0"/>
              <a:t>8402</a:t>
            </a:r>
            <a:endParaRPr lang="en-GB" dirty="0"/>
          </a:p>
          <a:p>
            <a:pPr lvl="0"/>
            <a:r>
              <a:rPr lang="en-US" dirty="0" smtClean="0"/>
              <a:t>Investors in People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259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F2 Developing a quality culture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Setting </a:t>
            </a:r>
            <a:r>
              <a:rPr lang="en-US" dirty="0"/>
              <a:t>quality standards.</a:t>
            </a:r>
            <a:endParaRPr lang="en-GB" dirty="0"/>
          </a:p>
          <a:p>
            <a:pPr lvl="0"/>
            <a:r>
              <a:rPr lang="en-US" dirty="0"/>
              <a:t>Managerial commitment and staff buy-in.</a:t>
            </a:r>
            <a:endParaRPr lang="en-GB" dirty="0"/>
          </a:p>
          <a:p>
            <a:pPr lvl="0"/>
            <a:r>
              <a:rPr lang="en-US" dirty="0"/>
              <a:t>Quality circles.</a:t>
            </a:r>
            <a:endParaRPr lang="en-GB" dirty="0"/>
          </a:p>
          <a:p>
            <a:pPr lvl="0"/>
            <a:r>
              <a:rPr lang="en-US" dirty="0"/>
              <a:t>Partnership working with suppliers and customers.</a:t>
            </a:r>
            <a:endParaRPr lang="en-GB" dirty="0"/>
          </a:p>
          <a:p>
            <a:pPr lvl="0"/>
            <a:r>
              <a:rPr lang="en-US" dirty="0"/>
              <a:t>Transparent and open communication.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425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F3 The techniques and tools of quality management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Quality </a:t>
            </a:r>
            <a:r>
              <a:rPr lang="en-US" dirty="0"/>
              <a:t>control.</a:t>
            </a:r>
            <a:endParaRPr lang="en-GB" dirty="0"/>
          </a:p>
          <a:p>
            <a:pPr lvl="0"/>
            <a:r>
              <a:rPr lang="en-US" dirty="0"/>
              <a:t>Lean manufacturing.</a:t>
            </a:r>
            <a:endParaRPr lang="en-GB" dirty="0"/>
          </a:p>
          <a:p>
            <a:pPr lvl="0"/>
            <a:r>
              <a:rPr lang="en-US" dirty="0"/>
              <a:t>Six Sigma.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578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F4 The importance and benefits of quality management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Zero </a:t>
            </a:r>
            <a:r>
              <a:rPr lang="en-US" dirty="0"/>
              <a:t>defect production and output.</a:t>
            </a:r>
            <a:endParaRPr lang="en-GB" dirty="0"/>
          </a:p>
          <a:p>
            <a:pPr lvl="0"/>
            <a:r>
              <a:rPr lang="en-US" dirty="0"/>
              <a:t>Continuous improvement.</a:t>
            </a:r>
            <a:endParaRPr lang="en-GB" dirty="0"/>
          </a:p>
          <a:p>
            <a:pPr lvl="0"/>
            <a:r>
              <a:rPr lang="en-US" dirty="0"/>
              <a:t>Improved output quality.</a:t>
            </a:r>
            <a:endParaRPr lang="en-GB" dirty="0"/>
          </a:p>
          <a:p>
            <a:pPr lvl="0"/>
            <a:r>
              <a:rPr lang="en-US" dirty="0"/>
              <a:t>Reduced inspection requirements.</a:t>
            </a:r>
            <a:endParaRPr lang="en-GB" dirty="0"/>
          </a:p>
          <a:p>
            <a:pPr lvl="0"/>
            <a:r>
              <a:rPr lang="en-US" dirty="0"/>
              <a:t>Supplier engagement and satisfaction.</a:t>
            </a:r>
            <a:endParaRPr lang="en-GB" dirty="0"/>
          </a:p>
          <a:p>
            <a:pPr lvl="0"/>
            <a:r>
              <a:rPr lang="en-US" dirty="0"/>
              <a:t>Customer involvement and satisfaction</a:t>
            </a:r>
            <a:endParaRPr lang="en-GB" dirty="0"/>
          </a:p>
          <a:p>
            <a:pPr lvl="0"/>
            <a:r>
              <a:rPr lang="en-US" dirty="0"/>
              <a:t>Improved efficiency and profitability.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92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92" y="1929380"/>
            <a:ext cx="2803150" cy="1952745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Management and </a:t>
            </a: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</a:rPr>
              <a:t>Leadership</a:t>
            </a:r>
          </a:p>
          <a:p>
            <a:pPr lvl="0">
              <a:spcBef>
                <a:spcPts val="0"/>
              </a:spcBef>
            </a:pPr>
            <a:r>
              <a:rPr lang="en-GB" sz="1600" dirty="0" smtClean="0"/>
              <a:t>Types/methods </a:t>
            </a:r>
            <a:r>
              <a:rPr lang="en-GB" sz="1600" dirty="0" err="1" smtClean="0"/>
              <a:t>eg</a:t>
            </a:r>
            <a:r>
              <a:rPr lang="en-GB" sz="1600" dirty="0" smtClean="0"/>
              <a:t> MBO</a:t>
            </a:r>
          </a:p>
          <a:p>
            <a:pPr lvl="0">
              <a:spcBef>
                <a:spcPts val="0"/>
              </a:spcBef>
            </a:pPr>
            <a:r>
              <a:rPr lang="en-GB" sz="1600" dirty="0" smtClean="0"/>
              <a:t>Functions – what they do </a:t>
            </a:r>
            <a:r>
              <a:rPr lang="en-GB" sz="1600" dirty="0" err="1" smtClean="0"/>
              <a:t>eg</a:t>
            </a:r>
            <a:r>
              <a:rPr lang="en-GB" sz="1600" dirty="0" smtClean="0"/>
              <a:t> planning, organising</a:t>
            </a:r>
          </a:p>
          <a:p>
            <a:pPr lvl="0">
              <a:spcBef>
                <a:spcPts val="0"/>
              </a:spcBef>
            </a:pPr>
            <a:r>
              <a:rPr lang="en-GB" sz="1600" dirty="0" smtClean="0"/>
              <a:t>Culture – what is the personality of the organisation (from the top)</a:t>
            </a:r>
          </a:p>
          <a:p>
            <a:pPr lvl="0">
              <a:spcBef>
                <a:spcPts val="0"/>
              </a:spcBef>
            </a:pPr>
            <a:r>
              <a:rPr lang="en-GB" sz="1600" dirty="0" smtClean="0"/>
              <a:t>Styles – </a:t>
            </a:r>
            <a:r>
              <a:rPr lang="en-GB" sz="1600" dirty="0" err="1" smtClean="0"/>
              <a:t>eg</a:t>
            </a:r>
            <a:r>
              <a:rPr lang="en-GB" sz="1600" dirty="0" smtClean="0"/>
              <a:t> </a:t>
            </a:r>
            <a:r>
              <a:rPr lang="en-GB" sz="1600" dirty="0" err="1" smtClean="0"/>
              <a:t>Lewins</a:t>
            </a:r>
            <a:r>
              <a:rPr lang="en-GB" sz="1600" dirty="0" smtClean="0"/>
              <a:t> Autocratic, Democratic etc</a:t>
            </a:r>
            <a:endParaRPr lang="en-GB" sz="1600" dirty="0"/>
          </a:p>
          <a:p>
            <a:endParaRPr lang="en-GB" sz="1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85292" y="508106"/>
            <a:ext cx="2078965" cy="1118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10063" y="668151"/>
            <a:ext cx="4070231" cy="1501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HR &amp; HR Planning</a:t>
            </a:r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GB" sz="1600" dirty="0" smtClean="0"/>
              <a:t>HR getting the right people for the job etc now and in the future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Labour market analyses (skills shortages?)</a:t>
            </a:r>
            <a:endParaRPr lang="en-GB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Forecasting labour demand</a:t>
            </a:r>
            <a:endParaRPr lang="en-GB" sz="1600" dirty="0" smtClean="0"/>
          </a:p>
          <a:p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643445" y="3940005"/>
            <a:ext cx="28539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75373" y="4855816"/>
            <a:ext cx="2665563" cy="91711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Managing </a:t>
            </a:r>
            <a:r>
              <a:rPr lang="en-GB" sz="1600" b="1" dirty="0" smtClean="0">
                <a:solidFill>
                  <a:schemeClr val="accent2">
                    <a:lumMod val="75000"/>
                  </a:schemeClr>
                </a:solidFill>
              </a:rPr>
              <a:t>change</a:t>
            </a:r>
            <a:endParaRPr lang="en-GB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GB" sz="1600" dirty="0" smtClean="0"/>
              <a:t>Internal/</a:t>
            </a:r>
            <a:r>
              <a:rPr lang="en-GB" sz="1600" dirty="0" err="1" smtClean="0"/>
              <a:t>ext</a:t>
            </a:r>
            <a:r>
              <a:rPr lang="en-GB" sz="1600" dirty="0" smtClean="0"/>
              <a:t> factors influencing change</a:t>
            </a:r>
          </a:p>
          <a:p>
            <a:pPr>
              <a:spcBef>
                <a:spcPts val="0"/>
              </a:spcBef>
            </a:pPr>
            <a:r>
              <a:rPr lang="en-GB" sz="1600" dirty="0" smtClean="0"/>
              <a:t>Stakeholders who influence change</a:t>
            </a:r>
            <a:endParaRPr lang="en-GB" sz="16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698406" y="1984842"/>
            <a:ext cx="4314646" cy="27777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Quality standards, culture, tools, benefits</a:t>
            </a:r>
            <a:endParaRPr lang="en-GB" sz="1600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600" dirty="0" smtClean="0"/>
              <a:t>British Standards Institution standard BS 7850</a:t>
            </a:r>
            <a:endParaRPr lang="en-GB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International Organization for Standardization standard ISO 8402</a:t>
            </a:r>
            <a:endParaRPr lang="en-GB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Investors in People</a:t>
            </a:r>
          </a:p>
          <a:p>
            <a:pPr>
              <a:spcBef>
                <a:spcPts val="0"/>
              </a:spcBef>
            </a:pPr>
            <a:r>
              <a:rPr lang="en-GB" sz="1600" dirty="0" smtClean="0"/>
              <a:t>TQM - benefits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Zero </a:t>
            </a:r>
            <a:r>
              <a:rPr lang="en-GB" sz="1600" dirty="0" smtClean="0"/>
              <a:t>waste/ </a:t>
            </a:r>
            <a:r>
              <a:rPr lang="en-US" sz="1600" dirty="0" smtClean="0"/>
              <a:t>Improved output quality</a:t>
            </a:r>
            <a:endParaRPr lang="en-GB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Reduced inspection requirements</a:t>
            </a:r>
            <a:r>
              <a:rPr lang="en-GB" sz="1600" dirty="0" smtClean="0"/>
              <a:t> </a:t>
            </a:r>
            <a:r>
              <a:rPr lang="en-US" sz="1600" dirty="0" smtClean="0"/>
              <a:t>Supplier and customer satisfaction.</a:t>
            </a:r>
            <a:endParaRPr lang="en-GB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Improved efficiency and profitability</a:t>
            </a:r>
            <a:endParaRPr lang="en-GB" sz="16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868360" y="4500128"/>
            <a:ext cx="3664789" cy="16421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</a:rPr>
              <a:t>Motivation</a:t>
            </a:r>
            <a:endParaRPr lang="en-GB" sz="1600" dirty="0"/>
          </a:p>
          <a:p>
            <a:pPr>
              <a:spcBef>
                <a:spcPts val="0"/>
              </a:spcBef>
            </a:pPr>
            <a:r>
              <a:rPr lang="en-GB" sz="1600" dirty="0" smtClean="0"/>
              <a:t>Theories of motivation (A Maslow, F Herzberg, F W Taylor, E. Mayo).</a:t>
            </a:r>
          </a:p>
          <a:p>
            <a:pPr>
              <a:spcBef>
                <a:spcPts val="0"/>
              </a:spcBef>
            </a:pPr>
            <a:r>
              <a:rPr lang="en-GB" sz="1600" dirty="0" smtClean="0"/>
              <a:t>Impact of motivation on business performance</a:t>
            </a:r>
          </a:p>
          <a:p>
            <a:pPr>
              <a:spcBef>
                <a:spcPts val="0"/>
              </a:spcBef>
            </a:pPr>
            <a:endParaRPr lang="en-GB" sz="1600" dirty="0" smtClean="0"/>
          </a:p>
          <a:p>
            <a:pPr>
              <a:spcBef>
                <a:spcPts val="0"/>
              </a:spcBef>
            </a:pPr>
            <a:r>
              <a:rPr lang="en-GB" sz="1600" dirty="0" smtClean="0"/>
              <a:t>Financial motivators.</a:t>
            </a:r>
          </a:p>
          <a:p>
            <a:pPr>
              <a:spcBef>
                <a:spcPts val="0"/>
              </a:spcBef>
            </a:pPr>
            <a:r>
              <a:rPr lang="en-GB" sz="1600" dirty="0" smtClean="0"/>
              <a:t>Non-financial motivators.</a:t>
            </a:r>
            <a:endParaRPr lang="en-GB" sz="1600" dirty="0"/>
          </a:p>
        </p:txBody>
      </p:sp>
      <p:sp>
        <p:nvSpPr>
          <p:cNvPr id="12" name="Oval 11"/>
          <p:cNvSpPr/>
          <p:nvPr/>
        </p:nvSpPr>
        <p:spPr>
          <a:xfrm>
            <a:off x="4125960" y="2294847"/>
            <a:ext cx="2748317" cy="16312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985292" y="2916755"/>
            <a:ext cx="3029654" cy="91711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800" b="1" dirty="0" smtClean="0">
                <a:solidFill>
                  <a:schemeClr val="accent2">
                    <a:lumMod val="75000"/>
                  </a:schemeClr>
                </a:solidFill>
              </a:rPr>
              <a:t>Management &amp; Leadership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GB" sz="1800" b="1" dirty="0" smtClean="0">
                <a:solidFill>
                  <a:schemeClr val="accent2">
                    <a:lumMod val="75000"/>
                  </a:schemeClr>
                </a:solidFill>
              </a:rPr>
              <a:t>Topic Areas</a:t>
            </a:r>
            <a:endParaRPr lang="en-GB" sz="1800" dirty="0"/>
          </a:p>
        </p:txBody>
      </p:sp>
      <p:cxnSp>
        <p:nvCxnSpPr>
          <p:cNvPr id="15" name="Straight Connector 14"/>
          <p:cNvCxnSpPr>
            <a:stCxn id="12" idx="0"/>
          </p:cNvCxnSpPr>
          <p:nvPr/>
        </p:nvCxnSpPr>
        <p:spPr>
          <a:xfrm flipH="1" flipV="1">
            <a:off x="5500118" y="1845410"/>
            <a:ext cx="1" cy="449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2" idx="6"/>
          </p:cNvCxnSpPr>
          <p:nvPr/>
        </p:nvCxnSpPr>
        <p:spPr>
          <a:xfrm>
            <a:off x="6874277" y="3110473"/>
            <a:ext cx="6230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61310" y="3110473"/>
            <a:ext cx="1470188" cy="14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931468" y="3833866"/>
            <a:ext cx="971230" cy="768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230793" y="3806667"/>
            <a:ext cx="1025756" cy="796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7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A1 Definitions of management and leadership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7934"/>
            <a:ext cx="10515600" cy="4351338"/>
          </a:xfrm>
        </p:spPr>
        <p:txBody>
          <a:bodyPr/>
          <a:lstStyle/>
          <a:p>
            <a:pPr lvl="0"/>
            <a:r>
              <a:rPr lang="en-GB" dirty="0" smtClean="0"/>
              <a:t>Management by objectives</a:t>
            </a:r>
          </a:p>
          <a:p>
            <a:pPr lvl="0"/>
            <a:r>
              <a:rPr lang="en-GB" dirty="0" smtClean="0"/>
              <a:t>Situational Contingency</a:t>
            </a:r>
          </a:p>
          <a:p>
            <a:pPr lvl="0"/>
            <a:r>
              <a:rPr lang="en-GB" dirty="0" smtClean="0"/>
              <a:t>Functional and Action Centred</a:t>
            </a:r>
          </a:p>
          <a:p>
            <a:pPr lvl="0"/>
            <a:r>
              <a:rPr lang="en-GB" dirty="0" smtClean="0"/>
              <a:t>Transformational and Transactional</a:t>
            </a:r>
          </a:p>
          <a:p>
            <a:pPr lvl="0"/>
            <a:r>
              <a:rPr lang="en-GB" dirty="0" smtClean="0"/>
              <a:t>The concept of leadership continuum for management behaviour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90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F1 Quality standards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British </a:t>
            </a:r>
            <a:r>
              <a:rPr lang="en-US" dirty="0"/>
              <a:t>Standards Institution standard BS </a:t>
            </a:r>
            <a:r>
              <a:rPr lang="en-US" dirty="0" smtClean="0"/>
              <a:t>7850</a:t>
            </a:r>
            <a:endParaRPr lang="en-GB" dirty="0"/>
          </a:p>
          <a:p>
            <a:pPr lvl="0"/>
            <a:r>
              <a:rPr lang="en-US" dirty="0"/>
              <a:t>International Organization for Standardization standard ISO </a:t>
            </a:r>
            <a:r>
              <a:rPr lang="en-US" dirty="0" smtClean="0"/>
              <a:t>8402</a:t>
            </a:r>
            <a:endParaRPr lang="en-GB" dirty="0"/>
          </a:p>
          <a:p>
            <a:pPr lvl="0"/>
            <a:r>
              <a:rPr lang="en-US" dirty="0" smtClean="0"/>
              <a:t>Investors in People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80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A2 Functions of management and leadership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Functions of management:</a:t>
            </a:r>
          </a:p>
          <a:p>
            <a:pPr lvl="0"/>
            <a:r>
              <a:rPr lang="en-GB" dirty="0"/>
              <a:t>Planning</a:t>
            </a:r>
          </a:p>
          <a:p>
            <a:pPr lvl="0"/>
            <a:r>
              <a:rPr lang="en-GB" dirty="0"/>
              <a:t>Organising</a:t>
            </a:r>
          </a:p>
          <a:p>
            <a:pPr lvl="0"/>
            <a:r>
              <a:rPr lang="en-GB" dirty="0"/>
              <a:t>Coordinating</a:t>
            </a:r>
          </a:p>
          <a:p>
            <a:pPr lvl="0"/>
            <a:r>
              <a:rPr lang="en-GB" dirty="0"/>
              <a:t>Controlling</a:t>
            </a:r>
          </a:p>
          <a:p>
            <a:pPr lvl="0"/>
            <a:r>
              <a:rPr lang="en-GB" dirty="0"/>
              <a:t>Monitoring</a:t>
            </a:r>
          </a:p>
          <a:p>
            <a:pPr lvl="0"/>
            <a:r>
              <a:rPr lang="en-GB" dirty="0"/>
              <a:t>Delegating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Functions of leadership:</a:t>
            </a:r>
          </a:p>
          <a:p>
            <a:pPr lvl="0"/>
            <a:r>
              <a:rPr lang="en-GB" dirty="0"/>
              <a:t>Inspiring</a:t>
            </a:r>
          </a:p>
          <a:p>
            <a:pPr lvl="0"/>
            <a:r>
              <a:rPr lang="en-GB" dirty="0"/>
              <a:t>Energising</a:t>
            </a:r>
          </a:p>
          <a:p>
            <a:pPr lvl="0"/>
            <a:r>
              <a:rPr lang="en-GB" dirty="0"/>
              <a:t>Influencing stakeholders</a:t>
            </a:r>
          </a:p>
          <a:p>
            <a:pPr lvl="0"/>
            <a:r>
              <a:rPr lang="en-GB" dirty="0"/>
              <a:t>Envisioning</a:t>
            </a:r>
          </a:p>
          <a:p>
            <a:pPr lvl="0"/>
            <a:r>
              <a:rPr lang="en-GB" dirty="0"/>
              <a:t>Determining best path/route to achieve success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413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A3 Business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culture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Definition</a:t>
            </a:r>
            <a:endParaRPr lang="en-GB" dirty="0"/>
          </a:p>
          <a:p>
            <a:pPr lvl="0"/>
            <a:r>
              <a:rPr lang="en-GB" dirty="0"/>
              <a:t>Business Vision, mission and values/ethos</a:t>
            </a:r>
          </a:p>
          <a:p>
            <a:pPr lvl="0"/>
            <a:r>
              <a:rPr lang="en-GB" dirty="0"/>
              <a:t>Influence of business culture on management practices</a:t>
            </a:r>
          </a:p>
          <a:p>
            <a:pPr lvl="0"/>
            <a:r>
              <a:rPr lang="en-GB" dirty="0"/>
              <a:t>Policies and procedures</a:t>
            </a:r>
          </a:p>
          <a:p>
            <a:pPr lvl="0"/>
            <a:r>
              <a:rPr lang="en-GB" dirty="0"/>
              <a:t>Management styles</a:t>
            </a:r>
          </a:p>
          <a:p>
            <a:pPr lvl="0"/>
            <a:r>
              <a:rPr lang="en-GB" dirty="0"/>
              <a:t>Structure of the workforce   </a:t>
            </a:r>
          </a:p>
          <a:p>
            <a:pPr lvl="0"/>
            <a:r>
              <a:rPr lang="en-GB" dirty="0"/>
              <a:t>How people work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74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B1 Management and leadership styles  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99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Autocratic</a:t>
            </a:r>
            <a:endParaRPr lang="en-GB" dirty="0"/>
          </a:p>
          <a:p>
            <a:pPr lvl="0"/>
            <a:r>
              <a:rPr lang="en-US" dirty="0" smtClean="0"/>
              <a:t>Democratic</a:t>
            </a:r>
            <a:endParaRPr lang="en-GB" dirty="0"/>
          </a:p>
          <a:p>
            <a:pPr lvl="0"/>
            <a:r>
              <a:rPr lang="en-US" dirty="0"/>
              <a:t>Paternalistic</a:t>
            </a:r>
            <a:endParaRPr lang="en-GB" dirty="0"/>
          </a:p>
          <a:p>
            <a:pPr lvl="0"/>
            <a:r>
              <a:rPr lang="en-US" dirty="0"/>
              <a:t>Laissez-faire</a:t>
            </a:r>
            <a:endParaRPr lang="en-GB" dirty="0"/>
          </a:p>
          <a:p>
            <a:pPr lvl="0"/>
            <a:r>
              <a:rPr lang="en-US" dirty="0"/>
              <a:t>Transactional</a:t>
            </a:r>
            <a:endParaRPr lang="en-GB" dirty="0"/>
          </a:p>
          <a:p>
            <a:pPr lvl="0"/>
            <a:r>
              <a:rPr lang="en-US" dirty="0" smtClean="0"/>
              <a:t>Transformational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0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75000"/>
                  </a:schemeClr>
                </a:solidFill>
              </a:rPr>
              <a:t> C1 Human Resources (HR)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374" y="1821529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Human </a:t>
            </a:r>
            <a:r>
              <a:rPr lang="en-US" dirty="0"/>
              <a:t>resources as a factor of production</a:t>
            </a:r>
            <a:endParaRPr lang="en-GB" dirty="0"/>
          </a:p>
          <a:p>
            <a:pPr lvl="0"/>
            <a:r>
              <a:rPr lang="en-US" dirty="0"/>
              <a:t>Labour market analyses  </a:t>
            </a:r>
            <a:endParaRPr lang="en-GB" dirty="0"/>
          </a:p>
          <a:p>
            <a:pPr lvl="0"/>
            <a:r>
              <a:rPr lang="en-US" dirty="0"/>
              <a:t>Forecasting labour demand</a:t>
            </a:r>
            <a:endParaRPr lang="en-GB" dirty="0"/>
          </a:p>
          <a:p>
            <a:pPr lvl="0"/>
            <a:r>
              <a:rPr lang="en-US" dirty="0"/>
              <a:t>Sources of information available to conduct labour market analyses</a:t>
            </a:r>
            <a:endParaRPr lang="en-GB" dirty="0"/>
          </a:p>
          <a:p>
            <a:pPr lvl="0"/>
            <a:r>
              <a:rPr lang="en-US" dirty="0"/>
              <a:t>The link between business planning and human resources</a:t>
            </a:r>
            <a:endParaRPr lang="en-GB" dirty="0"/>
          </a:p>
          <a:p>
            <a:pPr lvl="0"/>
            <a:r>
              <a:rPr lang="en-US" dirty="0"/>
              <a:t>The impact of globalization on HR planning</a:t>
            </a:r>
            <a:endParaRPr lang="en-GB" dirty="0"/>
          </a:p>
          <a:p>
            <a:pPr lvl="0"/>
            <a:r>
              <a:rPr lang="en-US" dirty="0" smtClean="0"/>
              <a:t>Giving </a:t>
            </a:r>
            <a:r>
              <a:rPr lang="en-US" dirty="0"/>
              <a:t>feedback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991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C2 </a:t>
            </a: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</a:rPr>
              <a:t>Human resource 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planning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2200" dirty="0"/>
              <a:t>The nature of work and the characteristics required to perform work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 lvl="0"/>
            <a:r>
              <a:rPr lang="en-GB" dirty="0" smtClean="0"/>
              <a:t>Skill </a:t>
            </a:r>
            <a:r>
              <a:rPr lang="en-GB" dirty="0"/>
              <a:t>levels </a:t>
            </a:r>
          </a:p>
          <a:p>
            <a:pPr lvl="0"/>
            <a:r>
              <a:rPr lang="en-GB" dirty="0"/>
              <a:t>Experience</a:t>
            </a:r>
          </a:p>
          <a:p>
            <a:pPr lvl="0"/>
            <a:r>
              <a:rPr lang="en-GB" dirty="0"/>
              <a:t>Educational level</a:t>
            </a:r>
          </a:p>
          <a:p>
            <a:pPr lvl="0"/>
            <a:r>
              <a:rPr lang="en-GB" dirty="0"/>
              <a:t>Aptitude</a:t>
            </a:r>
          </a:p>
          <a:p>
            <a:pPr lvl="0"/>
            <a:r>
              <a:rPr lang="en-GB" dirty="0"/>
              <a:t>Need for flexibility in the workforce.</a:t>
            </a:r>
          </a:p>
          <a:p>
            <a:pPr lvl="0"/>
            <a:r>
              <a:rPr lang="en-GB" dirty="0"/>
              <a:t>Core versus peripheral workers.</a:t>
            </a:r>
          </a:p>
          <a:p>
            <a:pPr lvl="0"/>
            <a:r>
              <a:rPr lang="en-GB" dirty="0"/>
              <a:t>Full-time versus part-time workers.</a:t>
            </a:r>
          </a:p>
          <a:p>
            <a:pPr lvl="0"/>
            <a:r>
              <a:rPr lang="en-GB" dirty="0"/>
              <a:t>Sub-contracting.</a:t>
            </a:r>
          </a:p>
          <a:p>
            <a:pPr lvl="0"/>
            <a:r>
              <a:rPr lang="en-GB" dirty="0"/>
              <a:t>Zero hours contracts.</a:t>
            </a:r>
          </a:p>
          <a:p>
            <a:pPr lvl="0"/>
            <a:r>
              <a:rPr lang="en-GB" dirty="0"/>
              <a:t>Temporary staff.</a:t>
            </a:r>
          </a:p>
          <a:p>
            <a:pPr lvl="0"/>
            <a:r>
              <a:rPr lang="en-GB" dirty="0"/>
              <a:t>Agency staff.</a:t>
            </a:r>
          </a:p>
          <a:p>
            <a:pPr lvl="0"/>
            <a:r>
              <a:rPr lang="en-GB" dirty="0"/>
              <a:t>Management actions to address human resource issues at an operational level.</a:t>
            </a:r>
          </a:p>
          <a:p>
            <a:pPr lvl="0"/>
            <a:r>
              <a:rPr lang="en-GB" dirty="0"/>
              <a:t>Labour turnover (expressed in words and numbers).</a:t>
            </a:r>
          </a:p>
          <a:p>
            <a:pPr lvl="0"/>
            <a:r>
              <a:rPr lang="en-GB" dirty="0"/>
              <a:t>Productivity.</a:t>
            </a:r>
          </a:p>
          <a:p>
            <a:pPr lvl="0"/>
            <a:r>
              <a:rPr lang="en-GB" dirty="0"/>
              <a:t>Skill shortages.</a:t>
            </a:r>
          </a:p>
          <a:p>
            <a:pPr lvl="0"/>
            <a:r>
              <a:rPr lang="en-GB" dirty="0"/>
              <a:t>Workplace stress.</a:t>
            </a:r>
          </a:p>
          <a:p>
            <a:pPr lvl="0"/>
            <a:r>
              <a:rPr lang="en-GB" dirty="0"/>
              <a:t>Absenteeism (expressed in words and numbers)</a:t>
            </a:r>
          </a:p>
          <a:p>
            <a:pPr lvl="0"/>
            <a:r>
              <a:rPr lang="en-GB" dirty="0"/>
              <a:t>Motivation.</a:t>
            </a:r>
          </a:p>
          <a:p>
            <a:pPr lvl="0"/>
            <a:r>
              <a:rPr lang="en-GB" dirty="0"/>
              <a:t>Engagement with business culture.</a:t>
            </a:r>
          </a:p>
          <a:p>
            <a:r>
              <a:rPr lang="en-GB" dirty="0"/>
              <a:t>Employee satisfaction</a:t>
            </a:r>
          </a:p>
        </p:txBody>
      </p:sp>
    </p:spTree>
    <p:extLst>
      <p:ext uri="{BB962C8B-B14F-4D97-AF65-F5344CB8AC3E}">
        <p14:creationId xmlns:p14="http://schemas.microsoft.com/office/powerpoint/2010/main" val="3833784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3D555A8-2D76-42DC-9170-5C1F7E5E5F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9A900D-E3B0-46C6-908C-B7F07678B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864D50-64F8-479C-8F07-B3C65CCCBCCB}">
  <ds:schemaRefs>
    <ds:schemaRef ds:uri="http://schemas.microsoft.com/sharepoint/v3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607</Words>
  <Application>Microsoft Office PowerPoint</Application>
  <PresentationFormat>Widescreen</PresentationFormat>
  <Paragraphs>159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Unit 6 Management &amp; Leadership  Topic Areas</vt:lpstr>
      <vt:lpstr>PowerPoint Presentation</vt:lpstr>
      <vt:lpstr>A1 Definitions of management and leadership</vt:lpstr>
      <vt:lpstr>F1 Quality standards</vt:lpstr>
      <vt:lpstr>A2 Functions of management and leadership</vt:lpstr>
      <vt:lpstr>A3 Business culture</vt:lpstr>
      <vt:lpstr>B1 Management and leadership styles  </vt:lpstr>
      <vt:lpstr> C1 Human Resources (HR)</vt:lpstr>
      <vt:lpstr>C2 Human resource planning The nature of work and the characteristics required to perform work roles</vt:lpstr>
      <vt:lpstr>D1 Motivation in the workplace</vt:lpstr>
      <vt:lpstr>D4 Performance appraisal</vt:lpstr>
      <vt:lpstr>E1 Managing change</vt:lpstr>
      <vt:lpstr>F1 Quality standards</vt:lpstr>
      <vt:lpstr>F2 Developing a quality culture</vt:lpstr>
      <vt:lpstr>F3 The techniques and tools of quality management</vt:lpstr>
      <vt:lpstr>F4 The importance and benefits of quality management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Radigan Case Study</dc:title>
  <dc:creator>Ailsa W Waters</dc:creator>
  <cp:lastModifiedBy>Ailsa W Waters</cp:lastModifiedBy>
  <cp:revision>11</cp:revision>
  <cp:lastPrinted>2019-11-04T16:16:37Z</cp:lastPrinted>
  <dcterms:created xsi:type="dcterms:W3CDTF">2019-10-10T11:15:48Z</dcterms:created>
  <dcterms:modified xsi:type="dcterms:W3CDTF">2019-11-04T16:16:58Z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