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  <p:sldId id="259" r:id="rId5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23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11/27/2019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3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11/27/2019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77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11/27/2019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3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11/27/2019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58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11/27/2019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9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11/27/2019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15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11/27/2019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9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11/27/2019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41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989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590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29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10+minutes+timer&amp;oq=10+minutes&amp;aqs=chrome.2.69i57j0l5.6481j0j8&amp;sourceid=chrome&amp;ie=UTF-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Xx3VRElAokY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FAF14-283B-487F-A84F-B526A58B3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b="1" dirty="0"/>
              <a:t>Buenos </a:t>
            </a:r>
            <a:r>
              <a:rPr lang="en-GB" sz="6600" b="1" dirty="0" err="1"/>
              <a:t>días</a:t>
            </a:r>
            <a:r>
              <a:rPr lang="en-GB" sz="6600" b="1" dirty="0"/>
              <a:t>  </a:t>
            </a:r>
            <a:endParaRPr lang="es-ES_tradnl" sz="6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E93A6-F087-4E6C-9CA0-DF82C1793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30400"/>
            <a:ext cx="10058400" cy="4380241"/>
          </a:xfrm>
        </p:spPr>
        <p:txBody>
          <a:bodyPr>
            <a:normAutofit/>
          </a:bodyPr>
          <a:lstStyle/>
          <a:p>
            <a:r>
              <a:rPr lang="en-GB" sz="4000" dirty="0"/>
              <a:t>Hoy </a:t>
            </a:r>
            <a:r>
              <a:rPr lang="en-GB" sz="4000" dirty="0" err="1"/>
              <a:t>vamos</a:t>
            </a:r>
            <a:r>
              <a:rPr lang="en-GB" sz="4000" dirty="0"/>
              <a:t> a </a:t>
            </a:r>
            <a:r>
              <a:rPr lang="en-GB" sz="4000" dirty="0" err="1"/>
              <a:t>practicar</a:t>
            </a:r>
            <a:r>
              <a:rPr lang="en-GB" sz="4000" dirty="0"/>
              <a:t> lo </a:t>
            </a:r>
            <a:r>
              <a:rPr lang="en-GB" sz="4000" dirty="0" err="1"/>
              <a:t>aprendido</a:t>
            </a:r>
            <a:r>
              <a:rPr lang="en-GB" sz="4000" dirty="0"/>
              <a:t>.</a:t>
            </a:r>
          </a:p>
          <a:p>
            <a:r>
              <a:rPr lang="es-ES_tradnl" dirty="0"/>
              <a:t>¿Sabes dónde está Ramón?                     </a:t>
            </a:r>
            <a:endParaRPr lang="es-ES_tradnl" sz="4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D801ED8-8FC7-4235-AACE-6BF6CC78B9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63802"/>
              </p:ext>
            </p:extLst>
          </p:nvPr>
        </p:nvGraphicFramePr>
        <p:xfrm>
          <a:off x="1217867" y="3525044"/>
          <a:ext cx="2858834" cy="2095500"/>
        </p:xfrm>
        <a:graphic>
          <a:graphicData uri="http://schemas.openxmlformats.org/drawingml/2006/table">
            <a:tbl>
              <a:tblPr/>
              <a:tblGrid>
                <a:gridCol w="1429417">
                  <a:extLst>
                    <a:ext uri="{9D8B030D-6E8A-4147-A177-3AD203B41FA5}">
                      <a16:colId xmlns:a16="http://schemas.microsoft.com/office/drawing/2014/main" val="3905558596"/>
                    </a:ext>
                  </a:extLst>
                </a:gridCol>
                <a:gridCol w="1429417">
                  <a:extLst>
                    <a:ext uri="{9D8B030D-6E8A-4147-A177-3AD203B41FA5}">
                      <a16:colId xmlns:a16="http://schemas.microsoft.com/office/drawing/2014/main" val="12439123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s-ES_tradnl">
                          <a:solidFill>
                            <a:srgbClr val="000000"/>
                          </a:solidFill>
                          <a:effectLst/>
                        </a:rPr>
                        <a:t>al lado de</a:t>
                      </a:r>
                    </a:p>
                  </a:txBody>
                  <a:tcPr marL="114300" marR="76200" marT="76200" marB="685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_tradnl" i="1">
                          <a:solidFill>
                            <a:srgbClr val="000000"/>
                          </a:solidFill>
                          <a:effectLst/>
                        </a:rPr>
                        <a:t>next to</a:t>
                      </a:r>
                      <a:endParaRPr lang="es-ES_tradnl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114300" marT="76200" marB="685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1286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s-ES_tradnl">
                          <a:solidFill>
                            <a:srgbClr val="000000"/>
                          </a:solidFill>
                          <a:effectLst/>
                        </a:rPr>
                        <a:t>delante de</a:t>
                      </a:r>
                    </a:p>
                  </a:txBody>
                  <a:tcPr marL="114300" marR="76200" marT="76200" marB="685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_tradnl" i="1">
                          <a:solidFill>
                            <a:srgbClr val="000000"/>
                          </a:solidFill>
                          <a:effectLst/>
                        </a:rPr>
                        <a:t>in front of</a:t>
                      </a:r>
                      <a:endParaRPr lang="es-ES_tradnl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114300" marT="76200" marB="685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25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s-ES_tradnl">
                          <a:solidFill>
                            <a:srgbClr val="000000"/>
                          </a:solidFill>
                          <a:effectLst/>
                        </a:rPr>
                        <a:t>detrás de</a:t>
                      </a:r>
                    </a:p>
                  </a:txBody>
                  <a:tcPr marL="114300" marR="76200" marT="76200" marB="685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_tradnl" i="1">
                          <a:solidFill>
                            <a:srgbClr val="000000"/>
                          </a:solidFill>
                          <a:effectLst/>
                        </a:rPr>
                        <a:t>behind</a:t>
                      </a:r>
                      <a:endParaRPr lang="es-ES_tradnl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114300" marT="76200" marB="685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0166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s-ES_tradnl">
                          <a:solidFill>
                            <a:srgbClr val="000000"/>
                          </a:solidFill>
                          <a:effectLst/>
                        </a:rPr>
                        <a:t>entre</a:t>
                      </a:r>
                    </a:p>
                  </a:txBody>
                  <a:tcPr marL="114300" marR="76200" marT="76200" marB="685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_tradnl" i="1">
                          <a:solidFill>
                            <a:srgbClr val="000000"/>
                          </a:solidFill>
                          <a:effectLst/>
                        </a:rPr>
                        <a:t>between</a:t>
                      </a:r>
                      <a:endParaRPr lang="es-ES_tradnl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114300" marT="76200" marB="685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7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s-ES_tradnl">
                          <a:solidFill>
                            <a:srgbClr val="000000"/>
                          </a:solidFill>
                          <a:effectLst/>
                        </a:rPr>
                        <a:t>en</a:t>
                      </a:r>
                    </a:p>
                  </a:txBody>
                  <a:tcPr marL="114300" marR="76200" marT="76200" marB="685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_tradnl" i="1" dirty="0">
                          <a:solidFill>
                            <a:srgbClr val="000000"/>
                          </a:solidFill>
                          <a:effectLst/>
                        </a:rPr>
                        <a:t>in, </a:t>
                      </a:r>
                      <a:r>
                        <a:rPr lang="es-ES_tradnl" i="1" dirty="0" err="1">
                          <a:solidFill>
                            <a:srgbClr val="000000"/>
                          </a:solidFill>
                          <a:effectLst/>
                        </a:rPr>
                        <a:t>on</a:t>
                      </a:r>
                      <a:r>
                        <a:rPr lang="es-ES_tradnl" i="1" dirty="0">
                          <a:solidFill>
                            <a:srgbClr val="000000"/>
                          </a:solidFill>
                          <a:effectLst/>
                        </a:rPr>
                        <a:t>, at</a:t>
                      </a:r>
                      <a:endParaRPr lang="es-ES_tradnl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114300" marT="76200" marB="685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36558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F48FA62-14E2-4E6A-9A11-5E52019BDE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466663"/>
              </p:ext>
            </p:extLst>
          </p:nvPr>
        </p:nvGraphicFramePr>
        <p:xfrm>
          <a:off x="5562600" y="2701222"/>
          <a:ext cx="5092700" cy="3609420"/>
        </p:xfrm>
        <a:graphic>
          <a:graphicData uri="http://schemas.openxmlformats.org/drawingml/2006/table">
            <a:tbl>
              <a:tblPr/>
              <a:tblGrid>
                <a:gridCol w="2546350">
                  <a:extLst>
                    <a:ext uri="{9D8B030D-6E8A-4147-A177-3AD203B41FA5}">
                      <a16:colId xmlns:a16="http://schemas.microsoft.com/office/drawing/2014/main" val="545883023"/>
                    </a:ext>
                  </a:extLst>
                </a:gridCol>
                <a:gridCol w="2546350">
                  <a:extLst>
                    <a:ext uri="{9D8B030D-6E8A-4147-A177-3AD203B41FA5}">
                      <a16:colId xmlns:a16="http://schemas.microsoft.com/office/drawing/2014/main" val="3607376365"/>
                    </a:ext>
                  </a:extLst>
                </a:gridCol>
              </a:tblGrid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>
                          <a:solidFill>
                            <a:srgbClr val="000000"/>
                          </a:solidFill>
                          <a:effectLst/>
                        </a:rPr>
                        <a:t>aseos (los)</a:t>
                      </a:r>
                    </a:p>
                  </a:txBody>
                  <a:tcPr marL="81051" marR="54034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 i="1">
                          <a:solidFill>
                            <a:srgbClr val="000000"/>
                          </a:solidFill>
                          <a:effectLst/>
                        </a:rPr>
                        <a:t>toilets</a:t>
                      </a:r>
                      <a:endParaRPr lang="es-ES_tradnl" sz="1300" b="1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4034" marR="81051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495531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>
                          <a:solidFill>
                            <a:srgbClr val="000000"/>
                          </a:solidFill>
                          <a:effectLst/>
                        </a:rPr>
                        <a:t>caballeros (los)</a:t>
                      </a:r>
                    </a:p>
                  </a:txBody>
                  <a:tcPr marL="81051" marR="54034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 i="1">
                          <a:solidFill>
                            <a:srgbClr val="000000"/>
                          </a:solidFill>
                          <a:effectLst/>
                        </a:rPr>
                        <a:t>gentlemen</a:t>
                      </a:r>
                      <a:endParaRPr lang="es-ES_tradnl" sz="1300" b="1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4034" marR="81051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03785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>
                          <a:solidFill>
                            <a:srgbClr val="000000"/>
                          </a:solidFill>
                          <a:effectLst/>
                        </a:rPr>
                        <a:t>conocer</a:t>
                      </a:r>
                    </a:p>
                  </a:txBody>
                  <a:tcPr marL="81051" marR="54034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 i="1">
                          <a:solidFill>
                            <a:srgbClr val="000000"/>
                          </a:solidFill>
                          <a:effectLst/>
                        </a:rPr>
                        <a:t>to know (a person)</a:t>
                      </a:r>
                      <a:endParaRPr lang="es-ES_tradnl" sz="1300" b="1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4034" marR="81051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574919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>
                          <a:solidFill>
                            <a:srgbClr val="000000"/>
                          </a:solidFill>
                          <a:effectLst/>
                        </a:rPr>
                        <a:t>gimnasio (el)</a:t>
                      </a:r>
                    </a:p>
                  </a:txBody>
                  <a:tcPr marL="81051" marR="54034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 i="1" dirty="0" err="1">
                          <a:solidFill>
                            <a:srgbClr val="000000"/>
                          </a:solidFill>
                          <a:effectLst/>
                        </a:rPr>
                        <a:t>gym</a:t>
                      </a:r>
                      <a:endParaRPr lang="es-ES_tradnl" sz="1300" b="1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4034" marR="81051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719783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>
                          <a:solidFill>
                            <a:srgbClr val="000000"/>
                          </a:solidFill>
                          <a:effectLst/>
                        </a:rPr>
                        <a:t>lavabo (el)</a:t>
                      </a:r>
                    </a:p>
                  </a:txBody>
                  <a:tcPr marL="81051" marR="54034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 i="1">
                          <a:solidFill>
                            <a:srgbClr val="000000"/>
                          </a:solidFill>
                          <a:effectLst/>
                        </a:rPr>
                        <a:t>toilets, sink</a:t>
                      </a:r>
                      <a:endParaRPr lang="es-ES_tradnl" sz="1300" b="1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4034" marR="81051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157597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>
                          <a:solidFill>
                            <a:srgbClr val="000000"/>
                          </a:solidFill>
                          <a:effectLst/>
                        </a:rPr>
                        <a:t>monitora (la)</a:t>
                      </a:r>
                    </a:p>
                  </a:txBody>
                  <a:tcPr marL="81051" marR="54034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 i="1">
                          <a:solidFill>
                            <a:srgbClr val="000000"/>
                          </a:solidFill>
                          <a:effectLst/>
                        </a:rPr>
                        <a:t>instructor (female)</a:t>
                      </a:r>
                      <a:endParaRPr lang="es-ES_tradnl" sz="1300" b="1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4034" marR="81051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082602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>
                          <a:solidFill>
                            <a:srgbClr val="000000"/>
                          </a:solidFill>
                          <a:effectLst/>
                        </a:rPr>
                        <a:t>piscina (la)</a:t>
                      </a:r>
                    </a:p>
                  </a:txBody>
                  <a:tcPr marL="81051" marR="54034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 i="1">
                          <a:solidFill>
                            <a:srgbClr val="000000"/>
                          </a:solidFill>
                          <a:effectLst/>
                        </a:rPr>
                        <a:t>swimming pool</a:t>
                      </a:r>
                      <a:endParaRPr lang="es-ES_tradnl" sz="1300" b="1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4034" marR="81051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849316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>
                          <a:solidFill>
                            <a:srgbClr val="000000"/>
                          </a:solidFill>
                          <a:effectLst/>
                        </a:rPr>
                        <a:t>recepción (la)</a:t>
                      </a:r>
                    </a:p>
                  </a:txBody>
                  <a:tcPr marL="81051" marR="54034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 i="1">
                          <a:solidFill>
                            <a:srgbClr val="000000"/>
                          </a:solidFill>
                          <a:effectLst/>
                        </a:rPr>
                        <a:t>reception</a:t>
                      </a:r>
                      <a:endParaRPr lang="es-ES_tradnl" sz="1300" b="1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4034" marR="81051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939301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 dirty="0">
                          <a:solidFill>
                            <a:srgbClr val="000000"/>
                          </a:solidFill>
                          <a:effectLst/>
                        </a:rPr>
                        <a:t>recomendar</a:t>
                      </a:r>
                    </a:p>
                  </a:txBody>
                  <a:tcPr marL="81051" marR="54034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 i="1">
                          <a:solidFill>
                            <a:srgbClr val="000000"/>
                          </a:solidFill>
                          <a:effectLst/>
                        </a:rPr>
                        <a:t>to recommend</a:t>
                      </a:r>
                      <a:endParaRPr lang="es-ES_tradnl" sz="1300" b="1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4034" marR="81051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384628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 dirty="0">
                          <a:solidFill>
                            <a:srgbClr val="000000"/>
                          </a:solidFill>
                          <a:effectLst/>
                        </a:rPr>
                        <a:t>saber</a:t>
                      </a:r>
                    </a:p>
                  </a:txBody>
                  <a:tcPr marL="81051" marR="54034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300" b="1" i="1">
                          <a:solidFill>
                            <a:srgbClr val="000000"/>
                          </a:solidFill>
                          <a:effectLst/>
                        </a:rPr>
                        <a:t>to know (a fact/idea/concept)</a:t>
                      </a:r>
                      <a:endParaRPr lang="en-GB" sz="1300" b="1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4034" marR="81051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764362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>
                          <a:solidFill>
                            <a:srgbClr val="000000"/>
                          </a:solidFill>
                          <a:effectLst/>
                        </a:rPr>
                        <a:t>sauna (la)</a:t>
                      </a:r>
                    </a:p>
                  </a:txBody>
                  <a:tcPr marL="81051" marR="54034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 i="1">
                          <a:solidFill>
                            <a:srgbClr val="000000"/>
                          </a:solidFill>
                          <a:effectLst/>
                        </a:rPr>
                        <a:t>sauna</a:t>
                      </a:r>
                      <a:endParaRPr lang="es-ES_tradnl" sz="1300" b="1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4034" marR="81051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244804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 dirty="0">
                          <a:solidFill>
                            <a:srgbClr val="000000"/>
                          </a:solidFill>
                          <a:effectLst/>
                        </a:rPr>
                        <a:t>vestuarios (los)</a:t>
                      </a:r>
                    </a:p>
                  </a:txBody>
                  <a:tcPr marL="81051" marR="54034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_tradnl" sz="1300" b="1" i="1" dirty="0" err="1">
                          <a:solidFill>
                            <a:srgbClr val="000000"/>
                          </a:solidFill>
                          <a:effectLst/>
                        </a:rPr>
                        <a:t>changing</a:t>
                      </a:r>
                      <a:r>
                        <a:rPr lang="es-ES_tradnl" sz="1300" b="1" i="1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ES_tradnl" sz="1300" b="1" i="1" dirty="0" err="1">
                          <a:solidFill>
                            <a:srgbClr val="000000"/>
                          </a:solidFill>
                          <a:effectLst/>
                        </a:rPr>
                        <a:t>rooms</a:t>
                      </a:r>
                      <a:endParaRPr lang="es-ES_tradnl" sz="1300" b="1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4034" marR="81051" marT="54034" marB="4863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165283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3A13CD2B-55FB-4F78-BA62-8C5F0C70DAAE}"/>
              </a:ext>
            </a:extLst>
          </p:cNvPr>
          <p:cNvSpPr/>
          <p:nvPr/>
        </p:nvSpPr>
        <p:spPr>
          <a:xfrm>
            <a:off x="6281570" y="621659"/>
            <a:ext cx="29562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Semana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7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1374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2412A-429B-466C-9C65-BB509B79A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Let’s work on the work sheets for </a:t>
            </a:r>
            <a:r>
              <a:rPr lang="en-GB" dirty="0">
                <a:hlinkClick r:id="rId2"/>
              </a:rPr>
              <a:t>10 minutes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92DD6-C664-4716-990D-E87A7ADE9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/>
              <a:t>* Now we will watch a video/ </a:t>
            </a:r>
          </a:p>
          <a:p>
            <a:r>
              <a:rPr lang="en-GB" sz="3200" dirty="0" err="1">
                <a:solidFill>
                  <a:schemeClr val="accent1"/>
                </a:solidFill>
              </a:rPr>
              <a:t>ahora</a:t>
            </a:r>
            <a:r>
              <a:rPr lang="en-GB" sz="3200" dirty="0">
                <a:solidFill>
                  <a:schemeClr val="accent1"/>
                </a:solidFill>
              </a:rPr>
              <a:t> </a:t>
            </a:r>
            <a:r>
              <a:rPr lang="en-GB" sz="3200" dirty="0" err="1">
                <a:solidFill>
                  <a:schemeClr val="accent1"/>
                </a:solidFill>
              </a:rPr>
              <a:t>vamos</a:t>
            </a:r>
            <a:r>
              <a:rPr lang="en-GB" sz="3200" dirty="0">
                <a:solidFill>
                  <a:schemeClr val="accent1"/>
                </a:solidFill>
              </a:rPr>
              <a:t> a </a:t>
            </a:r>
            <a:r>
              <a:rPr lang="en-GB" sz="3200" dirty="0" err="1">
                <a:solidFill>
                  <a:schemeClr val="accent1"/>
                </a:solidFill>
              </a:rPr>
              <a:t>ver</a:t>
            </a:r>
            <a:r>
              <a:rPr lang="en-GB" sz="3200" dirty="0">
                <a:solidFill>
                  <a:schemeClr val="accent1"/>
                </a:solidFill>
              </a:rPr>
              <a:t> un video</a:t>
            </a:r>
          </a:p>
          <a:p>
            <a:r>
              <a:rPr lang="en-GB" sz="3200" dirty="0"/>
              <a:t>* Pay attention and take notes of the places that you find interesting enough to visit/ </a:t>
            </a:r>
          </a:p>
          <a:p>
            <a:r>
              <a:rPr lang="en-GB" sz="3200" dirty="0" err="1">
                <a:solidFill>
                  <a:schemeClr val="accent1"/>
                </a:solidFill>
              </a:rPr>
              <a:t>presta</a:t>
            </a:r>
            <a:r>
              <a:rPr lang="en-GB" sz="3200" dirty="0">
                <a:solidFill>
                  <a:schemeClr val="accent1"/>
                </a:solidFill>
              </a:rPr>
              <a:t> </a:t>
            </a:r>
            <a:r>
              <a:rPr lang="en-GB" sz="3200" dirty="0" err="1">
                <a:solidFill>
                  <a:schemeClr val="accent1"/>
                </a:solidFill>
              </a:rPr>
              <a:t>atencion</a:t>
            </a:r>
            <a:r>
              <a:rPr lang="en-GB" sz="3200" dirty="0">
                <a:solidFill>
                  <a:schemeClr val="accent1"/>
                </a:solidFill>
              </a:rPr>
              <a:t> y </a:t>
            </a:r>
            <a:r>
              <a:rPr lang="en-GB" sz="3200" dirty="0" err="1">
                <a:solidFill>
                  <a:schemeClr val="accent1"/>
                </a:solidFill>
              </a:rPr>
              <a:t>toma</a:t>
            </a:r>
            <a:r>
              <a:rPr lang="en-GB" sz="3200" dirty="0">
                <a:solidFill>
                  <a:schemeClr val="accent1"/>
                </a:solidFill>
              </a:rPr>
              <a:t> nota de los </a:t>
            </a:r>
            <a:r>
              <a:rPr lang="en-GB" sz="3200" dirty="0" err="1">
                <a:solidFill>
                  <a:schemeClr val="accent1"/>
                </a:solidFill>
              </a:rPr>
              <a:t>lugares</a:t>
            </a:r>
            <a:r>
              <a:rPr lang="en-GB" sz="3200" dirty="0">
                <a:solidFill>
                  <a:schemeClr val="accent1"/>
                </a:solidFill>
              </a:rPr>
              <a:t> que </a:t>
            </a:r>
            <a:r>
              <a:rPr lang="en-GB" sz="3200" dirty="0" err="1">
                <a:solidFill>
                  <a:schemeClr val="accent1"/>
                </a:solidFill>
              </a:rPr>
              <a:t>te</a:t>
            </a:r>
            <a:r>
              <a:rPr lang="en-GB" sz="3200" dirty="0">
                <a:solidFill>
                  <a:schemeClr val="accent1"/>
                </a:solidFill>
              </a:rPr>
              <a:t> </a:t>
            </a:r>
            <a:r>
              <a:rPr lang="en-GB" sz="3200" dirty="0" err="1">
                <a:solidFill>
                  <a:schemeClr val="accent1"/>
                </a:solidFill>
              </a:rPr>
              <a:t>gustaría</a:t>
            </a:r>
            <a:r>
              <a:rPr lang="en-GB" sz="3200" dirty="0">
                <a:solidFill>
                  <a:schemeClr val="accent1"/>
                </a:solidFill>
              </a:rPr>
              <a:t> </a:t>
            </a:r>
            <a:r>
              <a:rPr lang="en-GB" sz="3200" dirty="0" err="1">
                <a:solidFill>
                  <a:schemeClr val="accent1"/>
                </a:solidFill>
              </a:rPr>
              <a:t>visitar</a:t>
            </a:r>
            <a:r>
              <a:rPr lang="en-GB" sz="3200" dirty="0">
                <a:solidFill>
                  <a:schemeClr val="accent1"/>
                </a:solidFill>
              </a:rPr>
              <a:t>.</a:t>
            </a:r>
            <a:endParaRPr lang="es-ES_tradnl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850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52A527-3631-41ED-858D-3777A7D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9826D1-DF4F-41E7-87FB-59EB64585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0000" y="639097"/>
            <a:ext cx="4813072" cy="3494791"/>
          </a:xfrm>
        </p:spPr>
        <p:txBody>
          <a:bodyPr>
            <a:normAutofit/>
          </a:bodyPr>
          <a:lstStyle/>
          <a:p>
            <a:r>
              <a:rPr lang="es-ES_tradnl" sz="6200" dirty="0"/>
              <a:t>La herencia árabe en </a:t>
            </a:r>
            <a:r>
              <a:rPr lang="es-ES_tradnl" sz="6200" u="sng" dirty="0">
                <a:hlinkClick r:id="rId2"/>
              </a:rPr>
              <a:t>España</a:t>
            </a:r>
            <a:br>
              <a:rPr lang="es-ES_tradnl" sz="6200" dirty="0"/>
            </a:br>
            <a:endParaRPr lang="es-ES_tradnl" sz="6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379C31-104A-4802-BF3E-FFD724781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20499" y="4455621"/>
            <a:ext cx="4829101" cy="1238616"/>
          </a:xfrm>
        </p:spPr>
        <p:txBody>
          <a:bodyPr>
            <a:normAutofit/>
          </a:bodyPr>
          <a:lstStyle/>
          <a:p>
            <a:r>
              <a:rPr lang="en-GB" sz="4800" b="1" dirty="0"/>
              <a:t>Córdoba</a:t>
            </a:r>
            <a:endParaRPr lang="es-ES_tradnl" sz="4800" b="1" dirty="0"/>
          </a:p>
        </p:txBody>
      </p:sp>
      <p:pic>
        <p:nvPicPr>
          <p:cNvPr id="4" name="Picture 3" descr="See the source image">
            <a:extLst>
              <a:ext uri="{FF2B5EF4-FFF2-40B4-BE49-F238E27FC236}">
                <a16:creationId xmlns:a16="http://schemas.microsoft.com/office/drawing/2014/main" id="{B1F5188E-5E2A-470C-B4EA-2F89AFA39C4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87" r="546"/>
          <a:stretch/>
        </p:blipFill>
        <p:spPr bwMode="auto">
          <a:xfrm>
            <a:off x="1" y="10"/>
            <a:ext cx="6096000" cy="6857990"/>
          </a:xfrm>
          <a:prstGeom prst="rect">
            <a:avLst/>
          </a:prstGeom>
          <a:noFill/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294754"/>
            <a:ext cx="43891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743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DAA6D-9677-422B-93FE-B1BFFF337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_tradnl" sz="4400" b="1" dirty="0"/>
            </a:br>
            <a:r>
              <a:rPr lang="en-GB" sz="6000" b="1" dirty="0"/>
              <a:t>Córdoba</a:t>
            </a:r>
            <a:endParaRPr lang="es-ES_tradnl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96682-5E64-4C8D-8CED-95B21E0CB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6000" dirty="0"/>
              <a:t>Now complete the exercises </a:t>
            </a:r>
          </a:p>
          <a:p>
            <a:r>
              <a:rPr lang="en-GB" sz="6000" dirty="0"/>
              <a:t>1. Question: B</a:t>
            </a:r>
            <a:r>
              <a:rPr lang="en-GB" sz="4800" dirty="0"/>
              <a:t>eginners and intermediates. Click on the link and watch the video.</a:t>
            </a:r>
          </a:p>
          <a:p>
            <a:r>
              <a:rPr lang="es-ES_tradnl" sz="6000" dirty="0"/>
              <a:t>2. </a:t>
            </a:r>
            <a:r>
              <a:rPr lang="es-ES_tradnl" sz="6000" dirty="0" err="1"/>
              <a:t>Question</a:t>
            </a:r>
            <a:r>
              <a:rPr lang="es-ES_tradnl" sz="6000"/>
              <a:t>: </a:t>
            </a:r>
            <a:r>
              <a:rPr lang="en-GB" sz="4800"/>
              <a:t>Upper-intermediate </a:t>
            </a:r>
            <a:r>
              <a:rPr lang="en-GB" sz="4800" dirty="0"/>
              <a:t>and advance.</a:t>
            </a:r>
            <a:r>
              <a:rPr lang="en-GB" sz="6000" dirty="0"/>
              <a:t> </a:t>
            </a:r>
            <a:r>
              <a:rPr lang="en-GB" sz="5200" dirty="0"/>
              <a:t>Click on the link and watch the video.</a:t>
            </a:r>
          </a:p>
        </p:txBody>
      </p:sp>
    </p:spTree>
    <p:extLst>
      <p:ext uri="{BB962C8B-B14F-4D97-AF65-F5344CB8AC3E}">
        <p14:creationId xmlns:p14="http://schemas.microsoft.com/office/powerpoint/2010/main" val="34319200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211</Words>
  <Application>Microsoft Office PowerPoint</Application>
  <PresentationFormat>Widescreen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Georgia Pro Cond Light</vt:lpstr>
      <vt:lpstr>Speak Pro</vt:lpstr>
      <vt:lpstr>RetrospectVTI</vt:lpstr>
      <vt:lpstr>Buenos días  </vt:lpstr>
      <vt:lpstr>Let’s work on the work sheets for 10 minutes</vt:lpstr>
      <vt:lpstr>La herencia árabe en España </vt:lpstr>
      <vt:lpstr> Córdoba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herencia árabe en España</dc:title>
  <dc:creator>yenny wakeham</dc:creator>
  <cp:lastModifiedBy>yenny wakeham</cp:lastModifiedBy>
  <cp:revision>10</cp:revision>
  <dcterms:created xsi:type="dcterms:W3CDTF">2019-11-27T15:38:13Z</dcterms:created>
  <dcterms:modified xsi:type="dcterms:W3CDTF">2019-11-27T22:07:24Z</dcterms:modified>
</cp:coreProperties>
</file>