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775"/>
            <a:ext cx="7772400" cy="1470025"/>
          </a:xfrm>
        </p:spPr>
        <p:txBody>
          <a:bodyPr/>
          <a:lstStyle/>
          <a:p>
            <a:r>
              <a:rPr lang="en-GB" u="sng" dirty="0" smtClean="0"/>
              <a:t>Lenses and Telescopes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1143000"/>
          </a:xfrm>
        </p:spPr>
        <p:txBody>
          <a:bodyPr/>
          <a:lstStyle/>
          <a:p>
            <a:r>
              <a:rPr lang="en-GB" dirty="0" smtClean="0"/>
              <a:t>Can you draw a lens diagram for two convex lenses in series?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28800"/>
            <a:ext cx="1409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43150"/>
            <a:ext cx="98679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787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748145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5867400"/>
          </a:xfrm>
        </p:spPr>
        <p:txBody>
          <a:bodyPr>
            <a:normAutofit/>
          </a:bodyPr>
          <a:lstStyle/>
          <a:p>
            <a:r>
              <a:rPr lang="en-GB" dirty="0" smtClean="0"/>
              <a:t>A telescope can be created with two lenses, an objective lens and an eyepiece</a:t>
            </a:r>
          </a:p>
          <a:p>
            <a:r>
              <a:rPr lang="en-GB" dirty="0" smtClean="0"/>
              <a:t>The two lenses are arranged so that the sum of their focal lengths is equal to their separation</a:t>
            </a:r>
          </a:p>
          <a:p>
            <a:r>
              <a:rPr lang="en-GB" dirty="0" smtClean="0"/>
              <a:t>The ray diagrams for this must be created so that the rays all pass through the focal point and all refract parallel at the eyepiece</a:t>
            </a:r>
          </a:p>
          <a:p>
            <a:r>
              <a:rPr lang="en-GB" dirty="0" smtClean="0"/>
              <a:t>Chromatic aberrations occur due to different wavelengths of light refracting different amount; this can be reduced by using only the centre of a lens or a coloured filter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25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 smtClean="0"/>
              <a:t>Rays parallel to the principle axis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1"/>
            <a:ext cx="8686800" cy="16764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If the distance between the two lenses is adjusted so that it is equal to </a:t>
            </a:r>
            <a:r>
              <a:rPr lang="en-GB" i="1" dirty="0" smtClean="0"/>
              <a:t>f</a:t>
            </a:r>
            <a:r>
              <a:rPr lang="en-GB" baseline="-25000" dirty="0" smtClean="0"/>
              <a:t>1</a:t>
            </a:r>
            <a:r>
              <a:rPr lang="en-GB" dirty="0" smtClean="0"/>
              <a:t> + </a:t>
            </a:r>
            <a:r>
              <a:rPr lang="en-GB" i="1" dirty="0" smtClean="0"/>
              <a:t>f</a:t>
            </a:r>
            <a:r>
              <a:rPr lang="en-GB" baseline="-25000" dirty="0" smtClean="0"/>
              <a:t>2 </a:t>
            </a:r>
            <a:r>
              <a:rPr lang="en-GB" dirty="0" smtClean="0"/>
              <a:t>then you get the following diagram: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2992582"/>
            <a:ext cx="1409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3543300"/>
            <a:ext cx="98679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381000" y="4707082"/>
            <a:ext cx="7772400" cy="363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4876800"/>
            <a:ext cx="293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/>
              <a:t>f</a:t>
            </a:r>
            <a:endParaRPr lang="en-GB" i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176035" y="45720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81000" y="3657600"/>
            <a:ext cx="18859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266950" y="3657600"/>
            <a:ext cx="4036695" cy="14808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03645" y="5138410"/>
            <a:ext cx="18859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1000" y="5638800"/>
            <a:ext cx="18859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266950" y="4398005"/>
            <a:ext cx="4036695" cy="124079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303645" y="4398005"/>
            <a:ext cx="18859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48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Rays </a:t>
            </a:r>
            <a:r>
              <a:rPr lang="en-GB" b="1" u="sng" dirty="0" smtClean="0"/>
              <a:t>not</a:t>
            </a:r>
            <a:r>
              <a:rPr lang="en-GB" u="sng" dirty="0" smtClean="0"/>
              <a:t> parallel to the principle axis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8763000" cy="2286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Extending the previous exercise, a telescope is unlikely to be perfectly aligned with the object to view in the exact centre. Therefore, how would the rays appear if there is a small angle subtending from the </a:t>
            </a:r>
            <a:r>
              <a:rPr lang="en-GB" i="1" dirty="0" smtClean="0"/>
              <a:t>unaided</a:t>
            </a:r>
            <a:r>
              <a:rPr lang="en-GB" dirty="0" smtClean="0"/>
              <a:t> eye to the object?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309071"/>
            <a:ext cx="1409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522" y="3964997"/>
            <a:ext cx="98679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86400" y="3378777"/>
            <a:ext cx="293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/>
              <a:t>f</a:t>
            </a:r>
            <a:endParaRPr lang="en-GB" i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633235" y="3929495"/>
            <a:ext cx="0" cy="24713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81000" y="4813588"/>
            <a:ext cx="5252235" cy="5966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1000" y="3657600"/>
            <a:ext cx="2514600" cy="27189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7145" y="5791200"/>
            <a:ext cx="2514600" cy="27189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8600" y="5023571"/>
            <a:ext cx="8686800" cy="21214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633235" y="5410200"/>
            <a:ext cx="1488682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762250" y="5410200"/>
            <a:ext cx="2870985" cy="65289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895600" y="3929495"/>
            <a:ext cx="2737635" cy="148070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633235" y="5023571"/>
            <a:ext cx="1641082" cy="38749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7274318" y="4813588"/>
            <a:ext cx="1336282" cy="2099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633235" y="5438991"/>
            <a:ext cx="1488682" cy="8094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121917" y="6038416"/>
            <a:ext cx="1641082" cy="2099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24691" y="381000"/>
            <a:ext cx="8894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Things to remember:</a:t>
            </a:r>
          </a:p>
          <a:p>
            <a:pPr marL="514350" indent="-514350">
              <a:buAutoNum type="arabicParenR"/>
            </a:pPr>
            <a:r>
              <a:rPr lang="en-GB" sz="2400" dirty="0" smtClean="0"/>
              <a:t>The incident rays are all parallel</a:t>
            </a:r>
          </a:p>
          <a:p>
            <a:pPr marL="514350" indent="-514350">
              <a:buAutoNum type="arabicParenR"/>
            </a:pPr>
            <a:r>
              <a:rPr lang="en-GB" sz="2400" dirty="0" smtClean="0"/>
              <a:t>The centre ray does not refract</a:t>
            </a:r>
          </a:p>
          <a:p>
            <a:pPr marL="514350" indent="-514350">
              <a:buAutoNum type="arabicParenR"/>
            </a:pPr>
            <a:r>
              <a:rPr lang="en-GB" sz="2400" dirty="0" smtClean="0"/>
              <a:t>All the rays meet at the focal point of BOTH lenses</a:t>
            </a:r>
          </a:p>
          <a:p>
            <a:pPr marL="514350" indent="-514350">
              <a:buAutoNum type="arabicParenR"/>
            </a:pPr>
            <a:r>
              <a:rPr lang="en-GB" sz="2400" dirty="0" smtClean="0"/>
              <a:t>The rays continue in a straight line to the second lens</a:t>
            </a:r>
          </a:p>
          <a:p>
            <a:pPr marL="514350" indent="-514350">
              <a:buAutoNum type="arabicParenR"/>
            </a:pPr>
            <a:r>
              <a:rPr lang="en-GB" sz="2400" dirty="0" smtClean="0"/>
              <a:t>The central ray refracts as if it came parallel to the focal point</a:t>
            </a:r>
          </a:p>
          <a:p>
            <a:pPr marL="514350" indent="-514350">
              <a:buAutoNum type="arabicParenR"/>
            </a:pPr>
            <a:r>
              <a:rPr lang="en-GB" sz="2400" dirty="0" smtClean="0"/>
              <a:t>The other rays exit the second lens parallel to the central ray</a:t>
            </a:r>
            <a:endParaRPr lang="en-GB" sz="2400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5633235" y="4918580"/>
            <a:ext cx="3386074" cy="49248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7121917" y="5410200"/>
            <a:ext cx="1641082" cy="22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32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Telescope lenses and angles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8177"/>
            <a:ext cx="9144000" cy="1865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two main angles you can label on this diagram are the angle subtended by the eye to the </a:t>
            </a:r>
            <a:r>
              <a:rPr lang="en-GB" b="1" dirty="0" smtClean="0"/>
              <a:t>object</a:t>
            </a:r>
            <a:r>
              <a:rPr lang="en-GB" b="1" i="1" dirty="0"/>
              <a:t> </a:t>
            </a:r>
            <a:r>
              <a:rPr lang="en-GB" b="1" dirty="0" smtClean="0"/>
              <a:t>(</a:t>
            </a:r>
            <a:r>
              <a:rPr lang="el-GR" b="1" dirty="0" smtClean="0"/>
              <a:t>α</a:t>
            </a:r>
            <a:r>
              <a:rPr lang="en-GB" b="1" dirty="0" smtClean="0"/>
              <a:t>)</a:t>
            </a:r>
            <a:r>
              <a:rPr lang="en-GB" b="1" i="1" dirty="0" smtClean="0"/>
              <a:t> </a:t>
            </a:r>
            <a:r>
              <a:rPr lang="en-GB" dirty="0" smtClean="0"/>
              <a:t>and the angle subtended from the eye to the </a:t>
            </a:r>
            <a:r>
              <a:rPr lang="en-GB" b="1" dirty="0" smtClean="0"/>
              <a:t>image (</a:t>
            </a:r>
            <a:r>
              <a:rPr lang="el-GR" b="1" dirty="0" smtClean="0"/>
              <a:t>β</a:t>
            </a:r>
            <a:r>
              <a:rPr lang="en-GB" b="1" dirty="0" smtClean="0"/>
              <a:t>)</a:t>
            </a:r>
            <a:endParaRPr lang="en-GB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772568"/>
            <a:ext cx="14097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522" y="3428494"/>
            <a:ext cx="98679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81000" y="4277085"/>
            <a:ext cx="6931417" cy="8252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4535340"/>
            <a:ext cx="8686800" cy="16387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633235" y="4412669"/>
            <a:ext cx="3358365" cy="46189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121917" y="4873697"/>
            <a:ext cx="1641082" cy="22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86400" y="2842274"/>
            <a:ext cx="293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/>
              <a:t>f</a:t>
            </a:r>
            <a:endParaRPr lang="en-GB" i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633235" y="3392992"/>
            <a:ext cx="0" cy="24713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03614" y="4365623"/>
            <a:ext cx="426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/>
              <a:t>α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031726" y="3950565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 smtClean="0"/>
              <a:t>β</a:t>
            </a:r>
            <a:endParaRPr lang="en-GB" dirty="0"/>
          </a:p>
        </p:txBody>
      </p:sp>
      <p:sp>
        <p:nvSpPr>
          <p:cNvPr id="16" name="Arc 15"/>
          <p:cNvSpPr/>
          <p:nvPr/>
        </p:nvSpPr>
        <p:spPr>
          <a:xfrm flipH="1">
            <a:off x="1135207" y="4412669"/>
            <a:ext cx="136814" cy="245342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 rot="1256688">
            <a:off x="8287129" y="4456134"/>
            <a:ext cx="400814" cy="358639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467953" y="6287513"/>
            <a:ext cx="2588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Objective lens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318946" y="6032795"/>
            <a:ext cx="1651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Eyepiece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01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Magnifying power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1"/>
            <a:ext cx="8839200" cy="48768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Recall that the power of a lens (in Dioptres) is the reciprocal of the focal length (in metres):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 magnifying power is then the ratio of the objective lens focal length to the eyepiece focal length: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Another useful formula is that the magnifying power is also the ratio of the angles subtending to the image and object: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072144"/>
              </p:ext>
            </p:extLst>
          </p:nvPr>
        </p:nvGraphicFramePr>
        <p:xfrm>
          <a:off x="5181600" y="1371600"/>
          <a:ext cx="117763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431640" imgH="419040" progId="Equation.3">
                  <p:embed/>
                </p:oleObj>
              </mc:Choice>
              <mc:Fallback>
                <p:oleObj name="Equation" r:id="rId3" imgW="4316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81600" y="1371600"/>
                        <a:ext cx="1177636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549537"/>
              </p:ext>
            </p:extLst>
          </p:nvPr>
        </p:nvGraphicFramePr>
        <p:xfrm>
          <a:off x="6356350" y="3108325"/>
          <a:ext cx="1420813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520560" imgH="431640" progId="Equation.3">
                  <p:embed/>
                </p:oleObj>
              </mc:Choice>
              <mc:Fallback>
                <p:oleObj name="Equation" r:id="rId5" imgW="52056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6350" y="3108325"/>
                        <a:ext cx="1420813" cy="117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375855"/>
              </p:ext>
            </p:extLst>
          </p:nvPr>
        </p:nvGraphicFramePr>
        <p:xfrm>
          <a:off x="5638800" y="5334000"/>
          <a:ext cx="13176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7" imgW="482400" imgH="393480" progId="Equation.3">
                  <p:embed/>
                </p:oleObj>
              </mc:Choice>
              <mc:Fallback>
                <p:oleObj name="Equation" r:id="rId7" imgW="4824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334000"/>
                        <a:ext cx="1317625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37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 smtClean="0"/>
              <a:t>Lens formula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4525963"/>
          </a:xfrm>
        </p:spPr>
        <p:txBody>
          <a:bodyPr/>
          <a:lstStyle/>
          <a:p>
            <a:r>
              <a:rPr lang="en-GB" dirty="0" smtClean="0"/>
              <a:t>The focal length of a lens can be calculated using the following formula, if the image and object distances are known: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How does this formula change if the distance to the object approximates to infinity? (i.e. a star)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138899"/>
              </p:ext>
            </p:extLst>
          </p:nvPr>
        </p:nvGraphicFramePr>
        <p:xfrm>
          <a:off x="4191000" y="2667000"/>
          <a:ext cx="2235200" cy="1418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660240" imgH="419040" progId="Equation.3">
                  <p:embed/>
                </p:oleObj>
              </mc:Choice>
              <mc:Fallback>
                <p:oleObj name="Equation" r:id="rId3" imgW="6602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0" y="2667000"/>
                        <a:ext cx="2235200" cy="14184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406267"/>
              </p:ext>
            </p:extLst>
          </p:nvPr>
        </p:nvGraphicFramePr>
        <p:xfrm>
          <a:off x="2895600" y="5334000"/>
          <a:ext cx="2235200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5" imgW="660240" imgH="419040" progId="Equation.3">
                  <p:embed/>
                </p:oleObj>
              </mc:Choice>
              <mc:Fallback>
                <p:oleObj name="Equation" r:id="rId5" imgW="66024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334000"/>
                        <a:ext cx="2235200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528841"/>
              </p:ext>
            </p:extLst>
          </p:nvPr>
        </p:nvGraphicFramePr>
        <p:xfrm>
          <a:off x="3200400" y="5334000"/>
          <a:ext cx="1462088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7" imgW="431640" imgH="419040" progId="Equation.3">
                  <p:embed/>
                </p:oleObj>
              </mc:Choice>
              <mc:Fallback>
                <p:oleObj name="Equation" r:id="rId7" imgW="43164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334000"/>
                        <a:ext cx="1462088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079507"/>
              </p:ext>
            </p:extLst>
          </p:nvPr>
        </p:nvGraphicFramePr>
        <p:xfrm>
          <a:off x="2819400" y="5334000"/>
          <a:ext cx="2406650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9" imgW="711000" imgH="419040" progId="Equation.3">
                  <p:embed/>
                </p:oleObj>
              </mc:Choice>
              <mc:Fallback>
                <p:oleObj name="Equation" r:id="rId9" imgW="7110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334000"/>
                        <a:ext cx="2406650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09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Chromatic aberrations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8915400" cy="320039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angle at which a light ray refracts at is slightly dependant on the wavelength of the light (You know this from Newton’s prism experiments to split light into a spectrum)</a:t>
            </a:r>
          </a:p>
          <a:p>
            <a:r>
              <a:rPr lang="en-GB" dirty="0" smtClean="0"/>
              <a:t>If light of various colours is refracted through one or more lenses then the different colours form images at slightly different positions. This causes a blurring of the colours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657600"/>
            <a:ext cx="6247950" cy="3114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47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855"/>
            <a:ext cx="9144000" cy="715962"/>
          </a:xfrm>
        </p:spPr>
        <p:txBody>
          <a:bodyPr>
            <a:normAutofit/>
          </a:bodyPr>
          <a:lstStyle/>
          <a:p>
            <a:r>
              <a:rPr lang="en-GB" sz="3600" u="sng" dirty="0" smtClean="0"/>
              <a:t>A picture of a star showing chromatic aberration</a:t>
            </a:r>
            <a:endParaRPr lang="en-GB" sz="3600" u="sng" dirty="0"/>
          </a:p>
        </p:txBody>
      </p:sp>
      <p:pic>
        <p:nvPicPr>
          <p:cNvPr id="5122" name="Picture 2" descr="C:\Users\USERBUILD\Downloads\Cropped_Chromatic_aberration_with_cats_eye_effe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08124"/>
            <a:ext cx="5765800" cy="560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6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u="sng" dirty="0" smtClean="0"/>
              <a:t>Minimising chromatic aberrations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You can reduce the effect of chromatic aberrations by:</a:t>
            </a:r>
          </a:p>
          <a:p>
            <a:pPr lvl="1"/>
            <a:r>
              <a:rPr lang="en-GB" dirty="0" smtClean="0"/>
              <a:t>Using a larger lens and using only the centre of the lens</a:t>
            </a:r>
          </a:p>
          <a:p>
            <a:pPr lvl="1"/>
            <a:r>
              <a:rPr lang="en-GB" dirty="0" smtClean="0"/>
              <a:t>Using a coloured filter to allow only one wavelength of light through the lens</a:t>
            </a:r>
          </a:p>
          <a:p>
            <a:endParaRPr lang="en-GB" dirty="0"/>
          </a:p>
          <a:p>
            <a:r>
              <a:rPr lang="en-GB" dirty="0" smtClean="0"/>
              <a:t>The problem with these solutions is that they both reduce the amount of light getting through the lens and hence will reduce the sensitivity of the optical device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2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549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Microsoft Equation 3.0</vt:lpstr>
      <vt:lpstr>Lenses and Telescopes</vt:lpstr>
      <vt:lpstr>Rays parallel to the principle axis</vt:lpstr>
      <vt:lpstr>Rays not parallel to the principle axis</vt:lpstr>
      <vt:lpstr>Telescope lenses and angles</vt:lpstr>
      <vt:lpstr>Magnifying power</vt:lpstr>
      <vt:lpstr>Lens formula</vt:lpstr>
      <vt:lpstr>Chromatic aberrations</vt:lpstr>
      <vt:lpstr>A picture of a star showing chromatic aberration</vt:lpstr>
      <vt:lpstr>Minimising chromatic aberrations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Lenses and Telescopes</dc:title>
  <dc:creator>SMatthews</dc:creator>
  <cp:lastModifiedBy>USERBUILD</cp:lastModifiedBy>
  <cp:revision>14</cp:revision>
  <dcterms:created xsi:type="dcterms:W3CDTF">2006-08-16T00:00:00Z</dcterms:created>
  <dcterms:modified xsi:type="dcterms:W3CDTF">2016-09-12T09:12:30Z</dcterms:modified>
</cp:coreProperties>
</file>