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8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0"/>
            <a:ext cx="7772400" cy="841375"/>
          </a:xfrm>
        </p:spPr>
        <p:txBody>
          <a:bodyPr/>
          <a:lstStyle/>
          <a:p>
            <a:r>
              <a:rPr lang="en-GB" u="sng" dirty="0" smtClean="0"/>
              <a:t>The Doppler Effect</a:t>
            </a:r>
            <a:endParaRPr lang="en-GB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486400"/>
            <a:ext cx="6400800" cy="1143000"/>
          </a:xfrm>
        </p:spPr>
        <p:txBody>
          <a:bodyPr/>
          <a:lstStyle/>
          <a:p>
            <a:r>
              <a:rPr lang="en-GB" dirty="0" smtClean="0"/>
              <a:t>Why does the pitch of a racing car’s engine change as it drives past you?</a:t>
            </a:r>
            <a:endParaRPr lang="en-GB" dirty="0"/>
          </a:p>
        </p:txBody>
      </p:sp>
      <p:pic>
        <p:nvPicPr>
          <p:cNvPr id="1026" name="Picture 2" descr="C:\Users\USERBUILD\Downloads\Audi_R18_e-tron_quattro_at_2013_Le_Man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2593" y="1295400"/>
            <a:ext cx="6418244" cy="3860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496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GB" u="sng" dirty="0"/>
              <a:t>Using the Doppler Effect in Cosmology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2971799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The calculated value of </a:t>
            </a:r>
            <a:r>
              <a:rPr lang="en-GB" i="1" dirty="0"/>
              <a:t>v</a:t>
            </a:r>
            <a:r>
              <a:rPr lang="en-GB" dirty="0"/>
              <a:t> is the speed of recession of the </a:t>
            </a:r>
            <a:r>
              <a:rPr lang="en-GB" u="sng" dirty="0"/>
              <a:t>source</a:t>
            </a:r>
            <a:r>
              <a:rPr lang="en-GB" dirty="0"/>
              <a:t> of the electromagnetic radiation. Remember that the radiation itself must always travel at the speed of </a:t>
            </a:r>
            <a:r>
              <a:rPr lang="en-GB" dirty="0" smtClean="0"/>
              <a:t>light</a:t>
            </a:r>
            <a:r>
              <a:rPr lang="en-GB" dirty="0"/>
              <a:t>.</a:t>
            </a:r>
            <a:endParaRPr lang="en-GB" dirty="0" smtClean="0"/>
          </a:p>
          <a:p>
            <a:r>
              <a:rPr lang="en-GB" dirty="0"/>
              <a:t>The proportion of the speed of light that a </a:t>
            </a:r>
            <a:r>
              <a:rPr lang="en-GB" dirty="0" smtClean="0"/>
              <a:t>distant </a:t>
            </a:r>
            <a:r>
              <a:rPr lang="en-GB" dirty="0"/>
              <a:t>object (Usually a galaxy) is receding is call the </a:t>
            </a:r>
            <a:r>
              <a:rPr lang="en-GB" i="1" dirty="0"/>
              <a:t>z factor</a:t>
            </a:r>
            <a:r>
              <a:rPr lang="en-GB" dirty="0"/>
              <a:t> or the </a:t>
            </a:r>
            <a:r>
              <a:rPr lang="en-GB" i="1" dirty="0"/>
              <a:t>Cosmological Redshift</a:t>
            </a:r>
            <a:r>
              <a:rPr lang="en-GB" dirty="0"/>
              <a:t>.</a:t>
            </a:r>
            <a:endParaRPr lang="en-GB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191000"/>
            <a:ext cx="6361778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759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GB" u="sng" dirty="0"/>
              <a:t>Hubble constant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8991600" cy="1600200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Edwin Hubble realised that Galaxies that were further away had a greater Redshift value </a:t>
            </a:r>
            <a:r>
              <a:rPr lang="en-GB" i="1" dirty="0"/>
              <a:t>z</a:t>
            </a:r>
            <a:r>
              <a:rPr lang="en-GB" dirty="0"/>
              <a:t> so he plotted a diagram that showed the straight line correlation between Redshift and Distance</a:t>
            </a:r>
            <a:r>
              <a:rPr lang="en-GB" dirty="0" smtClean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4800600" y="2362200"/>
            <a:ext cx="4343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GB" sz="2800" dirty="0">
                <a:solidFill>
                  <a:prstClr val="black"/>
                </a:solidFill>
              </a:rPr>
              <a:t>Unfortunately there is not a strong correlation between the two variables. This also assumes that the "constant" has always remained the same during the life of the </a:t>
            </a:r>
            <a:r>
              <a:rPr lang="en-GB" sz="2800" dirty="0" smtClean="0">
                <a:solidFill>
                  <a:prstClr val="black"/>
                </a:solidFill>
              </a:rPr>
              <a:t>universe, however </a:t>
            </a:r>
            <a:r>
              <a:rPr lang="en-GB" sz="2800" dirty="0">
                <a:solidFill>
                  <a:prstClr val="black"/>
                </a:solidFill>
              </a:rPr>
              <a:t>the universe is believed to be accelerating (which requires an elusive </a:t>
            </a:r>
            <a:r>
              <a:rPr lang="en-GB" sz="2800" i="1" dirty="0">
                <a:solidFill>
                  <a:prstClr val="black"/>
                </a:solidFill>
              </a:rPr>
              <a:t>dark energy</a:t>
            </a:r>
            <a:r>
              <a:rPr lang="en-GB" sz="2800" dirty="0">
                <a:solidFill>
                  <a:prstClr val="black"/>
                </a:solidFill>
              </a:rPr>
              <a:t>)</a:t>
            </a:r>
            <a:endParaRPr lang="en-GB" sz="2800" dirty="0">
              <a:solidFill>
                <a:prstClr val="black"/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430" y="2667000"/>
            <a:ext cx="4063334" cy="3484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5393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GB" u="sng" dirty="0"/>
              <a:t>Distance Calculations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1"/>
            <a:ext cx="8763000" cy="1219200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Given the value for the Hubble Constant it is possible to calculate the distance to any galaxy based on </a:t>
            </a:r>
            <a:r>
              <a:rPr lang="en-GB" dirty="0" smtClean="0"/>
              <a:t>its </a:t>
            </a:r>
            <a:r>
              <a:rPr lang="en-GB" dirty="0"/>
              <a:t>redshift value </a:t>
            </a:r>
            <a:r>
              <a:rPr lang="en-GB" i="1" dirty="0"/>
              <a:t>z</a:t>
            </a:r>
            <a:r>
              <a:rPr lang="en-GB" dirty="0"/>
              <a:t>.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3657600"/>
            <a:ext cx="8229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Care MUST be taken over the </a:t>
            </a:r>
            <a:r>
              <a:rPr lang="en-GB" sz="2800" dirty="0" smtClean="0"/>
              <a:t>units for the Hubble constant </a:t>
            </a:r>
            <a:r>
              <a:rPr lang="en-GB" sz="2800" i="1" dirty="0" smtClean="0"/>
              <a:t>H</a:t>
            </a:r>
            <a:r>
              <a:rPr lang="en-GB" sz="2800" dirty="0" smtClean="0"/>
              <a:t>:</a:t>
            </a:r>
          </a:p>
          <a:p>
            <a:endParaRPr lang="en-GB" sz="2800" dirty="0"/>
          </a:p>
          <a:p>
            <a:pPr algn="ctr"/>
            <a:r>
              <a:rPr lang="en-GB" sz="2800" i="1" dirty="0" smtClean="0"/>
              <a:t>H </a:t>
            </a:r>
            <a:r>
              <a:rPr lang="en-GB" sz="2800" dirty="0" smtClean="0"/>
              <a:t>= 500 km s</a:t>
            </a:r>
            <a:r>
              <a:rPr lang="en-GB" sz="2800" baseline="30000" dirty="0" smtClean="0"/>
              <a:t>-1 </a:t>
            </a:r>
            <a:r>
              <a:rPr lang="en-GB" sz="2800" dirty="0" smtClean="0"/>
              <a:t>Mpc</a:t>
            </a:r>
            <a:r>
              <a:rPr lang="en-GB" sz="2800" baseline="30000" dirty="0" smtClean="0"/>
              <a:t>-1</a:t>
            </a:r>
            <a:endParaRPr lang="en-GB" sz="2800" baseline="300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133600"/>
            <a:ext cx="6738004" cy="1328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934" y="3048000"/>
            <a:ext cx="8802934" cy="1803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4837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GB" u="sng" dirty="0" smtClean="0"/>
              <a:t>Summary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211763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The Doppler effect occurs if an object is moving, relative to an observer, when a wave is created</a:t>
            </a:r>
          </a:p>
          <a:p>
            <a:r>
              <a:rPr lang="en-GB" dirty="0" smtClean="0"/>
              <a:t>The ratio of the observed and expected wavelength is the same as the ratio of the velocity of the object and the expected speed of a wave (usually the speed of light but this formula also works for sound waves)</a:t>
            </a:r>
          </a:p>
          <a:p>
            <a:r>
              <a:rPr lang="en-GB" dirty="0" smtClean="0"/>
              <a:t>Edwin Hubble noticed that all distant galaxies were receding when he observed a red-shift in the </a:t>
            </a:r>
            <a:r>
              <a:rPr lang="en-GB" dirty="0" err="1" smtClean="0"/>
              <a:t>Balmer</a:t>
            </a:r>
            <a:r>
              <a:rPr lang="en-GB" dirty="0" smtClean="0"/>
              <a:t> lines in their spectra</a:t>
            </a:r>
          </a:p>
          <a:p>
            <a:r>
              <a:rPr lang="en-GB" dirty="0" smtClean="0"/>
              <a:t>Plotting </a:t>
            </a:r>
            <a:r>
              <a:rPr lang="en-GB" i="1" dirty="0" smtClean="0"/>
              <a:t>z</a:t>
            </a:r>
            <a:r>
              <a:rPr lang="en-GB" dirty="0" smtClean="0"/>
              <a:t> against the distance of the galaxies enabled Edwin Hubble to calculate the Hubble constant which can be used to </a:t>
            </a:r>
            <a:r>
              <a:rPr lang="en-GB" i="1" dirty="0" smtClean="0"/>
              <a:t>estimate</a:t>
            </a:r>
            <a:r>
              <a:rPr lang="en-GB" dirty="0" smtClean="0"/>
              <a:t> the distance of a galaxy from its recessional velocity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8048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/>
          <a:lstStyle/>
          <a:p>
            <a:r>
              <a:rPr lang="en-GB" u="sng" dirty="0" smtClean="0"/>
              <a:t>Measuring sound waves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1"/>
            <a:ext cx="8839200" cy="1676399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By </a:t>
            </a:r>
            <a:r>
              <a:rPr lang="en-GB" dirty="0"/>
              <a:t>opening the "Audacity" software you can record a sound which will be displayed as a waveform. Ensure you select "Line in..." when asked if a pop-up appears when connecting a </a:t>
            </a:r>
            <a:r>
              <a:rPr lang="en-GB" dirty="0" smtClean="0"/>
              <a:t>microphone.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63" y="2819400"/>
            <a:ext cx="8547880" cy="386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39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/>
          <a:lstStyle/>
          <a:p>
            <a:r>
              <a:rPr lang="en-GB" u="sng" dirty="0" smtClean="0"/>
              <a:t>Measuring sound waves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1"/>
            <a:ext cx="8839200" cy="2133600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Using a sine wave generator linked to a speaker, create a constant frequency sound</a:t>
            </a:r>
          </a:p>
          <a:p>
            <a:r>
              <a:rPr lang="en-GB" dirty="0" smtClean="0"/>
              <a:t>Record the sound using the audacity software and zoom in to measure across several waves, then calculate and average time period / frequency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63" y="2819400"/>
            <a:ext cx="8547880" cy="386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499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/>
          <a:lstStyle/>
          <a:p>
            <a:r>
              <a:rPr lang="en-GB" u="sng" dirty="0" smtClean="0"/>
              <a:t>Measuring sound waves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1"/>
            <a:ext cx="8839200" cy="2133600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/>
              <a:t>Repeat the experiment but this time move the microphone away from the speaker quickly.</a:t>
            </a:r>
          </a:p>
          <a:p>
            <a:r>
              <a:rPr lang="en-GB" dirty="0" smtClean="0"/>
              <a:t>Zoom in and record the time period / frequency again and compare it to the previous result for a stationary observer. </a:t>
            </a:r>
            <a:r>
              <a:rPr lang="en-GB" i="1" dirty="0" smtClean="0"/>
              <a:t>Can you estimate the speed you moved the microphone?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63" y="2819400"/>
            <a:ext cx="8547880" cy="386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922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GB" u="sng" dirty="0"/>
              <a:t>Calculating Doppler Effect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35183"/>
            <a:ext cx="8229600" cy="3941618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/>
              <a:t>The ration of wavelength against expected wavelength (for a stationary system) is the ratio of the velocity of the object to the speed of the wave: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Therefore </a:t>
            </a:r>
            <a:r>
              <a:rPr lang="en-GB" dirty="0"/>
              <a:t>looking at the observed wavelength and the expected wavelength we can extend the formula and simplify to give:</a:t>
            </a:r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905000"/>
            <a:ext cx="2057400" cy="152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55572"/>
            <a:ext cx="9083718" cy="187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4811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GB" u="sng" dirty="0"/>
              <a:t>Cosmology - Doppler Effect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5257800" cy="5714999"/>
          </a:xfrm>
        </p:spPr>
        <p:txBody>
          <a:bodyPr>
            <a:normAutofit fontScale="85000" lnSpcReduction="10000"/>
          </a:bodyPr>
          <a:lstStyle/>
          <a:p>
            <a:r>
              <a:rPr lang="en-GB" dirty="0"/>
              <a:t>Hydrogen is the most common element in the Universe. All stars "burn" Hydrogen into Helium at some point in their life cycle</a:t>
            </a:r>
            <a:r>
              <a:rPr lang="en-GB" dirty="0" smtClean="0"/>
              <a:t>.</a:t>
            </a:r>
          </a:p>
          <a:p>
            <a:r>
              <a:rPr lang="en-GB" dirty="0" smtClean="0"/>
              <a:t>Any </a:t>
            </a:r>
            <a:r>
              <a:rPr lang="en-GB" dirty="0"/>
              <a:t>light given off by a star (and hence a galaxy of stars) will pass through Hydrogen in the envelopes of stars as well as through </a:t>
            </a:r>
            <a:r>
              <a:rPr lang="en-GB" dirty="0" smtClean="0"/>
              <a:t>interstellar </a:t>
            </a:r>
            <a:r>
              <a:rPr lang="en-GB" dirty="0"/>
              <a:t>gas clouds</a:t>
            </a:r>
            <a:r>
              <a:rPr lang="en-GB" dirty="0" smtClean="0"/>
              <a:t>.</a:t>
            </a:r>
          </a:p>
          <a:p>
            <a:r>
              <a:rPr lang="en-GB" dirty="0"/>
              <a:t>The light spectra from distant galaxies contains the expected Hydrogen absorption lines (</a:t>
            </a:r>
            <a:r>
              <a:rPr lang="en-GB" dirty="0" err="1"/>
              <a:t>Balmer</a:t>
            </a:r>
            <a:r>
              <a:rPr lang="en-GB" dirty="0"/>
              <a:t> Lines) but they are in the wrong place (They are redshifted)</a:t>
            </a:r>
            <a:endParaRPr lang="en-GB" dirty="0"/>
          </a:p>
        </p:txBody>
      </p:sp>
      <p:pic>
        <p:nvPicPr>
          <p:cNvPr id="4098" name="Picture 2" descr="https://upload.wikimedia.org/wikipedia/commons/thumb/6/6a/Redshift.svg/2000px-Redshift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281" y="838200"/>
            <a:ext cx="3104045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6527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09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GB" u="sng" dirty="0"/>
              <a:t>Hydrogen Lines</a:t>
            </a:r>
            <a:endParaRPr lang="en-GB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762000"/>
            <a:ext cx="9067800" cy="3090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887007"/>
            <a:ext cx="5093056" cy="2818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921643"/>
            <a:ext cx="2971800" cy="2827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5558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GB" u="sng" dirty="0"/>
              <a:t>Calculating Doppler Effect for light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1"/>
            <a:ext cx="8763000" cy="1828800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Given that the </a:t>
            </a:r>
            <a:r>
              <a:rPr lang="en-GB" dirty="0" err="1" smtClean="0"/>
              <a:t>Balmer</a:t>
            </a:r>
            <a:r>
              <a:rPr lang="en-GB" dirty="0" smtClean="0"/>
              <a:t> lines are at set frequencies, what would the observed wavelength be of the </a:t>
            </a:r>
            <a:r>
              <a:rPr lang="en-GB" i="1" dirty="0" smtClean="0"/>
              <a:t>n</a:t>
            </a:r>
            <a:r>
              <a:rPr lang="en-GB" i="1" baseline="-25000" dirty="0" smtClean="0"/>
              <a:t>1</a:t>
            </a:r>
            <a:r>
              <a:rPr lang="en-GB" i="1" dirty="0" smtClean="0"/>
              <a:t> </a:t>
            </a:r>
            <a:r>
              <a:rPr lang="en-GB" dirty="0" smtClean="0">
                <a:sym typeface="Wingdings" panose="05000000000000000000" pitchFamily="2" charset="2"/>
              </a:rPr>
              <a:t> </a:t>
            </a:r>
            <a:r>
              <a:rPr lang="en-GB" i="1" dirty="0" smtClean="0"/>
              <a:t>n</a:t>
            </a:r>
            <a:r>
              <a:rPr lang="en-GB" i="1" baseline="-25000" dirty="0" smtClean="0"/>
              <a:t>2 </a:t>
            </a:r>
            <a:r>
              <a:rPr lang="en-GB" dirty="0" smtClean="0"/>
              <a:t>line from a galaxy receding at 2.7x10</a:t>
            </a:r>
            <a:r>
              <a:rPr lang="en-GB" baseline="30000" dirty="0"/>
              <a:t>8</a:t>
            </a:r>
            <a:r>
              <a:rPr lang="en-GB" dirty="0" smtClean="0"/>
              <a:t> m s</a:t>
            </a:r>
            <a:r>
              <a:rPr lang="en-GB" baseline="30000" dirty="0" smtClean="0"/>
              <a:t>-1</a:t>
            </a:r>
            <a:r>
              <a:rPr lang="en-GB" dirty="0" smtClean="0"/>
              <a:t>?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0883507"/>
              </p:ext>
            </p:extLst>
          </p:nvPr>
        </p:nvGraphicFramePr>
        <p:xfrm>
          <a:off x="685800" y="3124200"/>
          <a:ext cx="3309257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Equation" r:id="rId3" imgW="1015920" imgH="888840" progId="Equation.3">
                  <p:embed/>
                </p:oleObj>
              </mc:Choice>
              <mc:Fallback>
                <p:oleObj name="Equation" r:id="rId3" imgW="1015920" imgH="8888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5800" y="3124200"/>
                        <a:ext cx="3309257" cy="289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6973690"/>
              </p:ext>
            </p:extLst>
          </p:nvPr>
        </p:nvGraphicFramePr>
        <p:xfrm>
          <a:off x="685800" y="3124200"/>
          <a:ext cx="5173663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" name="Equation" r:id="rId5" imgW="1587240" imgH="888840" progId="Equation.3">
                  <p:embed/>
                </p:oleObj>
              </mc:Choice>
              <mc:Fallback>
                <p:oleObj name="Equation" r:id="rId5" imgW="1587240" imgH="8888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124200"/>
                        <a:ext cx="5173663" cy="289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4017818" y="2895600"/>
            <a:ext cx="5105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u="sng" dirty="0"/>
              <a:t>Note</a:t>
            </a:r>
            <a:r>
              <a:rPr lang="en-GB" sz="3200" dirty="0"/>
              <a:t>: This formula only works </a:t>
            </a:r>
            <a:r>
              <a:rPr lang="en-GB" sz="3200" dirty="0" smtClean="0"/>
              <a:t>accurately for </a:t>
            </a:r>
            <a:r>
              <a:rPr lang="en-GB" sz="3200" dirty="0"/>
              <a:t>non-relativistic </a:t>
            </a:r>
            <a:r>
              <a:rPr lang="en-GB" sz="3200" dirty="0" smtClean="0"/>
              <a:t>speeds </a:t>
            </a:r>
            <a:r>
              <a:rPr lang="en-GB" sz="3200" dirty="0"/>
              <a:t>of </a:t>
            </a:r>
            <a:r>
              <a:rPr lang="en-GB" sz="3200" i="1" dirty="0"/>
              <a:t>v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42653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Binary systems and spinning galaxies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763000" cy="4983163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By comparing the red-shift in the light from two stars orbiting a common centre of gravity their relative speeds can be calculated</a:t>
            </a:r>
          </a:p>
          <a:p>
            <a:r>
              <a:rPr lang="en-GB" dirty="0" smtClean="0"/>
              <a:t>By comparing the red-shift from either side of a spinning galaxy the speed of the galaxies rotation can be calculated</a:t>
            </a:r>
          </a:p>
          <a:p>
            <a:r>
              <a:rPr lang="en-GB" dirty="0" smtClean="0"/>
              <a:t>These calculations require the sources to be rotating in the plane in-line with our solar system</a:t>
            </a:r>
          </a:p>
          <a:p>
            <a:r>
              <a:rPr lang="en-GB" dirty="0" smtClean="0"/>
              <a:t>Galaxies are seen to spin too fast and hence more gravity is needed in them than the stars provide – dark matter is one theory to explain this</a:t>
            </a:r>
          </a:p>
        </p:txBody>
      </p:sp>
    </p:spTree>
    <p:extLst>
      <p:ext uri="{BB962C8B-B14F-4D97-AF65-F5344CB8AC3E}">
        <p14:creationId xmlns:p14="http://schemas.microsoft.com/office/powerpoint/2010/main" val="1838365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742</Words>
  <Application>Microsoft Office PowerPoint</Application>
  <PresentationFormat>On-screen Show (4:3)</PresentationFormat>
  <Paragraphs>45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Microsoft Equation 3.0</vt:lpstr>
      <vt:lpstr>The Doppler Effect</vt:lpstr>
      <vt:lpstr>Measuring sound waves</vt:lpstr>
      <vt:lpstr>Measuring sound waves</vt:lpstr>
      <vt:lpstr>Measuring sound waves</vt:lpstr>
      <vt:lpstr>Calculating Doppler Effect</vt:lpstr>
      <vt:lpstr>Cosmology - Doppler Effect</vt:lpstr>
      <vt:lpstr>Hydrogen Lines</vt:lpstr>
      <vt:lpstr>Calculating Doppler Effect for light</vt:lpstr>
      <vt:lpstr>Binary systems and spinning galaxies</vt:lpstr>
      <vt:lpstr>Using the Doppler Effect in Cosmology</vt:lpstr>
      <vt:lpstr>Hubble constant</vt:lpstr>
      <vt:lpstr>Distance Calculations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Doppler Effect</dc:title>
  <dc:creator>SMatthews</dc:creator>
  <cp:lastModifiedBy>USERBUILD</cp:lastModifiedBy>
  <cp:revision>11</cp:revision>
  <dcterms:created xsi:type="dcterms:W3CDTF">2006-08-16T00:00:00Z</dcterms:created>
  <dcterms:modified xsi:type="dcterms:W3CDTF">2016-10-10T09:05:51Z</dcterms:modified>
</cp:coreProperties>
</file>