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7"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841375"/>
          </a:xfrm>
        </p:spPr>
        <p:txBody>
          <a:bodyPr/>
          <a:lstStyle/>
          <a:p>
            <a:r>
              <a:rPr lang="en-GB" u="sng" dirty="0" smtClean="0"/>
              <a:t>Distance Ladder</a:t>
            </a:r>
            <a:endParaRPr lang="en-GB" u="sng" dirty="0"/>
          </a:p>
        </p:txBody>
      </p:sp>
      <p:sp>
        <p:nvSpPr>
          <p:cNvPr id="3" name="Subtitle 2"/>
          <p:cNvSpPr>
            <a:spLocks noGrp="1"/>
          </p:cNvSpPr>
          <p:nvPr>
            <p:ph type="subTitle" idx="1"/>
          </p:nvPr>
        </p:nvSpPr>
        <p:spPr>
          <a:xfrm>
            <a:off x="152400" y="5791200"/>
            <a:ext cx="8839200" cy="838200"/>
          </a:xfrm>
        </p:spPr>
        <p:txBody>
          <a:bodyPr>
            <a:normAutofit fontScale="92500" lnSpcReduction="20000"/>
          </a:bodyPr>
          <a:lstStyle/>
          <a:p>
            <a:r>
              <a:rPr lang="en-GB" dirty="0" smtClean="0"/>
              <a:t>How can you calculate the distance to a star or galaxy without ever leaving the Earth?</a:t>
            </a:r>
            <a:endParaRPr lang="en-GB" dirty="0"/>
          </a:p>
        </p:txBody>
      </p:sp>
      <p:pic>
        <p:nvPicPr>
          <p:cNvPr id="1026" name="Picture 2" descr="C:\Users\USERBUILD\Downloads\176375861_0fbd6a4679_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209" y="1295400"/>
            <a:ext cx="6790099"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750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55"/>
            <a:ext cx="8229600" cy="748145"/>
          </a:xfrm>
        </p:spPr>
        <p:txBody>
          <a:bodyPr>
            <a:normAutofit fontScale="90000"/>
          </a:bodyPr>
          <a:lstStyle/>
          <a:p>
            <a:r>
              <a:rPr lang="en-GB" u="sng" dirty="0" smtClean="0"/>
              <a:t>Artist impression of a Quasar</a:t>
            </a:r>
            <a:endParaRPr lang="en-GB" u="sng" dirty="0"/>
          </a:p>
        </p:txBody>
      </p:sp>
      <p:pic>
        <p:nvPicPr>
          <p:cNvPr id="4098" name="Picture 2" descr="C:\Users\USERBUILD\Downloads\640px-Artist's_rendering_ULAS_J1120+06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346" y="1219200"/>
            <a:ext cx="8437290" cy="4996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3372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152400" y="990600"/>
            <a:ext cx="8839200" cy="5562600"/>
          </a:xfrm>
        </p:spPr>
        <p:txBody>
          <a:bodyPr>
            <a:normAutofit fontScale="92500" lnSpcReduction="10000"/>
          </a:bodyPr>
          <a:lstStyle/>
          <a:p>
            <a:r>
              <a:rPr lang="en-GB" dirty="0"/>
              <a:t>Red shift </a:t>
            </a:r>
            <a:r>
              <a:rPr lang="en-GB" dirty="0" smtClean="0"/>
              <a:t>in distant galaxies is interpreted as an </a:t>
            </a:r>
            <a:r>
              <a:rPr lang="en-GB" dirty="0"/>
              <a:t>expansion of </a:t>
            </a:r>
            <a:r>
              <a:rPr lang="en-GB" dirty="0" smtClean="0"/>
              <a:t>the universe</a:t>
            </a:r>
          </a:p>
          <a:p>
            <a:r>
              <a:rPr lang="en-GB" dirty="0" smtClean="0"/>
              <a:t>Given that </a:t>
            </a:r>
            <a:r>
              <a:rPr lang="en-GB" i="1" dirty="0" smtClean="0"/>
              <a:t>v </a:t>
            </a:r>
            <a:r>
              <a:rPr lang="en-GB" dirty="0" smtClean="0"/>
              <a:t>= </a:t>
            </a:r>
            <a:r>
              <a:rPr lang="en-GB" i="1" dirty="0" err="1" smtClean="0"/>
              <a:t>Hd</a:t>
            </a:r>
            <a:r>
              <a:rPr lang="en-GB" i="1" dirty="0" smtClean="0"/>
              <a:t> from </a:t>
            </a:r>
            <a:r>
              <a:rPr lang="en-GB" dirty="0" smtClean="0"/>
              <a:t>redshift data then the age </a:t>
            </a:r>
            <a:r>
              <a:rPr lang="en-GB" dirty="0"/>
              <a:t>of </a:t>
            </a:r>
            <a:r>
              <a:rPr lang="en-GB" dirty="0" smtClean="0"/>
              <a:t>the universe can be calculated, </a:t>
            </a:r>
            <a:r>
              <a:rPr lang="en-GB" dirty="0"/>
              <a:t>assuming </a:t>
            </a:r>
            <a:r>
              <a:rPr lang="en-GB" i="1" dirty="0"/>
              <a:t>H </a:t>
            </a:r>
            <a:r>
              <a:rPr lang="en-GB" dirty="0"/>
              <a:t>is constant</a:t>
            </a:r>
            <a:r>
              <a:rPr lang="en-GB" dirty="0" smtClean="0"/>
              <a:t>.</a:t>
            </a:r>
            <a:endParaRPr lang="en-GB" dirty="0"/>
          </a:p>
          <a:p>
            <a:r>
              <a:rPr lang="en-GB" dirty="0" smtClean="0"/>
              <a:t>Cosmological </a:t>
            </a:r>
            <a:r>
              <a:rPr lang="en-GB" dirty="0"/>
              <a:t>microwave background </a:t>
            </a:r>
            <a:r>
              <a:rPr lang="en-GB" dirty="0" smtClean="0"/>
              <a:t>radiation and the relative </a:t>
            </a:r>
            <a:r>
              <a:rPr lang="en-GB" dirty="0"/>
              <a:t>abundance of hydrogen and </a:t>
            </a:r>
            <a:r>
              <a:rPr lang="en-GB" dirty="0" smtClean="0"/>
              <a:t>helium aid weight to this theory.</a:t>
            </a:r>
            <a:endParaRPr lang="en-GB" dirty="0"/>
          </a:p>
          <a:p>
            <a:r>
              <a:rPr lang="en-GB" dirty="0"/>
              <a:t>Quasars </a:t>
            </a:r>
            <a:r>
              <a:rPr lang="en-GB" dirty="0" smtClean="0"/>
              <a:t>are </a:t>
            </a:r>
            <a:r>
              <a:rPr lang="en-GB" dirty="0"/>
              <a:t>the most distant measurable </a:t>
            </a:r>
            <a:r>
              <a:rPr lang="en-GB" dirty="0" smtClean="0"/>
              <a:t>objects, discovered as </a:t>
            </a:r>
            <a:r>
              <a:rPr lang="en-GB" dirty="0"/>
              <a:t>bright radio sources</a:t>
            </a:r>
            <a:r>
              <a:rPr lang="en-GB" dirty="0" smtClean="0"/>
              <a:t>.</a:t>
            </a:r>
            <a:endParaRPr lang="en-GB" dirty="0"/>
          </a:p>
          <a:p>
            <a:r>
              <a:rPr lang="en-GB" dirty="0" smtClean="0"/>
              <a:t>Quasars are believed to be active </a:t>
            </a:r>
            <a:r>
              <a:rPr lang="en-GB" dirty="0"/>
              <a:t>supermassive black </a:t>
            </a:r>
            <a:r>
              <a:rPr lang="en-GB" dirty="0" smtClean="0"/>
              <a:t>holes at the centres of galaxies</a:t>
            </a:r>
            <a:endParaRPr lang="en-GB" dirty="0"/>
          </a:p>
        </p:txBody>
      </p:sp>
    </p:spTree>
    <p:extLst>
      <p:ext uri="{BB962C8B-B14F-4D97-AF65-F5344CB8AC3E}">
        <p14:creationId xmlns:p14="http://schemas.microsoft.com/office/powerpoint/2010/main" val="3221421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r>
              <a:rPr lang="en-GB" u="sng" dirty="0"/>
              <a:t>Trigonometric </a:t>
            </a:r>
            <a:r>
              <a:rPr lang="en-GB" u="sng" dirty="0" smtClean="0"/>
              <a:t>Parallax</a:t>
            </a:r>
            <a:endParaRPr lang="en-GB" dirty="0"/>
          </a:p>
        </p:txBody>
      </p:sp>
      <p:sp>
        <p:nvSpPr>
          <p:cNvPr id="4" name="Content Placeholder 3"/>
          <p:cNvSpPr>
            <a:spLocks noGrp="1"/>
          </p:cNvSpPr>
          <p:nvPr>
            <p:ph idx="1"/>
          </p:nvPr>
        </p:nvSpPr>
        <p:spPr>
          <a:xfrm>
            <a:off x="152400" y="914400"/>
            <a:ext cx="8763000" cy="4190999"/>
          </a:xfrm>
        </p:spPr>
        <p:txBody>
          <a:bodyPr>
            <a:normAutofit fontScale="92500"/>
          </a:bodyPr>
          <a:lstStyle/>
          <a:p>
            <a:r>
              <a:rPr lang="en-GB" dirty="0" smtClean="0"/>
              <a:t>Recall that the distance to a nearby star can be calculated by observing its apparent motion against a background star as the Earth orbits around the sun</a:t>
            </a:r>
          </a:p>
          <a:p>
            <a:r>
              <a:rPr lang="en-GB" dirty="0" smtClean="0"/>
              <a:t>Using the angle of parallax in seconds of a degree and the base length of the observation as one astronomical unit gives a distance in parsecs</a:t>
            </a:r>
          </a:p>
          <a:p>
            <a:r>
              <a:rPr lang="en-GB" dirty="0" smtClean="0"/>
              <a:t>This method is limited to a maximum range of about 10</a:t>
            </a:r>
            <a:r>
              <a:rPr lang="en-GB" baseline="30000" dirty="0" smtClean="0"/>
              <a:t>3</a:t>
            </a:r>
            <a:r>
              <a:rPr lang="en-GB" dirty="0" smtClean="0"/>
              <a:t> parsecs (about 10% across the Milky Way Galaxy)</a:t>
            </a:r>
            <a:endParaRPr lang="en-GB" dirty="0"/>
          </a:p>
        </p:txBody>
      </p:sp>
      <p:graphicFrame>
        <p:nvGraphicFramePr>
          <p:cNvPr id="5" name="Object 4"/>
          <p:cNvGraphicFramePr>
            <a:graphicFrameLocks noChangeAspect="1"/>
          </p:cNvGraphicFramePr>
          <p:nvPr>
            <p:extLst>
              <p:ext uri="{D42A27DB-BD31-4B8C-83A1-F6EECF244321}">
                <p14:modId xmlns:p14="http://schemas.microsoft.com/office/powerpoint/2010/main" val="4162271156"/>
              </p:ext>
            </p:extLst>
          </p:nvPr>
        </p:nvGraphicFramePr>
        <p:xfrm>
          <a:off x="3505200" y="5029200"/>
          <a:ext cx="1524000" cy="1524000"/>
        </p:xfrm>
        <a:graphic>
          <a:graphicData uri="http://schemas.openxmlformats.org/presentationml/2006/ole">
            <mc:AlternateContent xmlns:mc="http://schemas.openxmlformats.org/markup-compatibility/2006">
              <mc:Choice xmlns:v="urn:schemas-microsoft-com:vml" Requires="v">
                <p:oleObj spid="_x0000_s2055" name="Equation" r:id="rId3" imgW="419040" imgH="419040" progId="Equation.3">
                  <p:embed/>
                </p:oleObj>
              </mc:Choice>
              <mc:Fallback>
                <p:oleObj name="Equation" r:id="rId3" imgW="419040" imgH="419040" progId="Equation.3">
                  <p:embed/>
                  <p:pic>
                    <p:nvPicPr>
                      <p:cNvPr id="0" name=""/>
                      <p:cNvPicPr/>
                      <p:nvPr/>
                    </p:nvPicPr>
                    <p:blipFill>
                      <a:blip r:embed="rId4"/>
                      <a:stretch>
                        <a:fillRect/>
                      </a:stretch>
                    </p:blipFill>
                    <p:spPr>
                      <a:xfrm>
                        <a:off x="3505200" y="5029200"/>
                        <a:ext cx="1524000" cy="1524000"/>
                      </a:xfrm>
                      <a:prstGeom prst="rect">
                        <a:avLst/>
                      </a:prstGeom>
                    </p:spPr>
                  </p:pic>
                </p:oleObj>
              </mc:Fallback>
            </mc:AlternateContent>
          </a:graphicData>
        </a:graphic>
      </p:graphicFrame>
    </p:spTree>
    <p:extLst>
      <p:ext uri="{BB962C8B-B14F-4D97-AF65-F5344CB8AC3E}">
        <p14:creationId xmlns:p14="http://schemas.microsoft.com/office/powerpoint/2010/main" val="1298894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34291"/>
          </a:xfrm>
        </p:spPr>
        <p:txBody>
          <a:bodyPr>
            <a:normAutofit fontScale="90000"/>
          </a:bodyPr>
          <a:lstStyle/>
          <a:p>
            <a:r>
              <a:rPr lang="en-GB" u="sng" dirty="0"/>
              <a:t>Spectroscopic Methods</a:t>
            </a:r>
            <a:endParaRPr lang="en-GB" dirty="0"/>
          </a:p>
        </p:txBody>
      </p:sp>
      <p:sp>
        <p:nvSpPr>
          <p:cNvPr id="3" name="Content Placeholder 2"/>
          <p:cNvSpPr>
            <a:spLocks noGrp="1"/>
          </p:cNvSpPr>
          <p:nvPr>
            <p:ph idx="1"/>
          </p:nvPr>
        </p:nvSpPr>
        <p:spPr>
          <a:xfrm>
            <a:off x="228600" y="990600"/>
            <a:ext cx="8686800" cy="4525963"/>
          </a:xfrm>
        </p:spPr>
        <p:txBody>
          <a:bodyPr/>
          <a:lstStyle/>
          <a:p>
            <a:r>
              <a:rPr lang="en-GB" dirty="0"/>
              <a:t>Looking at the emission of stars and calibrating for distance, </a:t>
            </a:r>
            <a:r>
              <a:rPr lang="en-GB" dirty="0" smtClean="0"/>
              <a:t>speed and </a:t>
            </a:r>
            <a:r>
              <a:rPr lang="en-GB" dirty="0"/>
              <a:t>absorption you can </a:t>
            </a:r>
            <a:r>
              <a:rPr lang="en-GB" dirty="0" smtClean="0"/>
              <a:t>estimate their intrinsic </a:t>
            </a:r>
            <a:r>
              <a:rPr lang="en-GB" dirty="0"/>
              <a:t>luminosity (or absolute magnitude</a:t>
            </a:r>
            <a:r>
              <a:rPr lang="en-GB" dirty="0" smtClean="0"/>
              <a:t>).</a:t>
            </a:r>
          </a:p>
          <a:p>
            <a:r>
              <a:rPr lang="en-GB" dirty="0" smtClean="0"/>
              <a:t>Comparing </a:t>
            </a:r>
            <a:r>
              <a:rPr lang="en-GB" dirty="0"/>
              <a:t>to their apparent magnitude here on Earth you can calculate their distance</a:t>
            </a:r>
            <a:r>
              <a:rPr lang="en-GB" dirty="0" smtClean="0"/>
              <a:t>.</a:t>
            </a:r>
          </a:p>
          <a:p>
            <a:r>
              <a:rPr lang="en-GB" dirty="0" smtClean="0"/>
              <a:t>This is limited to ranges of about 10</a:t>
            </a:r>
            <a:r>
              <a:rPr lang="en-GB" baseline="30000" dirty="0" smtClean="0"/>
              <a:t>6</a:t>
            </a:r>
            <a:r>
              <a:rPr lang="en-GB" dirty="0" smtClean="0"/>
              <a:t> parsecs (The distance to the nearby M31 galaxy)</a:t>
            </a:r>
          </a:p>
        </p:txBody>
      </p:sp>
      <p:graphicFrame>
        <p:nvGraphicFramePr>
          <p:cNvPr id="4" name="Object 3"/>
          <p:cNvGraphicFramePr>
            <a:graphicFrameLocks noChangeAspect="1"/>
          </p:cNvGraphicFramePr>
          <p:nvPr>
            <p:extLst>
              <p:ext uri="{D42A27DB-BD31-4B8C-83A1-F6EECF244321}">
                <p14:modId xmlns:p14="http://schemas.microsoft.com/office/powerpoint/2010/main" val="3707315471"/>
              </p:ext>
            </p:extLst>
          </p:nvPr>
        </p:nvGraphicFramePr>
        <p:xfrm>
          <a:off x="2438400" y="5257800"/>
          <a:ext cx="4267200" cy="1438494"/>
        </p:xfrm>
        <a:graphic>
          <a:graphicData uri="http://schemas.openxmlformats.org/presentationml/2006/ole">
            <mc:AlternateContent xmlns:mc="http://schemas.openxmlformats.org/markup-compatibility/2006">
              <mc:Choice xmlns:v="urn:schemas-microsoft-com:vml" Requires="v">
                <p:oleObj spid="_x0000_s3078" name="Equation" r:id="rId3" imgW="1168200" imgH="393480" progId="Equation.3">
                  <p:embed/>
                </p:oleObj>
              </mc:Choice>
              <mc:Fallback>
                <p:oleObj name="Equation" r:id="rId3" imgW="1168200" imgH="3934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5257800"/>
                        <a:ext cx="4267200" cy="143849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88780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GB" u="sng" dirty="0"/>
              <a:t>Cepheid Variables</a:t>
            </a:r>
            <a:endParaRPr lang="en-GB" dirty="0"/>
          </a:p>
        </p:txBody>
      </p:sp>
      <p:sp>
        <p:nvSpPr>
          <p:cNvPr id="3" name="Content Placeholder 2"/>
          <p:cNvSpPr>
            <a:spLocks noGrp="1"/>
          </p:cNvSpPr>
          <p:nvPr>
            <p:ph idx="1"/>
          </p:nvPr>
        </p:nvSpPr>
        <p:spPr>
          <a:xfrm>
            <a:off x="152400" y="838200"/>
            <a:ext cx="8839200" cy="2971800"/>
          </a:xfrm>
        </p:spPr>
        <p:txBody>
          <a:bodyPr>
            <a:normAutofit fontScale="85000" lnSpcReduction="10000"/>
          </a:bodyPr>
          <a:lstStyle/>
          <a:p>
            <a:r>
              <a:rPr lang="en-GB" dirty="0"/>
              <a:t>These stars change their brightness on a timescale of days or weeks. It has been discovered (by comparison to the Spectroscopic analysis) that their period is directly related to their size (and hence luminosity</a:t>
            </a:r>
            <a:r>
              <a:rPr lang="en-GB" dirty="0" smtClean="0"/>
              <a:t>)</a:t>
            </a:r>
            <a:endParaRPr lang="en-GB" dirty="0"/>
          </a:p>
          <a:p>
            <a:r>
              <a:rPr lang="en-GB" dirty="0"/>
              <a:t>This means that you can calculate their absolute magnitude from their period, and hence thereby calculate their distance based on their apparent magnitude</a:t>
            </a:r>
            <a:r>
              <a:rPr lang="en-GB" dirty="0" smtClean="0"/>
              <a:t>.</a:t>
            </a:r>
          </a:p>
          <a:p>
            <a:pPr marL="0" indent="0">
              <a:buNone/>
            </a:pPr>
            <a:endParaRPr lang="en-GB" dirty="0"/>
          </a:p>
        </p:txBody>
      </p:sp>
      <p:pic>
        <p:nvPicPr>
          <p:cNvPr id="4098" name="Picture 2" descr="C:\Users\USERBUILD\Downloads\Leavitt_aavs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657600"/>
            <a:ext cx="2103120" cy="274777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28600" y="3657600"/>
            <a:ext cx="5438775" cy="2653034"/>
          </a:xfrm>
          <a:prstGeom prst="rect">
            <a:avLst/>
          </a:prstGeom>
        </p:spPr>
        <p:txBody>
          <a:bodyPr wrap="square">
            <a:spAutoFit/>
          </a:bodyPr>
          <a:lstStyle/>
          <a:p>
            <a:pPr marL="342900" lvl="0" indent="-342900">
              <a:spcBef>
                <a:spcPct val="20000"/>
              </a:spcBef>
              <a:buFont typeface="Arial" pitchFamily="34" charset="0"/>
              <a:buChar char="•"/>
            </a:pPr>
            <a:r>
              <a:rPr lang="en-GB" sz="3200" dirty="0">
                <a:solidFill>
                  <a:prstClr val="black"/>
                </a:solidFill>
              </a:rPr>
              <a:t>Henrietta Swan Leavitt who discovered this relationship is one of the unsung heroes of astronomy.</a:t>
            </a:r>
          </a:p>
          <a:p>
            <a:pPr marL="342900" lvl="0" indent="-342900">
              <a:spcBef>
                <a:spcPct val="20000"/>
              </a:spcBef>
              <a:buFont typeface="Arial" pitchFamily="34" charset="0"/>
              <a:buChar char="•"/>
            </a:pPr>
            <a:r>
              <a:rPr lang="en-GB" sz="3200" dirty="0">
                <a:solidFill>
                  <a:prstClr val="black"/>
                </a:solidFill>
              </a:rPr>
              <a:t>Range 10</a:t>
            </a:r>
            <a:r>
              <a:rPr lang="en-GB" sz="3200" baseline="30000" dirty="0">
                <a:solidFill>
                  <a:prstClr val="black"/>
                </a:solidFill>
              </a:rPr>
              <a:t>2</a:t>
            </a:r>
            <a:r>
              <a:rPr lang="en-GB" sz="3200" dirty="0">
                <a:solidFill>
                  <a:prstClr val="black"/>
                </a:solidFill>
              </a:rPr>
              <a:t> to 10</a:t>
            </a:r>
            <a:r>
              <a:rPr lang="en-GB" sz="3200" baseline="30000" dirty="0">
                <a:solidFill>
                  <a:prstClr val="black"/>
                </a:solidFill>
              </a:rPr>
              <a:t>7</a:t>
            </a:r>
            <a:r>
              <a:rPr lang="en-GB" sz="3200" dirty="0">
                <a:solidFill>
                  <a:prstClr val="black"/>
                </a:solidFill>
              </a:rPr>
              <a:t> parsecs</a:t>
            </a:r>
          </a:p>
        </p:txBody>
      </p:sp>
    </p:spTree>
    <p:extLst>
      <p:ext uri="{BB962C8B-B14F-4D97-AF65-F5344CB8AC3E}">
        <p14:creationId xmlns:p14="http://schemas.microsoft.com/office/powerpoint/2010/main" val="2457913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par>
                                <p:cTn id="18" presetID="10" presetClass="entr" presetSubtype="0" fill="hold" nodeType="with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fade">
                                      <p:cBhvr>
                                        <p:cTn id="2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658091"/>
          </a:xfrm>
        </p:spPr>
        <p:txBody>
          <a:bodyPr>
            <a:normAutofit fontScale="90000"/>
          </a:bodyPr>
          <a:lstStyle/>
          <a:p>
            <a:r>
              <a:rPr lang="en-GB" u="sng" dirty="0"/>
              <a:t>Supernovae</a:t>
            </a:r>
            <a:endParaRPr lang="en-GB" dirty="0"/>
          </a:p>
        </p:txBody>
      </p:sp>
      <p:sp>
        <p:nvSpPr>
          <p:cNvPr id="3" name="Content Placeholder 2"/>
          <p:cNvSpPr>
            <a:spLocks noGrp="1"/>
          </p:cNvSpPr>
          <p:nvPr>
            <p:ph idx="1"/>
          </p:nvPr>
        </p:nvSpPr>
        <p:spPr>
          <a:xfrm>
            <a:off x="152400" y="838200"/>
            <a:ext cx="8763000" cy="3809999"/>
          </a:xfrm>
        </p:spPr>
        <p:txBody>
          <a:bodyPr>
            <a:normAutofit fontScale="85000" lnSpcReduction="20000"/>
          </a:bodyPr>
          <a:lstStyle/>
          <a:p>
            <a:r>
              <a:rPr lang="en-GB" dirty="0"/>
              <a:t>Type </a:t>
            </a:r>
            <a:r>
              <a:rPr lang="en-GB" dirty="0" err="1"/>
              <a:t>Ia</a:t>
            </a:r>
            <a:r>
              <a:rPr lang="en-GB" dirty="0"/>
              <a:t> supernovae have </a:t>
            </a:r>
            <a:r>
              <a:rPr lang="en-GB" i="1" dirty="0"/>
              <a:t>approximately</a:t>
            </a:r>
            <a:r>
              <a:rPr lang="en-GB" dirty="0"/>
              <a:t> the same </a:t>
            </a:r>
            <a:r>
              <a:rPr lang="en-GB" dirty="0" smtClean="0"/>
              <a:t>intrinsic </a:t>
            </a:r>
            <a:r>
              <a:rPr lang="en-GB" dirty="0"/>
              <a:t>brightness and hence are an ideal candidate as a </a:t>
            </a:r>
            <a:r>
              <a:rPr lang="en-GB" u="sng" dirty="0"/>
              <a:t>standard </a:t>
            </a:r>
            <a:r>
              <a:rPr lang="en-GB" u="sng" dirty="0" smtClean="0"/>
              <a:t>candle</a:t>
            </a:r>
            <a:r>
              <a:rPr lang="en-GB" dirty="0"/>
              <a:t/>
            </a:r>
            <a:br>
              <a:rPr lang="en-GB" dirty="0"/>
            </a:br>
            <a:endParaRPr lang="en-GB" dirty="0"/>
          </a:p>
          <a:p>
            <a:r>
              <a:rPr lang="en-GB" dirty="0"/>
              <a:t>Type </a:t>
            </a:r>
            <a:r>
              <a:rPr lang="en-GB" dirty="0" err="1"/>
              <a:t>Ia</a:t>
            </a:r>
            <a:r>
              <a:rPr lang="en-GB" dirty="0"/>
              <a:t> supernovae are extremely bright and can be seen in galaxies outside the Milky Way</a:t>
            </a:r>
            <a:r>
              <a:rPr lang="en-GB" dirty="0" smtClean="0"/>
              <a:t>.</a:t>
            </a:r>
            <a:r>
              <a:rPr lang="en-GB" dirty="0"/>
              <a:t/>
            </a:r>
            <a:br>
              <a:rPr lang="en-GB" dirty="0"/>
            </a:br>
            <a:endParaRPr lang="en-GB" dirty="0"/>
          </a:p>
          <a:p>
            <a:r>
              <a:rPr lang="en-GB" dirty="0"/>
              <a:t>Type II supernovae are less uniform but still add to the ability of cosmologists to calculate the distances to galaxies</a:t>
            </a:r>
            <a:r>
              <a:rPr lang="en-GB" dirty="0" smtClean="0"/>
              <a:t>. Range 10</a:t>
            </a:r>
            <a:r>
              <a:rPr lang="en-GB" baseline="30000" dirty="0" smtClean="0"/>
              <a:t>6</a:t>
            </a:r>
            <a:r>
              <a:rPr lang="en-GB" dirty="0" smtClean="0"/>
              <a:t> </a:t>
            </a:r>
            <a:r>
              <a:rPr lang="en-GB" dirty="0"/>
              <a:t>to </a:t>
            </a:r>
            <a:r>
              <a:rPr lang="en-GB" dirty="0" smtClean="0"/>
              <a:t>10</a:t>
            </a:r>
            <a:r>
              <a:rPr lang="en-GB" baseline="30000" dirty="0" smtClean="0"/>
              <a:t>9</a:t>
            </a:r>
            <a:r>
              <a:rPr lang="en-GB" dirty="0" smtClean="0"/>
              <a:t> parsecs.</a:t>
            </a:r>
            <a:endParaRPr lang="en-GB" dirty="0"/>
          </a:p>
        </p:txBody>
      </p:sp>
      <p:sp>
        <p:nvSpPr>
          <p:cNvPr id="4" name="TextBox 3"/>
          <p:cNvSpPr txBox="1"/>
          <p:nvPr/>
        </p:nvSpPr>
        <p:spPr>
          <a:xfrm>
            <a:off x="1295400" y="4801528"/>
            <a:ext cx="6324600" cy="954107"/>
          </a:xfrm>
          <a:prstGeom prst="rect">
            <a:avLst/>
          </a:prstGeom>
          <a:noFill/>
        </p:spPr>
        <p:txBody>
          <a:bodyPr wrap="square" rtlCol="0">
            <a:spAutoFit/>
          </a:bodyPr>
          <a:lstStyle/>
          <a:p>
            <a:pPr algn="ctr"/>
            <a:r>
              <a:rPr lang="en-GB" sz="2800" dirty="0" smtClean="0"/>
              <a:t>Why are type </a:t>
            </a:r>
            <a:r>
              <a:rPr lang="en-GB" sz="2800" dirty="0" err="1" smtClean="0"/>
              <a:t>Ia</a:t>
            </a:r>
            <a:r>
              <a:rPr lang="en-GB" sz="2800" dirty="0" smtClean="0"/>
              <a:t> supernovae all about the same intrinsic brightness?</a:t>
            </a:r>
            <a:endParaRPr lang="en-GB" sz="2800" dirty="0"/>
          </a:p>
        </p:txBody>
      </p:sp>
      <p:sp>
        <p:nvSpPr>
          <p:cNvPr id="5" name="TextBox 4"/>
          <p:cNvSpPr txBox="1"/>
          <p:nvPr/>
        </p:nvSpPr>
        <p:spPr>
          <a:xfrm>
            <a:off x="685800" y="4755360"/>
            <a:ext cx="7696200" cy="1384995"/>
          </a:xfrm>
          <a:prstGeom prst="rect">
            <a:avLst/>
          </a:prstGeom>
          <a:noFill/>
        </p:spPr>
        <p:txBody>
          <a:bodyPr wrap="square" rtlCol="0">
            <a:spAutoFit/>
          </a:bodyPr>
          <a:lstStyle/>
          <a:p>
            <a:pPr algn="ctr"/>
            <a:r>
              <a:rPr lang="en-GB" sz="2800" dirty="0" smtClean="0"/>
              <a:t>Because they are caused by an accreting white dwarf exceeding the Chandrasekhar limit so always have the same mass</a:t>
            </a:r>
            <a:endParaRPr lang="en-GB" sz="2800" dirty="0"/>
          </a:p>
        </p:txBody>
      </p:sp>
    </p:spTree>
    <p:extLst>
      <p:ext uri="{BB962C8B-B14F-4D97-AF65-F5344CB8AC3E}">
        <p14:creationId xmlns:p14="http://schemas.microsoft.com/office/powerpoint/2010/main" val="2496732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4"/>
                                        </p:tgtEl>
                                      </p:cBhvr>
                                    </p:animEffect>
                                    <p:set>
                                      <p:cBhvr>
                                        <p:cTn id="27" dur="1" fill="hold">
                                          <p:stCondLst>
                                            <p:cond delay="499"/>
                                          </p:stCondLst>
                                        </p:cTn>
                                        <p:tgtEl>
                                          <p:spTgt spid="4"/>
                                        </p:tgtEl>
                                        <p:attrNameLst>
                                          <p:attrName>style.visibility</p:attrName>
                                        </p:attrNameLst>
                                      </p:cBhvr>
                                      <p:to>
                                        <p:strVal val="hidden"/>
                                      </p:to>
                                    </p:se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4" grpId="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810491"/>
          </a:xfrm>
        </p:spPr>
        <p:txBody>
          <a:bodyPr/>
          <a:lstStyle/>
          <a:p>
            <a:r>
              <a:rPr lang="en-GB" u="sng" dirty="0"/>
              <a:t>Hubble's Law</a:t>
            </a:r>
            <a:endParaRPr lang="en-GB" dirty="0"/>
          </a:p>
        </p:txBody>
      </p:sp>
      <p:sp>
        <p:nvSpPr>
          <p:cNvPr id="3" name="Content Placeholder 2"/>
          <p:cNvSpPr>
            <a:spLocks noGrp="1"/>
          </p:cNvSpPr>
          <p:nvPr>
            <p:ph idx="1"/>
          </p:nvPr>
        </p:nvSpPr>
        <p:spPr>
          <a:xfrm>
            <a:off x="228600" y="1066800"/>
            <a:ext cx="8915400" cy="5211763"/>
          </a:xfrm>
        </p:spPr>
        <p:txBody>
          <a:bodyPr>
            <a:normAutofit fontScale="85000" lnSpcReduction="10000"/>
          </a:bodyPr>
          <a:lstStyle/>
          <a:p>
            <a:r>
              <a:rPr lang="en-GB" dirty="0"/>
              <a:t>This law states that there is a relationship between how far away a galaxy is and </a:t>
            </a:r>
            <a:r>
              <a:rPr lang="en-GB" dirty="0" smtClean="0"/>
              <a:t>its </a:t>
            </a:r>
            <a:r>
              <a:rPr lang="en-GB" dirty="0"/>
              <a:t>Red Shift (and hence it's speed of recession</a:t>
            </a:r>
            <a:r>
              <a:rPr lang="en-GB" dirty="0" smtClean="0"/>
              <a:t>)</a:t>
            </a:r>
            <a:r>
              <a:rPr lang="en-GB" dirty="0"/>
              <a:t/>
            </a:r>
            <a:br>
              <a:rPr lang="en-GB" dirty="0"/>
            </a:br>
            <a:endParaRPr lang="en-GB" dirty="0"/>
          </a:p>
          <a:p>
            <a:r>
              <a:rPr lang="en-GB" dirty="0"/>
              <a:t>The greater the red shift of a Galaxy then the further away it is</a:t>
            </a:r>
            <a:r>
              <a:rPr lang="en-GB" dirty="0" smtClean="0"/>
              <a:t>.</a:t>
            </a:r>
            <a:r>
              <a:rPr lang="en-GB" dirty="0"/>
              <a:t/>
            </a:r>
            <a:br>
              <a:rPr lang="en-GB" dirty="0"/>
            </a:br>
            <a:endParaRPr lang="en-GB" dirty="0"/>
          </a:p>
          <a:p>
            <a:r>
              <a:rPr lang="en-GB" dirty="0"/>
              <a:t>This WILL NOT work for anything nearby (or even in the Virgo Cluster) due to gravitational attraction and relative motion causing inaccuracies in the measurements</a:t>
            </a:r>
            <a:r>
              <a:rPr lang="en-GB" dirty="0" smtClean="0"/>
              <a:t>.</a:t>
            </a:r>
          </a:p>
          <a:p>
            <a:endParaRPr lang="en-GB" dirty="0"/>
          </a:p>
          <a:p>
            <a:r>
              <a:rPr lang="en-GB" dirty="0" smtClean="0"/>
              <a:t>Range 10</a:t>
            </a:r>
            <a:r>
              <a:rPr lang="en-GB" baseline="30000" dirty="0" smtClean="0"/>
              <a:t>8</a:t>
            </a:r>
            <a:r>
              <a:rPr lang="en-GB" dirty="0" smtClean="0"/>
              <a:t> to 10</a:t>
            </a:r>
            <a:r>
              <a:rPr lang="en-GB" baseline="30000" dirty="0" smtClean="0"/>
              <a:t>10</a:t>
            </a:r>
            <a:r>
              <a:rPr lang="en-GB" dirty="0" smtClean="0"/>
              <a:t> parsecs</a:t>
            </a:r>
            <a:endParaRPr lang="en-GB" dirty="0"/>
          </a:p>
        </p:txBody>
      </p:sp>
    </p:spTree>
    <p:extLst>
      <p:ext uri="{BB962C8B-B14F-4D97-AF65-F5344CB8AC3E}">
        <p14:creationId xmlns:p14="http://schemas.microsoft.com/office/powerpoint/2010/main" val="890814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GB" u="sng" dirty="0"/>
              <a:t>Hubble's Law</a:t>
            </a:r>
            <a:endParaRPr lang="en-GB" dirty="0"/>
          </a:p>
        </p:txBody>
      </p:sp>
      <p:sp>
        <p:nvSpPr>
          <p:cNvPr id="3" name="Content Placeholder 2"/>
          <p:cNvSpPr>
            <a:spLocks noGrp="1"/>
          </p:cNvSpPr>
          <p:nvPr>
            <p:ph idx="1"/>
          </p:nvPr>
        </p:nvSpPr>
        <p:spPr>
          <a:xfrm>
            <a:off x="152400" y="914400"/>
            <a:ext cx="8839200" cy="5943600"/>
          </a:xfrm>
        </p:spPr>
        <p:txBody>
          <a:bodyPr>
            <a:normAutofit fontScale="85000" lnSpcReduction="20000"/>
          </a:bodyPr>
          <a:lstStyle/>
          <a:p>
            <a:r>
              <a:rPr lang="en-GB" dirty="0" smtClean="0"/>
              <a:t>The relationship between the red shift of galaxies and their distances was performed by building up a distance ladder – this was used to calibrate the Hubble constant</a:t>
            </a:r>
          </a:p>
          <a:p>
            <a:r>
              <a:rPr lang="en-GB" dirty="0" smtClean="0"/>
              <a:t>Redshift </a:t>
            </a:r>
            <a:r>
              <a:rPr lang="en-GB" i="1" dirty="0" smtClean="0"/>
              <a:t>v</a:t>
            </a:r>
            <a:r>
              <a:rPr lang="en-GB" dirty="0" smtClean="0"/>
              <a:t> = </a:t>
            </a:r>
            <a:r>
              <a:rPr lang="en-GB" i="1" dirty="0" err="1" smtClean="0"/>
              <a:t>Hd</a:t>
            </a:r>
            <a:endParaRPr lang="en-GB" i="1" dirty="0" smtClean="0"/>
          </a:p>
          <a:p>
            <a:r>
              <a:rPr lang="en-GB" dirty="0" smtClean="0"/>
              <a:t>Assuming that the expansion of the universe has been approximately constant over time then the age of the universe can be calculated from the Hubble constant (giving an age of about 13.8 billion years)</a:t>
            </a:r>
          </a:p>
          <a:p>
            <a:r>
              <a:rPr lang="en-GB" dirty="0" smtClean="0"/>
              <a:t>One major piece of evidence for the big bang and the expanding universe theory is that the light from the time that atoms first formed is now stretched to the microwave pat of the spectrum</a:t>
            </a:r>
          </a:p>
          <a:p>
            <a:r>
              <a:rPr lang="en-GB" dirty="0" smtClean="0"/>
              <a:t>The cosmic microwave background (CMB) has been measured and mapped, giving a map of the very early universe</a:t>
            </a:r>
            <a:endParaRPr lang="en-GB" dirty="0"/>
          </a:p>
        </p:txBody>
      </p:sp>
    </p:spTree>
    <p:extLst>
      <p:ext uri="{BB962C8B-B14F-4D97-AF65-F5344CB8AC3E}">
        <p14:creationId xmlns:p14="http://schemas.microsoft.com/office/powerpoint/2010/main" val="4253555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15962"/>
          </a:xfrm>
        </p:spPr>
        <p:txBody>
          <a:bodyPr>
            <a:normAutofit fontScale="90000"/>
          </a:bodyPr>
          <a:lstStyle/>
          <a:p>
            <a:r>
              <a:rPr lang="en-GB" u="sng" dirty="0" smtClean="0"/>
              <a:t>Helium / Hydrogen abundance</a:t>
            </a:r>
            <a:endParaRPr lang="en-GB" u="sng" dirty="0"/>
          </a:p>
        </p:txBody>
      </p:sp>
      <p:sp>
        <p:nvSpPr>
          <p:cNvPr id="3" name="Content Placeholder 2"/>
          <p:cNvSpPr>
            <a:spLocks noGrp="1"/>
          </p:cNvSpPr>
          <p:nvPr>
            <p:ph idx="1"/>
          </p:nvPr>
        </p:nvSpPr>
        <p:spPr>
          <a:xfrm>
            <a:off x="152400" y="838200"/>
            <a:ext cx="8763000" cy="5287963"/>
          </a:xfrm>
        </p:spPr>
        <p:txBody>
          <a:bodyPr>
            <a:normAutofit fontScale="92500" lnSpcReduction="20000"/>
          </a:bodyPr>
          <a:lstStyle/>
          <a:p>
            <a:r>
              <a:rPr lang="en-GB" dirty="0" smtClean="0"/>
              <a:t>In the very early universe protons and neutrons will have formed in approximately equal amounts.</a:t>
            </a:r>
          </a:p>
          <a:p>
            <a:r>
              <a:rPr lang="en-GB" dirty="0" smtClean="0"/>
              <a:t>Neutrons are not stable on their own and have a half life of 881 seconds</a:t>
            </a:r>
          </a:p>
          <a:p>
            <a:r>
              <a:rPr lang="en-GB" dirty="0" smtClean="0"/>
              <a:t>Given the theoretical temperatures and time of expansion of the early universe it is possible to calculate the amount of Helium that would be formed from neutrons and protons combining to make stable Helium</a:t>
            </a:r>
          </a:p>
          <a:p>
            <a:r>
              <a:rPr lang="en-GB" dirty="0" smtClean="0"/>
              <a:t>The ratio of Hydrogen (Protons) (73%) and Helium (25%) in the universe appear to match the predictions and hence support the theory of the big bang</a:t>
            </a:r>
            <a:endParaRPr lang="en-GB" dirty="0"/>
          </a:p>
        </p:txBody>
      </p:sp>
    </p:spTree>
    <p:extLst>
      <p:ext uri="{BB962C8B-B14F-4D97-AF65-F5344CB8AC3E}">
        <p14:creationId xmlns:p14="http://schemas.microsoft.com/office/powerpoint/2010/main" val="16733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GB" u="sng" dirty="0" smtClean="0"/>
              <a:t>Quasars</a:t>
            </a:r>
            <a:endParaRPr lang="en-GB" u="sng" dirty="0"/>
          </a:p>
        </p:txBody>
      </p:sp>
      <p:sp>
        <p:nvSpPr>
          <p:cNvPr id="3" name="Content Placeholder 2"/>
          <p:cNvSpPr>
            <a:spLocks noGrp="1"/>
          </p:cNvSpPr>
          <p:nvPr>
            <p:ph idx="1"/>
          </p:nvPr>
        </p:nvSpPr>
        <p:spPr>
          <a:xfrm>
            <a:off x="152400" y="838201"/>
            <a:ext cx="8839200" cy="4343400"/>
          </a:xfrm>
        </p:spPr>
        <p:txBody>
          <a:bodyPr>
            <a:normAutofit fontScale="92500" lnSpcReduction="20000"/>
          </a:bodyPr>
          <a:lstStyle/>
          <a:p>
            <a:r>
              <a:rPr lang="en-GB" dirty="0" smtClean="0"/>
              <a:t>The most luminous and distant objects in the universe are called quasars</a:t>
            </a:r>
          </a:p>
          <a:p>
            <a:r>
              <a:rPr lang="en-GB" dirty="0" smtClean="0"/>
              <a:t>These objects are believed to be active galaxies, where a supermassive black-hole at the centre are absorbing huge amounts of matter.</a:t>
            </a:r>
          </a:p>
          <a:p>
            <a:r>
              <a:rPr lang="en-GB" dirty="0" smtClean="0"/>
              <a:t>This creates jets of radiation to be emitted which are detected by radio telescopes</a:t>
            </a:r>
          </a:p>
          <a:p>
            <a:r>
              <a:rPr lang="en-GB" dirty="0" smtClean="0"/>
              <a:t>Quasars have the largest red-shift of any objects found in the universe and are hence considered the most distant objects observed </a:t>
            </a:r>
            <a:endParaRPr lang="en-GB" dirty="0"/>
          </a:p>
        </p:txBody>
      </p:sp>
      <p:sp>
        <p:nvSpPr>
          <p:cNvPr id="4" name="TextBox 3"/>
          <p:cNvSpPr txBox="1"/>
          <p:nvPr/>
        </p:nvSpPr>
        <p:spPr>
          <a:xfrm>
            <a:off x="1981200" y="5321772"/>
            <a:ext cx="5245347" cy="523220"/>
          </a:xfrm>
          <a:prstGeom prst="rect">
            <a:avLst/>
          </a:prstGeom>
          <a:noFill/>
        </p:spPr>
        <p:txBody>
          <a:bodyPr wrap="none" rtlCol="0">
            <a:spAutoFit/>
          </a:bodyPr>
          <a:lstStyle/>
          <a:p>
            <a:r>
              <a:rPr lang="en-GB" sz="2800" dirty="0" smtClean="0"/>
              <a:t>Why are there no nearby Quasars?</a:t>
            </a:r>
            <a:endParaRPr lang="en-GB" sz="2800" dirty="0"/>
          </a:p>
        </p:txBody>
      </p:sp>
      <p:sp>
        <p:nvSpPr>
          <p:cNvPr id="5" name="TextBox 4"/>
          <p:cNvSpPr txBox="1"/>
          <p:nvPr/>
        </p:nvSpPr>
        <p:spPr>
          <a:xfrm>
            <a:off x="505691" y="5029200"/>
            <a:ext cx="8534400" cy="1384995"/>
          </a:xfrm>
          <a:prstGeom prst="rect">
            <a:avLst/>
          </a:prstGeom>
          <a:noFill/>
        </p:spPr>
        <p:txBody>
          <a:bodyPr wrap="square" rtlCol="0">
            <a:spAutoFit/>
          </a:bodyPr>
          <a:lstStyle/>
          <a:p>
            <a:r>
              <a:rPr lang="en-GB" sz="2800" dirty="0" smtClean="0"/>
              <a:t>They absorbed all of the matter near to the black-hole early in the life of the universe so none now exist; when we look at distant Quasars we are looking back in time.</a:t>
            </a:r>
            <a:endParaRPr lang="en-GB" sz="2800" dirty="0"/>
          </a:p>
        </p:txBody>
      </p:sp>
    </p:spTree>
    <p:extLst>
      <p:ext uri="{BB962C8B-B14F-4D97-AF65-F5344CB8AC3E}">
        <p14:creationId xmlns:p14="http://schemas.microsoft.com/office/powerpoint/2010/main" val="337790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par>
                                <p:cTn id="33" presetID="10"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4" grpId="1"/>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750</Words>
  <Application>Microsoft Office PowerPoint</Application>
  <PresentationFormat>On-screen Show (4:3)</PresentationFormat>
  <Paragraphs>52</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Equation</vt:lpstr>
      <vt:lpstr>Distance Ladder</vt:lpstr>
      <vt:lpstr>Trigonometric Parallax</vt:lpstr>
      <vt:lpstr>Spectroscopic Methods</vt:lpstr>
      <vt:lpstr>Cepheid Variables</vt:lpstr>
      <vt:lpstr>Supernovae</vt:lpstr>
      <vt:lpstr>Hubble's Law</vt:lpstr>
      <vt:lpstr>Hubble's Law</vt:lpstr>
      <vt:lpstr>Helium / Hydrogen abundance</vt:lpstr>
      <vt:lpstr>Quasars</vt:lpstr>
      <vt:lpstr>Artist impression of a Quasar</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Distance Ladder</dc:title>
  <dc:creator>SMatthews</dc:creator>
  <cp:lastModifiedBy>USERBUILD</cp:lastModifiedBy>
  <cp:revision>8</cp:revision>
  <dcterms:created xsi:type="dcterms:W3CDTF">2006-08-16T00:00:00Z</dcterms:created>
  <dcterms:modified xsi:type="dcterms:W3CDTF">2016-10-17T11:03:09Z</dcterms:modified>
</cp:coreProperties>
</file>