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7709"/>
            <a:ext cx="7772400" cy="886691"/>
          </a:xfrm>
        </p:spPr>
        <p:txBody>
          <a:bodyPr/>
          <a:lstStyle/>
          <a:p>
            <a:r>
              <a:rPr lang="en-GB" u="sng" dirty="0" smtClean="0"/>
              <a:t>Exoplanets</a:t>
            </a:r>
            <a:endParaRPr lang="en-GB" u="sng" dirty="0"/>
          </a:p>
        </p:txBody>
      </p:sp>
      <p:sp>
        <p:nvSpPr>
          <p:cNvPr id="3" name="Subtitle 2"/>
          <p:cNvSpPr>
            <a:spLocks noGrp="1"/>
          </p:cNvSpPr>
          <p:nvPr>
            <p:ph type="subTitle" idx="1"/>
          </p:nvPr>
        </p:nvSpPr>
        <p:spPr>
          <a:xfrm>
            <a:off x="1371600" y="5410200"/>
            <a:ext cx="6400800" cy="1143000"/>
          </a:xfrm>
        </p:spPr>
        <p:txBody>
          <a:bodyPr>
            <a:normAutofit lnSpcReduction="10000"/>
          </a:bodyPr>
          <a:lstStyle/>
          <a:p>
            <a:r>
              <a:rPr lang="en-GB" dirty="0" smtClean="0"/>
              <a:t>What is an </a:t>
            </a:r>
            <a:r>
              <a:rPr lang="en-GB" dirty="0" smtClean="0"/>
              <a:t>Exoplanet</a:t>
            </a:r>
            <a:r>
              <a:rPr lang="en-GB" dirty="0" smtClean="0"/>
              <a:t>?</a:t>
            </a:r>
          </a:p>
          <a:p>
            <a:r>
              <a:rPr lang="en-GB" dirty="0" smtClean="0"/>
              <a:t>Why is their search important?</a:t>
            </a:r>
            <a:endParaRPr lang="en-GB" dirty="0"/>
          </a:p>
        </p:txBody>
      </p:sp>
      <p:pic>
        <p:nvPicPr>
          <p:cNvPr id="1026" name="Picture 2" descr="https://c1.staticflickr.com/1/509/19741897396_db8a8aaf03_b.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009650"/>
            <a:ext cx="5613400" cy="4210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0185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68362"/>
          </a:xfrm>
        </p:spPr>
        <p:txBody>
          <a:bodyPr/>
          <a:lstStyle/>
          <a:p>
            <a:r>
              <a:rPr lang="en-GB" u="sng" dirty="0" smtClean="0"/>
              <a:t>Summary</a:t>
            </a:r>
            <a:endParaRPr lang="en-GB" u="sng" dirty="0"/>
          </a:p>
        </p:txBody>
      </p:sp>
      <p:sp>
        <p:nvSpPr>
          <p:cNvPr id="3" name="Content Placeholder 2"/>
          <p:cNvSpPr>
            <a:spLocks noGrp="1"/>
          </p:cNvSpPr>
          <p:nvPr>
            <p:ph idx="1"/>
          </p:nvPr>
        </p:nvSpPr>
        <p:spPr>
          <a:xfrm>
            <a:off x="76200" y="990600"/>
            <a:ext cx="8915400" cy="5135563"/>
          </a:xfrm>
        </p:spPr>
        <p:txBody>
          <a:bodyPr>
            <a:normAutofit lnSpcReduction="10000"/>
          </a:bodyPr>
          <a:lstStyle/>
          <a:p>
            <a:r>
              <a:rPr lang="en-GB" dirty="0" smtClean="0"/>
              <a:t>It is very difficult to observe a star orbiting another star due to the relative sizes and brightness's of the objects</a:t>
            </a:r>
          </a:p>
          <a:p>
            <a:r>
              <a:rPr lang="en-GB" dirty="0" smtClean="0"/>
              <a:t>Radial velocity changes in a star that occur periodically can be caused by a planet orbiting the star – this Doppler effect can be observed in the absorption lines</a:t>
            </a:r>
          </a:p>
          <a:p>
            <a:r>
              <a:rPr lang="en-GB" dirty="0" smtClean="0"/>
              <a:t>Transiting exoplanets create a periodic dip in the light curve from a star; they may also include data about the planet’s atmosphere</a:t>
            </a:r>
          </a:p>
          <a:p>
            <a:endParaRPr lang="en-GB" dirty="0"/>
          </a:p>
        </p:txBody>
      </p:sp>
    </p:spTree>
    <p:extLst>
      <p:ext uri="{BB962C8B-B14F-4D97-AF65-F5344CB8AC3E}">
        <p14:creationId xmlns:p14="http://schemas.microsoft.com/office/powerpoint/2010/main" val="2404988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92162"/>
          </a:xfrm>
        </p:spPr>
        <p:txBody>
          <a:bodyPr/>
          <a:lstStyle/>
          <a:p>
            <a:r>
              <a:rPr lang="en-GB" u="sng" dirty="0" smtClean="0"/>
              <a:t>The search for planets around stars</a:t>
            </a:r>
            <a:endParaRPr lang="en-GB" u="sng" dirty="0"/>
          </a:p>
        </p:txBody>
      </p:sp>
      <p:sp>
        <p:nvSpPr>
          <p:cNvPr id="3" name="Content Placeholder 2"/>
          <p:cNvSpPr>
            <a:spLocks noGrp="1"/>
          </p:cNvSpPr>
          <p:nvPr>
            <p:ph idx="1"/>
          </p:nvPr>
        </p:nvSpPr>
        <p:spPr>
          <a:xfrm>
            <a:off x="152400" y="914400"/>
            <a:ext cx="8839200" cy="5791200"/>
          </a:xfrm>
        </p:spPr>
        <p:txBody>
          <a:bodyPr>
            <a:normAutofit fontScale="92500" lnSpcReduction="10000"/>
          </a:bodyPr>
          <a:lstStyle/>
          <a:p>
            <a:r>
              <a:rPr lang="en-GB" dirty="0" smtClean="0"/>
              <a:t>Consider the resolution problems associated with resolving a planet around another star</a:t>
            </a:r>
          </a:p>
          <a:p>
            <a:pPr lvl="1"/>
            <a:r>
              <a:rPr lang="en-GB" dirty="0" smtClean="0"/>
              <a:t>What is the angular separation between the sun and the earth if observed from 500ly away?</a:t>
            </a:r>
          </a:p>
          <a:p>
            <a:pPr lvl="1"/>
            <a:endParaRPr lang="en-GB" dirty="0" smtClean="0"/>
          </a:p>
          <a:p>
            <a:pPr lvl="1"/>
            <a:endParaRPr lang="en-GB" dirty="0" smtClean="0"/>
          </a:p>
          <a:p>
            <a:pPr lvl="1"/>
            <a:r>
              <a:rPr lang="en-GB" dirty="0" smtClean="0"/>
              <a:t>What would be the angular separation between either side of the Earth when viewed from that distance?</a:t>
            </a:r>
          </a:p>
          <a:p>
            <a:pPr lvl="1"/>
            <a:endParaRPr lang="en-GB" dirty="0" smtClean="0"/>
          </a:p>
          <a:p>
            <a:pPr lvl="1"/>
            <a:endParaRPr lang="en-GB" dirty="0"/>
          </a:p>
          <a:p>
            <a:pPr lvl="1"/>
            <a:r>
              <a:rPr lang="en-GB" dirty="0" smtClean="0"/>
              <a:t>Consider the amount of light that a star creates and compare this to the reflected light from a planet (Even if it was 100% reflective what would the ratio be for the Earth to the Sun?)</a:t>
            </a:r>
          </a:p>
          <a:p>
            <a:pPr lvl="1"/>
            <a:endParaRPr lang="en-GB" dirty="0"/>
          </a:p>
        </p:txBody>
      </p:sp>
      <p:graphicFrame>
        <p:nvGraphicFramePr>
          <p:cNvPr id="4" name="Object 3"/>
          <p:cNvGraphicFramePr>
            <a:graphicFrameLocks noChangeAspect="1"/>
          </p:cNvGraphicFramePr>
          <p:nvPr>
            <p:extLst>
              <p:ext uri="{D42A27DB-BD31-4B8C-83A1-F6EECF244321}">
                <p14:modId xmlns:p14="http://schemas.microsoft.com/office/powerpoint/2010/main" val="3627813458"/>
              </p:ext>
            </p:extLst>
          </p:nvPr>
        </p:nvGraphicFramePr>
        <p:xfrm>
          <a:off x="2133600" y="2667000"/>
          <a:ext cx="5654842" cy="762000"/>
        </p:xfrm>
        <a:graphic>
          <a:graphicData uri="http://schemas.openxmlformats.org/presentationml/2006/ole">
            <mc:AlternateContent xmlns:mc="http://schemas.openxmlformats.org/markup-compatibility/2006">
              <mc:Choice xmlns:v="urn:schemas-microsoft-com:vml" Requires="v">
                <p:oleObj spid="_x0000_s4106" name="Equation" r:id="rId3" imgW="3581280" imgH="482400" progId="Equation.3">
                  <p:embed/>
                </p:oleObj>
              </mc:Choice>
              <mc:Fallback>
                <p:oleObj name="Equation" r:id="rId3" imgW="3581280" imgH="482400" progId="Equation.3">
                  <p:embed/>
                  <p:pic>
                    <p:nvPicPr>
                      <p:cNvPr id="0" name=""/>
                      <p:cNvPicPr/>
                      <p:nvPr/>
                    </p:nvPicPr>
                    <p:blipFill>
                      <a:blip r:embed="rId4"/>
                      <a:stretch>
                        <a:fillRect/>
                      </a:stretch>
                    </p:blipFill>
                    <p:spPr>
                      <a:xfrm>
                        <a:off x="2133600" y="2667000"/>
                        <a:ext cx="5654842" cy="7620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855122201"/>
              </p:ext>
            </p:extLst>
          </p:nvPr>
        </p:nvGraphicFramePr>
        <p:xfrm>
          <a:off x="1462088" y="4267200"/>
          <a:ext cx="6235700" cy="762000"/>
        </p:xfrm>
        <a:graphic>
          <a:graphicData uri="http://schemas.openxmlformats.org/presentationml/2006/ole">
            <mc:AlternateContent xmlns:mc="http://schemas.openxmlformats.org/markup-compatibility/2006">
              <mc:Choice xmlns:v="urn:schemas-microsoft-com:vml" Requires="v">
                <p:oleObj spid="_x0000_s4107" name="Equation" r:id="rId5" imgW="3949560" imgH="482400" progId="Equation.3">
                  <p:embed/>
                </p:oleObj>
              </mc:Choice>
              <mc:Fallback>
                <p:oleObj name="Equation" r:id="rId5" imgW="3949560" imgH="482400" progId="Equation.3">
                  <p:embed/>
                  <p:pic>
                    <p:nvPicPr>
                      <p:cNvPr id="0" name="Object 3"/>
                      <p:cNvPicPr>
                        <a:picLocks noChangeAspect="1" noChangeArrowheads="1"/>
                      </p:cNvPicPr>
                      <p:nvPr/>
                    </p:nvPicPr>
                    <p:blipFill>
                      <a:blip r:embed="rId6"/>
                      <a:srcRect/>
                      <a:stretch>
                        <a:fillRect/>
                      </a:stretch>
                    </p:blipFill>
                    <p:spPr bwMode="auto">
                      <a:xfrm>
                        <a:off x="1462088" y="4267200"/>
                        <a:ext cx="62357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1066800"/>
            <a:ext cx="8382000" cy="2246769"/>
          </a:xfrm>
          <a:prstGeom prst="rect">
            <a:avLst/>
          </a:prstGeom>
          <a:noFill/>
        </p:spPr>
        <p:txBody>
          <a:bodyPr wrap="square" rtlCol="0">
            <a:spAutoFit/>
          </a:bodyPr>
          <a:lstStyle/>
          <a:p>
            <a:r>
              <a:rPr lang="en-GB" sz="2800" dirty="0" smtClean="0"/>
              <a:t>The output of the sun radiates outwards to be received on Earth.</a:t>
            </a:r>
          </a:p>
          <a:p>
            <a:endParaRPr lang="en-GB" sz="2800" dirty="0"/>
          </a:p>
          <a:p>
            <a:r>
              <a:rPr lang="en-GB" sz="2800" dirty="0" smtClean="0"/>
              <a:t>Given the radius of the Earth and considering it a disc within a sphere of light from the sun we get:</a:t>
            </a:r>
            <a:endParaRPr lang="en-GB" sz="2800" dirty="0"/>
          </a:p>
        </p:txBody>
      </p:sp>
      <p:graphicFrame>
        <p:nvGraphicFramePr>
          <p:cNvPr id="7" name="Object 6"/>
          <p:cNvGraphicFramePr>
            <a:graphicFrameLocks noChangeAspect="1"/>
          </p:cNvGraphicFramePr>
          <p:nvPr>
            <p:extLst>
              <p:ext uri="{D42A27DB-BD31-4B8C-83A1-F6EECF244321}">
                <p14:modId xmlns:p14="http://schemas.microsoft.com/office/powerpoint/2010/main" val="3838114053"/>
              </p:ext>
            </p:extLst>
          </p:nvPr>
        </p:nvGraphicFramePr>
        <p:xfrm>
          <a:off x="685800" y="3200400"/>
          <a:ext cx="7040880" cy="1219200"/>
        </p:xfrm>
        <a:graphic>
          <a:graphicData uri="http://schemas.openxmlformats.org/presentationml/2006/ole">
            <mc:AlternateContent xmlns:mc="http://schemas.openxmlformats.org/markup-compatibility/2006">
              <mc:Choice xmlns:v="urn:schemas-microsoft-com:vml" Requires="v">
                <p:oleObj spid="_x0000_s4108" name="Equation" r:id="rId7" imgW="2933640" imgH="507960" progId="Equation.3">
                  <p:embed/>
                </p:oleObj>
              </mc:Choice>
              <mc:Fallback>
                <p:oleObj name="Equation" r:id="rId7" imgW="2933640" imgH="507960" progId="Equation.3">
                  <p:embed/>
                  <p:pic>
                    <p:nvPicPr>
                      <p:cNvPr id="0" name=""/>
                      <p:cNvPicPr/>
                      <p:nvPr/>
                    </p:nvPicPr>
                    <p:blipFill>
                      <a:blip r:embed="rId8"/>
                      <a:stretch>
                        <a:fillRect/>
                      </a:stretch>
                    </p:blipFill>
                    <p:spPr>
                      <a:xfrm>
                        <a:off x="685800" y="3200400"/>
                        <a:ext cx="7040880" cy="1219200"/>
                      </a:xfrm>
                      <a:prstGeom prst="rect">
                        <a:avLst/>
                      </a:prstGeom>
                    </p:spPr>
                  </p:pic>
                </p:oleObj>
              </mc:Fallback>
            </mc:AlternateContent>
          </a:graphicData>
        </a:graphic>
      </p:graphicFrame>
    </p:spTree>
    <p:extLst>
      <p:ext uri="{BB962C8B-B14F-4D97-AF65-F5344CB8AC3E}">
        <p14:creationId xmlns:p14="http://schemas.microsoft.com/office/powerpoint/2010/main" val="1342445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xit" presetSubtype="0" fill="hold" grpId="1" nodeType="clickEffect">
                                  <p:stCondLst>
                                    <p:cond delay="0"/>
                                  </p:stCondLst>
                                  <p:childTnLst>
                                    <p:animEffect transition="out" filter="fade">
                                      <p:cBhvr>
                                        <p:cTn id="36" dur="500"/>
                                        <p:tgtEl>
                                          <p:spTgt spid="3">
                                            <p:txEl>
                                              <p:pRg st="0" end="0"/>
                                            </p:txEl>
                                          </p:spTgt>
                                        </p:tgtEl>
                                      </p:cBhvr>
                                    </p:animEffect>
                                    <p:set>
                                      <p:cBhvr>
                                        <p:cTn id="37" dur="1" fill="hold">
                                          <p:stCondLst>
                                            <p:cond delay="499"/>
                                          </p:stCondLst>
                                        </p:cTn>
                                        <p:tgtEl>
                                          <p:spTgt spid="3">
                                            <p:txEl>
                                              <p:pRg st="0" end="0"/>
                                            </p:txEl>
                                          </p:spTgt>
                                        </p:tgtEl>
                                        <p:attrNameLst>
                                          <p:attrName>style.visibility</p:attrName>
                                        </p:attrNameLst>
                                      </p:cBhvr>
                                      <p:to>
                                        <p:strVal val="hidden"/>
                                      </p:to>
                                    </p:set>
                                  </p:childTnLst>
                                </p:cTn>
                              </p:par>
                              <p:par>
                                <p:cTn id="38" presetID="10" presetClass="exit" presetSubtype="0" fill="hold" grpId="1" nodeType="withEffect">
                                  <p:stCondLst>
                                    <p:cond delay="0"/>
                                  </p:stCondLst>
                                  <p:childTnLst>
                                    <p:animEffect transition="out" filter="fade">
                                      <p:cBhvr>
                                        <p:cTn id="39" dur="500"/>
                                        <p:tgtEl>
                                          <p:spTgt spid="3">
                                            <p:txEl>
                                              <p:pRg st="1" end="1"/>
                                            </p:txEl>
                                          </p:spTgt>
                                        </p:tgtEl>
                                      </p:cBhvr>
                                    </p:animEffect>
                                    <p:set>
                                      <p:cBhvr>
                                        <p:cTn id="40" dur="1" fill="hold">
                                          <p:stCondLst>
                                            <p:cond delay="499"/>
                                          </p:stCondLst>
                                        </p:cTn>
                                        <p:tgtEl>
                                          <p:spTgt spid="3">
                                            <p:txEl>
                                              <p:pRg st="1" end="1"/>
                                            </p:txEl>
                                          </p:spTgt>
                                        </p:tgtEl>
                                        <p:attrNameLst>
                                          <p:attrName>style.visibility</p:attrName>
                                        </p:attrNameLst>
                                      </p:cBhvr>
                                      <p:to>
                                        <p:strVal val="hidden"/>
                                      </p:to>
                                    </p:set>
                                  </p:childTnLst>
                                </p:cTn>
                              </p:par>
                              <p:par>
                                <p:cTn id="41" presetID="10" presetClass="exit" presetSubtype="0" fill="hold" grpId="1" nodeType="withEffect">
                                  <p:stCondLst>
                                    <p:cond delay="0"/>
                                  </p:stCondLst>
                                  <p:childTnLst>
                                    <p:animEffect transition="out" filter="fade">
                                      <p:cBhvr>
                                        <p:cTn id="42" dur="500"/>
                                        <p:tgtEl>
                                          <p:spTgt spid="3">
                                            <p:txEl>
                                              <p:pRg st="4" end="4"/>
                                            </p:txEl>
                                          </p:spTgt>
                                        </p:tgtEl>
                                      </p:cBhvr>
                                    </p:animEffect>
                                    <p:set>
                                      <p:cBhvr>
                                        <p:cTn id="43" dur="1" fill="hold">
                                          <p:stCondLst>
                                            <p:cond delay="499"/>
                                          </p:stCondLst>
                                        </p:cTn>
                                        <p:tgtEl>
                                          <p:spTgt spid="3">
                                            <p:txEl>
                                              <p:pRg st="4" end="4"/>
                                            </p:txEl>
                                          </p:spTgt>
                                        </p:tgtEl>
                                        <p:attrNameLst>
                                          <p:attrName>style.visibility</p:attrName>
                                        </p:attrNameLst>
                                      </p:cBhvr>
                                      <p:to>
                                        <p:strVal val="hidden"/>
                                      </p:to>
                                    </p:set>
                                  </p:childTnLst>
                                </p:cTn>
                              </p:par>
                              <p:par>
                                <p:cTn id="44" presetID="10" presetClass="exit" presetSubtype="0" fill="hold" grpId="1" nodeType="withEffect">
                                  <p:stCondLst>
                                    <p:cond delay="0"/>
                                  </p:stCondLst>
                                  <p:childTnLst>
                                    <p:animEffect transition="out" filter="fade">
                                      <p:cBhvr>
                                        <p:cTn id="45" dur="500"/>
                                        <p:tgtEl>
                                          <p:spTgt spid="3">
                                            <p:txEl>
                                              <p:pRg st="7" end="7"/>
                                            </p:txEl>
                                          </p:spTgt>
                                        </p:tgtEl>
                                      </p:cBhvr>
                                    </p:animEffect>
                                    <p:set>
                                      <p:cBhvr>
                                        <p:cTn id="46" dur="1" fill="hold">
                                          <p:stCondLst>
                                            <p:cond delay="499"/>
                                          </p:stCondLst>
                                        </p:cTn>
                                        <p:tgtEl>
                                          <p:spTgt spid="3">
                                            <p:txEl>
                                              <p:pRg st="7" end="7"/>
                                            </p:txEl>
                                          </p:spTgt>
                                        </p:tgtEl>
                                        <p:attrNameLst>
                                          <p:attrName>style.visibility</p:attrName>
                                        </p:attrNameLst>
                                      </p:cBhvr>
                                      <p:to>
                                        <p:strVal val="hidden"/>
                                      </p:to>
                                    </p:set>
                                  </p:childTnLst>
                                </p:cTn>
                              </p:par>
                              <p:par>
                                <p:cTn id="47" presetID="10" presetClass="exit" presetSubtype="0" fill="hold" nodeType="withEffect">
                                  <p:stCondLst>
                                    <p:cond delay="0"/>
                                  </p:stCondLst>
                                  <p:childTnLst>
                                    <p:animEffect transition="out" filter="fade">
                                      <p:cBhvr>
                                        <p:cTn id="48" dur="500"/>
                                        <p:tgtEl>
                                          <p:spTgt spid="4"/>
                                        </p:tgtEl>
                                      </p:cBhvr>
                                    </p:animEffect>
                                    <p:set>
                                      <p:cBhvr>
                                        <p:cTn id="49" dur="1" fill="hold">
                                          <p:stCondLst>
                                            <p:cond delay="499"/>
                                          </p:stCondLst>
                                        </p:cTn>
                                        <p:tgtEl>
                                          <p:spTgt spid="4"/>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500"/>
                                        <p:tgtEl>
                                          <p:spTgt spid="5"/>
                                        </p:tgtEl>
                                      </p:cBhvr>
                                    </p:animEffect>
                                    <p:set>
                                      <p:cBhvr>
                                        <p:cTn id="52" dur="1" fill="hold">
                                          <p:stCondLst>
                                            <p:cond delay="499"/>
                                          </p:stCondLst>
                                        </p:cTn>
                                        <p:tgtEl>
                                          <p:spTgt spid="5"/>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animEffect transition="in" filter="fade">
                                      <p:cBhvr>
                                        <p:cTn id="57" dur="500"/>
                                        <p:tgtEl>
                                          <p:spTgt spid="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7"/>
                                        </p:tgtEl>
                                        <p:attrNameLst>
                                          <p:attrName>style.visibility</p:attrName>
                                        </p:attrNameLst>
                                      </p:cBhvr>
                                      <p:to>
                                        <p:strVal val="visible"/>
                                      </p:to>
                                    </p:set>
                                    <p:animEffect transition="in" filter="fade">
                                      <p:cBhvr>
                                        <p:cTn id="6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build="p"/>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GB" u="sng" dirty="0" smtClean="0"/>
              <a:t>Finding exoplanets</a:t>
            </a:r>
            <a:endParaRPr lang="en-GB" u="sng" dirty="0"/>
          </a:p>
        </p:txBody>
      </p:sp>
      <p:sp>
        <p:nvSpPr>
          <p:cNvPr id="3" name="Content Placeholder 2"/>
          <p:cNvSpPr>
            <a:spLocks noGrp="1"/>
          </p:cNvSpPr>
          <p:nvPr>
            <p:ph idx="1"/>
          </p:nvPr>
        </p:nvSpPr>
        <p:spPr>
          <a:xfrm>
            <a:off x="76200" y="762000"/>
            <a:ext cx="8915400" cy="5364163"/>
          </a:xfrm>
        </p:spPr>
        <p:txBody>
          <a:bodyPr/>
          <a:lstStyle/>
          <a:p>
            <a:r>
              <a:rPr lang="en-GB" dirty="0" smtClean="0"/>
              <a:t>The problem resolving a small planet around a distance star means that the presence of the planet must be inferred from other data; there are two main methods:</a:t>
            </a:r>
          </a:p>
          <a:p>
            <a:pPr lvl="1"/>
            <a:r>
              <a:rPr lang="en-GB" dirty="0" smtClean="0"/>
              <a:t>Transiting exoplanets; looking at light curves</a:t>
            </a:r>
          </a:p>
          <a:p>
            <a:pPr lvl="1"/>
            <a:r>
              <a:rPr lang="en-GB" dirty="0" smtClean="0"/>
              <a:t>Doppler shift changes in a star; Radial velocity technique</a:t>
            </a:r>
          </a:p>
          <a:p>
            <a:r>
              <a:rPr lang="en-GB" dirty="0" smtClean="0"/>
              <a:t>Discuss what the differences and similarities might be between theses methods</a:t>
            </a:r>
          </a:p>
          <a:p>
            <a:pPr lvl="1"/>
            <a:endParaRPr lang="en-GB" dirty="0"/>
          </a:p>
        </p:txBody>
      </p:sp>
    </p:spTree>
    <p:extLst>
      <p:ext uri="{BB962C8B-B14F-4D97-AF65-F5344CB8AC3E}">
        <p14:creationId xmlns:p14="http://schemas.microsoft.com/office/powerpoint/2010/main" val="2604123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715962"/>
          </a:xfrm>
        </p:spPr>
        <p:txBody>
          <a:bodyPr>
            <a:normAutofit fontScale="90000"/>
          </a:bodyPr>
          <a:lstStyle/>
          <a:p>
            <a:r>
              <a:rPr lang="en-GB" u="sng" dirty="0" smtClean="0"/>
              <a:t>Transiting exoplanets</a:t>
            </a:r>
            <a:endParaRPr lang="en-GB" u="sng" dirty="0"/>
          </a:p>
        </p:txBody>
      </p:sp>
      <p:sp>
        <p:nvSpPr>
          <p:cNvPr id="3" name="Content Placeholder 2"/>
          <p:cNvSpPr>
            <a:spLocks noGrp="1"/>
          </p:cNvSpPr>
          <p:nvPr>
            <p:ph idx="1"/>
          </p:nvPr>
        </p:nvSpPr>
        <p:spPr>
          <a:xfrm>
            <a:off x="152400" y="762000"/>
            <a:ext cx="8839200" cy="5943600"/>
          </a:xfrm>
        </p:spPr>
        <p:txBody>
          <a:bodyPr>
            <a:normAutofit fontScale="92500" lnSpcReduction="10000"/>
          </a:bodyPr>
          <a:lstStyle/>
          <a:p>
            <a:r>
              <a:rPr lang="en-GB" dirty="0" smtClean="0"/>
              <a:t>A planet transits across the face of a star if the orientation of the system is such that the plane of the planetary orbits exactly face planet Earth.</a:t>
            </a:r>
          </a:p>
          <a:p>
            <a:pPr lvl="1"/>
            <a:r>
              <a:rPr lang="en-GB" dirty="0" smtClean="0"/>
              <a:t>Consider the Earth / Sun system; what is the angle subtended from the Earth to the edge of the sun?</a:t>
            </a:r>
          </a:p>
          <a:p>
            <a:pPr lvl="1"/>
            <a:r>
              <a:rPr lang="en-GB" dirty="0" smtClean="0"/>
              <a:t>What percentage of space around our system would see us transit the Sun?</a:t>
            </a:r>
          </a:p>
          <a:p>
            <a:pPr lvl="1"/>
            <a:endParaRPr lang="en-GB" dirty="0" smtClean="0"/>
          </a:p>
          <a:p>
            <a:r>
              <a:rPr lang="en-GB" dirty="0" smtClean="0"/>
              <a:t>When a planet transits a star then it causes a </a:t>
            </a:r>
            <a:r>
              <a:rPr lang="en-GB" b="1" dirty="0" smtClean="0"/>
              <a:t>periodic dip </a:t>
            </a:r>
            <a:r>
              <a:rPr lang="en-GB" dirty="0" smtClean="0"/>
              <a:t>in the light from the star. What does this tell us?</a:t>
            </a:r>
          </a:p>
          <a:p>
            <a:pPr lvl="1"/>
            <a:r>
              <a:rPr lang="en-GB" dirty="0" smtClean="0"/>
              <a:t>The depth of the dip gives a measure of the size of the planet</a:t>
            </a:r>
          </a:p>
          <a:p>
            <a:pPr lvl="1"/>
            <a:r>
              <a:rPr lang="en-GB" dirty="0" smtClean="0"/>
              <a:t>The length of the dip can be used to calculate the orbital time and hence the distance of the planet from the sun</a:t>
            </a:r>
            <a:endParaRPr lang="en-GB" dirty="0"/>
          </a:p>
        </p:txBody>
      </p:sp>
    </p:spTree>
    <p:extLst>
      <p:ext uri="{BB962C8B-B14F-4D97-AF65-F5344CB8AC3E}">
        <p14:creationId xmlns:p14="http://schemas.microsoft.com/office/powerpoint/2010/main" val="255733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t>Describing and analysing a light curve</a:t>
            </a:r>
            <a:endParaRPr lang="en-GB" u="sng" dirty="0"/>
          </a:p>
        </p:txBody>
      </p:sp>
      <p:pic>
        <p:nvPicPr>
          <p:cNvPr id="1027" name="Picture 3" descr="C:\Users\USERBUILD\Downloads\Light_Curve_of_a_Planet_Transiting_Its_Star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837" y="2100072"/>
            <a:ext cx="8669071" cy="3691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89616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u="sng" dirty="0" smtClean="0"/>
              <a:t>Data collected on exoplanet </a:t>
            </a:r>
            <a:br>
              <a:rPr lang="en-GB" u="sng" dirty="0" smtClean="0"/>
            </a:br>
            <a:r>
              <a:rPr lang="en-GB" u="sng" dirty="0" smtClean="0"/>
              <a:t>Wasp-19b</a:t>
            </a:r>
            <a:endParaRPr lang="en-GB" u="sng"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1609724"/>
            <a:ext cx="8991600" cy="42509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56505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BUILD\Downloads\Radial_Velocity_Exoplanet_Detection.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0" y="1905000"/>
            <a:ext cx="9144000" cy="3321844"/>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13855"/>
            <a:ext cx="8229600" cy="792162"/>
          </a:xfrm>
        </p:spPr>
        <p:txBody>
          <a:bodyPr/>
          <a:lstStyle/>
          <a:p>
            <a:r>
              <a:rPr lang="en-GB" u="sng" dirty="0" smtClean="0"/>
              <a:t>Radial velocity technique</a:t>
            </a:r>
            <a:endParaRPr lang="en-GB" u="sng" dirty="0"/>
          </a:p>
        </p:txBody>
      </p:sp>
      <p:sp>
        <p:nvSpPr>
          <p:cNvPr id="3" name="Content Placeholder 2"/>
          <p:cNvSpPr>
            <a:spLocks noGrp="1"/>
          </p:cNvSpPr>
          <p:nvPr>
            <p:ph idx="1"/>
          </p:nvPr>
        </p:nvSpPr>
        <p:spPr>
          <a:xfrm>
            <a:off x="152400" y="838201"/>
            <a:ext cx="8839200" cy="4267200"/>
          </a:xfrm>
        </p:spPr>
        <p:txBody>
          <a:bodyPr>
            <a:normAutofit fontScale="92500" lnSpcReduction="20000"/>
          </a:bodyPr>
          <a:lstStyle/>
          <a:p>
            <a:r>
              <a:rPr lang="en-GB" dirty="0" smtClean="0"/>
              <a:t>Recall that the Hydrogen lines in the spectrum from a star can enable the viewer to measure the velocity of the object (radially relative to the observer) using red-shift</a:t>
            </a:r>
          </a:p>
          <a:p>
            <a:r>
              <a:rPr lang="en-GB" dirty="0" smtClean="0"/>
              <a:t>As a planet orbits a star it makes the star wobble periodically; radial velocities as small as 1ms</a:t>
            </a:r>
            <a:r>
              <a:rPr lang="en-GB" baseline="30000" dirty="0" smtClean="0"/>
              <a:t>-1</a:t>
            </a:r>
            <a:r>
              <a:rPr lang="en-GB" dirty="0" smtClean="0"/>
              <a:t> can be observed</a:t>
            </a:r>
          </a:p>
          <a:p>
            <a:r>
              <a:rPr lang="en-GB" dirty="0" smtClean="0"/>
              <a:t>Although the planetary orbits must still align with the observer this method works even when the alignment does not allow for a transit</a:t>
            </a:r>
            <a:endParaRPr lang="en-GB" dirty="0"/>
          </a:p>
        </p:txBody>
      </p:sp>
    </p:spTree>
    <p:extLst>
      <p:ext uri="{BB962C8B-B14F-4D97-AF65-F5344CB8AC3E}">
        <p14:creationId xmlns:p14="http://schemas.microsoft.com/office/powerpoint/2010/main" val="32717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3">
                                            <p:txEl>
                                              <p:pRg st="0" end="0"/>
                                            </p:txEl>
                                          </p:spTgt>
                                        </p:tgtEl>
                                      </p:cBhvr>
                                    </p:animEffect>
                                    <p:set>
                                      <p:cBhvr>
                                        <p:cTn id="22" dur="1" fill="hold">
                                          <p:stCondLst>
                                            <p:cond delay="499"/>
                                          </p:stCondLst>
                                        </p:cTn>
                                        <p:tgtEl>
                                          <p:spTgt spid="3">
                                            <p:txEl>
                                              <p:pRg st="0" end="0"/>
                                            </p:txEl>
                                          </p:spTgt>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3">
                                            <p:txEl>
                                              <p:pRg st="1" end="1"/>
                                            </p:txEl>
                                          </p:spTgt>
                                        </p:tgtEl>
                                      </p:cBhvr>
                                    </p:animEffect>
                                    <p:set>
                                      <p:cBhvr>
                                        <p:cTn id="25" dur="1" fill="hold">
                                          <p:stCondLst>
                                            <p:cond delay="499"/>
                                          </p:stCondLst>
                                        </p:cTn>
                                        <p:tgtEl>
                                          <p:spTgt spid="3">
                                            <p:txEl>
                                              <p:pRg st="1" end="1"/>
                                            </p:txEl>
                                          </p:spTgt>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3">
                                            <p:txEl>
                                              <p:pRg st="2" end="2"/>
                                            </p:txEl>
                                          </p:spTgt>
                                        </p:tgtEl>
                                      </p:cBhvr>
                                    </p:animEffect>
                                    <p:set>
                                      <p:cBhvr>
                                        <p:cTn id="28" dur="1" fill="hold">
                                          <p:stCondLst>
                                            <p:cond delay="499"/>
                                          </p:stCondLst>
                                        </p:cTn>
                                        <p:tgtEl>
                                          <p:spTgt spid="3">
                                            <p:txEl>
                                              <p:pRg st="2" end="2"/>
                                            </p:txEl>
                                          </p:spTgt>
                                        </p:tgtEl>
                                        <p:attrNameLst>
                                          <p:attrName>style.visibility</p:attrName>
                                        </p:attrNameLst>
                                      </p:cBhvr>
                                      <p:to>
                                        <p:strVal val="hidden"/>
                                      </p:to>
                                    </p:set>
                                  </p:childTnLst>
                                </p:cTn>
                              </p:par>
                            </p:childTnLst>
                          </p:cTn>
                        </p:par>
                        <p:par>
                          <p:cTn id="29" fill="hold">
                            <p:stCondLst>
                              <p:cond delay="500"/>
                            </p:stCondLst>
                            <p:childTnLst>
                              <p:par>
                                <p:cTn id="30" presetID="10" presetClass="entr" presetSubtype="0" fill="hold" nodeType="afterEffect">
                                  <p:stCondLst>
                                    <p:cond delay="0"/>
                                  </p:stCondLst>
                                  <p:childTnLst>
                                    <p:set>
                                      <p:cBhvr>
                                        <p:cTn id="31" dur="1" fill="hold">
                                          <p:stCondLst>
                                            <p:cond delay="0"/>
                                          </p:stCondLst>
                                        </p:cTn>
                                        <p:tgtEl>
                                          <p:spTgt spid="3074"/>
                                        </p:tgtEl>
                                        <p:attrNameLst>
                                          <p:attrName>style.visibility</p:attrName>
                                        </p:attrNameLst>
                                      </p:cBhvr>
                                      <p:to>
                                        <p:strVal val="visible"/>
                                      </p:to>
                                    </p:set>
                                    <p:animEffect transition="in" filter="fade">
                                      <p:cBhvr>
                                        <p:cTn id="32"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7"/>
            <a:ext cx="8229600" cy="792162"/>
          </a:xfrm>
        </p:spPr>
        <p:txBody>
          <a:bodyPr/>
          <a:lstStyle/>
          <a:p>
            <a:r>
              <a:rPr lang="en-GB" u="sng" dirty="0" smtClean="0"/>
              <a:t>Comparing techniques</a:t>
            </a:r>
            <a:endParaRPr lang="en-GB" u="sng" dirty="0"/>
          </a:p>
        </p:txBody>
      </p:sp>
      <p:sp>
        <p:nvSpPr>
          <p:cNvPr id="3" name="Content Placeholder 2"/>
          <p:cNvSpPr>
            <a:spLocks noGrp="1"/>
          </p:cNvSpPr>
          <p:nvPr>
            <p:ph idx="1"/>
          </p:nvPr>
        </p:nvSpPr>
        <p:spPr>
          <a:xfrm>
            <a:off x="152400" y="838200"/>
            <a:ext cx="8839200" cy="5287963"/>
          </a:xfrm>
        </p:spPr>
        <p:txBody>
          <a:bodyPr>
            <a:normAutofit fontScale="92500" lnSpcReduction="10000"/>
          </a:bodyPr>
          <a:lstStyle/>
          <a:p>
            <a:r>
              <a:rPr lang="en-GB" dirty="0" smtClean="0"/>
              <a:t>The radial velocity technique can be used in a wider variety of circumstances so is going to generally find more exoplanets</a:t>
            </a:r>
          </a:p>
          <a:p>
            <a:r>
              <a:rPr lang="en-GB" dirty="0" smtClean="0"/>
              <a:t>The transiting method enables more accurate data to be found for the size of the planet and its exact orbital time as the angle of the planetary orbit can be accurately calculated</a:t>
            </a:r>
          </a:p>
          <a:p>
            <a:r>
              <a:rPr lang="en-GB" dirty="0" smtClean="0"/>
              <a:t>The transiting method may enable the atmosphere of the planet to be measured as some of the light from the star will pass through the planet’s atmosphere and will leave faint absorption lines</a:t>
            </a:r>
            <a:endParaRPr lang="en-GB" dirty="0"/>
          </a:p>
        </p:txBody>
      </p:sp>
    </p:spTree>
    <p:extLst>
      <p:ext uri="{BB962C8B-B14F-4D97-AF65-F5344CB8AC3E}">
        <p14:creationId xmlns:p14="http://schemas.microsoft.com/office/powerpoint/2010/main" val="2322772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u="sng" dirty="0" smtClean="0"/>
              <a:t>Selection bias</a:t>
            </a:r>
            <a:endParaRPr lang="en-GB" u="sng" dirty="0"/>
          </a:p>
        </p:txBody>
      </p:sp>
      <p:sp>
        <p:nvSpPr>
          <p:cNvPr id="3" name="Content Placeholder 2"/>
          <p:cNvSpPr>
            <a:spLocks noGrp="1"/>
          </p:cNvSpPr>
          <p:nvPr>
            <p:ph idx="1"/>
          </p:nvPr>
        </p:nvSpPr>
        <p:spPr/>
        <p:txBody>
          <a:bodyPr/>
          <a:lstStyle/>
          <a:p>
            <a:r>
              <a:rPr lang="en-GB" dirty="0" smtClean="0"/>
              <a:t>What sort of planets do you think would be easiest to find?</a:t>
            </a:r>
          </a:p>
          <a:p>
            <a:pPr lvl="1"/>
            <a:r>
              <a:rPr lang="en-GB" dirty="0" smtClean="0"/>
              <a:t>Large planets that create large Doppler shifts and / or larger light curve dips</a:t>
            </a:r>
          </a:p>
          <a:p>
            <a:pPr lvl="1"/>
            <a:r>
              <a:rPr lang="en-GB" dirty="0" smtClean="0"/>
              <a:t>Planets close to the sun that have short orbital periods</a:t>
            </a:r>
          </a:p>
          <a:p>
            <a:r>
              <a:rPr lang="en-GB" dirty="0" smtClean="0"/>
              <a:t>Most of the exoplanets that have been discovered are “Hot </a:t>
            </a:r>
            <a:r>
              <a:rPr lang="en-GB" dirty="0" err="1" smtClean="0"/>
              <a:t>Jupiters</a:t>
            </a:r>
            <a:r>
              <a:rPr lang="en-GB" dirty="0" smtClean="0"/>
              <a:t>” meaning they are gas giants in very tight, fast orbits</a:t>
            </a:r>
            <a:endParaRPr lang="en-GB" dirty="0"/>
          </a:p>
        </p:txBody>
      </p:sp>
    </p:spTree>
    <p:extLst>
      <p:ext uri="{BB962C8B-B14F-4D97-AF65-F5344CB8AC3E}">
        <p14:creationId xmlns:p14="http://schemas.microsoft.com/office/powerpoint/2010/main" val="4044595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642</Words>
  <Application>Microsoft Office PowerPoint</Application>
  <PresentationFormat>On-screen Show (4:3)</PresentationFormat>
  <Paragraphs>47</Paragraphs>
  <Slides>10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2" baseType="lpstr">
      <vt:lpstr>Office Theme</vt:lpstr>
      <vt:lpstr>Microsoft Equation 3.0</vt:lpstr>
      <vt:lpstr>Exoplanets</vt:lpstr>
      <vt:lpstr>The search for planets around stars</vt:lpstr>
      <vt:lpstr>Finding exoplanets</vt:lpstr>
      <vt:lpstr>Transiting exoplanets</vt:lpstr>
      <vt:lpstr>Describing and analysing a light curve</vt:lpstr>
      <vt:lpstr>Data collected on exoplanet  Wasp-19b</vt:lpstr>
      <vt:lpstr>Radial velocity technique</vt:lpstr>
      <vt:lpstr>Comparing techniques</vt:lpstr>
      <vt:lpstr>Selection bias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Exo-planets</dc:title>
  <dc:creator>SMatthews</dc:creator>
  <cp:lastModifiedBy>USERBUILD</cp:lastModifiedBy>
  <cp:revision>7</cp:revision>
  <dcterms:created xsi:type="dcterms:W3CDTF">2006-08-16T00:00:00Z</dcterms:created>
  <dcterms:modified xsi:type="dcterms:W3CDTF">2016-10-17T13:58:02Z</dcterms:modified>
</cp:coreProperties>
</file>