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2BC27-C873-4172-9AB0-44A33EA6E44B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8B818-F1EF-498B-A949-CC115A473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B818-F1EF-498B-A949-CC115A473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2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09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Classification of stars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715000"/>
            <a:ext cx="8686800" cy="990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How many different types of stars do you know?</a:t>
            </a:r>
          </a:p>
          <a:p>
            <a:r>
              <a:rPr lang="en-GB" dirty="0" smtClean="0"/>
              <a:t>What properties make them fall into different groups?</a:t>
            </a:r>
            <a:endParaRPr lang="en-GB" dirty="0"/>
          </a:p>
        </p:txBody>
      </p:sp>
      <p:pic>
        <p:nvPicPr>
          <p:cNvPr id="1026" name="Picture 2" descr="C:\Users\USERBUILD\Downloads\Pleiades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63619" cy="451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792162"/>
          </a:xfrm>
        </p:spPr>
        <p:txBody>
          <a:bodyPr>
            <a:normAutofit/>
          </a:bodyPr>
          <a:lstStyle/>
          <a:p>
            <a:r>
              <a:rPr lang="en-GB" u="sng" dirty="0" smtClean="0"/>
              <a:t>Andromeda Galaxy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Andromeda is our nearest large spiral galaxy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It is </a:t>
            </a:r>
            <a:r>
              <a:rPr lang="en-GB" dirty="0" smtClean="0"/>
              <a:t>2.5 </a:t>
            </a:r>
            <a:r>
              <a:rPr lang="en-GB" dirty="0"/>
              <a:t>million light years </a:t>
            </a:r>
            <a:r>
              <a:rPr lang="en-GB" dirty="0" smtClean="0"/>
              <a:t>away</a:t>
            </a:r>
            <a:endParaRPr lang="en-GB" dirty="0"/>
          </a:p>
        </p:txBody>
      </p:sp>
      <p:pic>
        <p:nvPicPr>
          <p:cNvPr id="6146" name="Picture 2" descr="C:\Users\USERBUILD\Downloads\Andromeda_Galaxy_(with_h-alph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530816" cy="42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75" y="152400"/>
            <a:ext cx="8229600" cy="755073"/>
          </a:xfrm>
        </p:spPr>
        <p:txBody>
          <a:bodyPr>
            <a:noAutofit/>
          </a:bodyPr>
          <a:lstStyle/>
          <a:p>
            <a:r>
              <a:rPr lang="en-GB" sz="3200" u="sng" dirty="0"/>
              <a:t>Magnitudes of </a:t>
            </a:r>
            <a:r>
              <a:rPr lang="en-GB" sz="3200" u="sng" dirty="0" smtClean="0"/>
              <a:t>Stars </a:t>
            </a:r>
            <a:br>
              <a:rPr lang="en-GB" sz="3200" u="sng" dirty="0" smtClean="0"/>
            </a:br>
            <a:r>
              <a:rPr lang="en-GB" sz="3200" dirty="0" smtClean="0"/>
              <a:t>(</a:t>
            </a:r>
            <a:r>
              <a:rPr lang="en-GB" sz="3200" dirty="0"/>
              <a:t>The </a:t>
            </a:r>
            <a:r>
              <a:rPr lang="en-GB" sz="3200" dirty="0" err="1"/>
              <a:t>Hipparcos</a:t>
            </a:r>
            <a:r>
              <a:rPr lang="en-GB" sz="3200" dirty="0"/>
              <a:t> </a:t>
            </a:r>
            <a:r>
              <a:rPr lang="en-GB" sz="3200" dirty="0" smtClean="0"/>
              <a:t>scale)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364"/>
            <a:ext cx="8915400" cy="52162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Star magnitudes were first measured by </a:t>
            </a:r>
            <a:r>
              <a:rPr lang="en-GB" dirty="0" err="1" smtClean="0"/>
              <a:t>Hipparcos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smtClean="0"/>
              <a:t>102BC</a:t>
            </a:r>
            <a:endParaRPr lang="en-GB" dirty="0"/>
          </a:p>
          <a:p>
            <a:r>
              <a:rPr lang="en-GB" dirty="0"/>
              <a:t>The early magnitude scale went from 1 - 6 (as integers) and were from Bright to </a:t>
            </a:r>
            <a:r>
              <a:rPr lang="en-GB" dirty="0" smtClean="0"/>
              <a:t>Dim</a:t>
            </a:r>
          </a:p>
          <a:p>
            <a:r>
              <a:rPr lang="en-GB" dirty="0"/>
              <a:t>The modern scale uses this scale but it has been extended, especially in the region of very faint objects. It also now has a mathematical description which means that it is a </a:t>
            </a:r>
            <a:r>
              <a:rPr lang="en-GB" i="1" dirty="0"/>
              <a:t>continuous measurement</a:t>
            </a:r>
            <a:r>
              <a:rPr lang="en-GB" dirty="0"/>
              <a:t> as opposed to being </a:t>
            </a:r>
            <a:r>
              <a:rPr lang="en-GB" i="1" dirty="0"/>
              <a:t>discrete</a:t>
            </a:r>
            <a:r>
              <a:rPr lang="en-GB" dirty="0"/>
              <a:t>. This has caused very bright objects to have a negative visual magnitude!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1" y="1219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Sirius is the brightest star with visual magnitude </a:t>
            </a:r>
            <a:r>
              <a:rPr lang="en-GB" sz="3200" i="1" dirty="0"/>
              <a:t>m</a:t>
            </a:r>
            <a:r>
              <a:rPr lang="en-GB" sz="3200" dirty="0"/>
              <a:t> of -1.46 at a distance from Earth of only 8.6 </a:t>
            </a:r>
            <a:r>
              <a:rPr lang="en-GB" sz="3200" dirty="0" err="1"/>
              <a:t>ly</a:t>
            </a:r>
            <a:endParaRPr lang="en-GB" sz="3200" dirty="0"/>
          </a:p>
        </p:txBody>
      </p:sp>
      <p:pic>
        <p:nvPicPr>
          <p:cNvPr id="7170" name="Picture 2" descr="C:\Users\USERBUILD\Downloads\Siri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452950" cy="36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325"/>
            <a:ext cx="6172199" cy="681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Apparent and Absolute Magnitude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magnitudes that have been discussed so far are the </a:t>
            </a:r>
            <a:r>
              <a:rPr lang="en-GB" u="sng" dirty="0"/>
              <a:t>apparent magnitudes</a:t>
            </a:r>
            <a:r>
              <a:rPr lang="en-GB" dirty="0"/>
              <a:t> which means that this is how bright the objects </a:t>
            </a:r>
            <a:r>
              <a:rPr lang="en-GB" u="sng" dirty="0"/>
              <a:t>appear</a:t>
            </a:r>
            <a:r>
              <a:rPr lang="en-GB" dirty="0"/>
              <a:t> from </a:t>
            </a:r>
            <a:r>
              <a:rPr lang="en-GB" dirty="0" smtClean="0"/>
              <a:t>Earth</a:t>
            </a:r>
            <a:endParaRPr lang="en-GB" dirty="0"/>
          </a:p>
          <a:p>
            <a:r>
              <a:rPr lang="en-GB" dirty="0"/>
              <a:t>To compare one star to another you must have a standardised method of comparing them. This is done by calculating what their magnitude would be if you were 10 parsecs from </a:t>
            </a:r>
            <a:r>
              <a:rPr lang="en-GB" dirty="0" smtClean="0"/>
              <a:t>it; </a:t>
            </a:r>
            <a:r>
              <a:rPr lang="en-GB" dirty="0"/>
              <a:t>their </a:t>
            </a:r>
            <a:r>
              <a:rPr lang="en-GB" u="sng" dirty="0"/>
              <a:t>absolute </a:t>
            </a:r>
            <a:r>
              <a:rPr lang="en-GB" u="sng" dirty="0" smtClean="0"/>
              <a:t>magnitude</a:t>
            </a:r>
          </a:p>
          <a:p>
            <a:r>
              <a:rPr lang="en-GB" dirty="0"/>
              <a:t>The human eye perceives that a magnitude 1 star is about 100 times brighter than a magnitude 6 star. Therefore a </a:t>
            </a:r>
            <a:r>
              <a:rPr lang="en-GB" dirty="0" smtClean="0"/>
              <a:t>logarithmic </a:t>
            </a:r>
            <a:r>
              <a:rPr lang="en-GB" dirty="0"/>
              <a:t>scale of base 2.51 is appropriate: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91113"/>
              </p:ext>
            </p:extLst>
          </p:nvPr>
        </p:nvGraphicFramePr>
        <p:xfrm>
          <a:off x="3352800" y="5638800"/>
          <a:ext cx="289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723600" imgH="203040" progId="Equation.3">
                  <p:embed/>
                </p:oleObj>
              </mc:Choice>
              <mc:Fallback>
                <p:oleObj name="Equation" r:id="rId3" imgW="7236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5638800"/>
                        <a:ext cx="2895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3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Apparent and Absolute Magnitude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38861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means that a star that is </a:t>
            </a:r>
            <a:r>
              <a:rPr lang="en-GB" dirty="0" smtClean="0"/>
              <a:t>one </a:t>
            </a:r>
            <a:r>
              <a:rPr lang="en-GB" dirty="0"/>
              <a:t>magnitude (absolute) brighter than another </a:t>
            </a:r>
            <a:r>
              <a:rPr lang="en-GB" dirty="0" smtClean="0"/>
              <a:t>star </a:t>
            </a:r>
            <a:r>
              <a:rPr lang="en-GB" dirty="0"/>
              <a:t>is actually 2.51 times brighter than </a:t>
            </a:r>
            <a:r>
              <a:rPr lang="en-GB" dirty="0" smtClean="0"/>
              <a:t>it</a:t>
            </a:r>
          </a:p>
          <a:p>
            <a:r>
              <a:rPr lang="en-GB" dirty="0" smtClean="0"/>
              <a:t>Remember </a:t>
            </a:r>
            <a:r>
              <a:rPr lang="en-GB" dirty="0"/>
              <a:t>brighter objects have lower </a:t>
            </a:r>
            <a:r>
              <a:rPr lang="en-GB" dirty="0" smtClean="0"/>
              <a:t>magnitudes</a:t>
            </a:r>
          </a:p>
          <a:p>
            <a:r>
              <a:rPr lang="en-GB" dirty="0"/>
              <a:t>Calculating the absolute magnitude </a:t>
            </a:r>
            <a:r>
              <a:rPr lang="en-GB" i="1" dirty="0"/>
              <a:t>M</a:t>
            </a:r>
            <a:r>
              <a:rPr lang="en-GB" dirty="0"/>
              <a:t> of a star from it's apparent magnitude </a:t>
            </a:r>
            <a:r>
              <a:rPr lang="en-GB" i="1" dirty="0"/>
              <a:t>m</a:t>
            </a:r>
            <a:r>
              <a:rPr lang="en-GB" dirty="0"/>
              <a:t> and distance </a:t>
            </a:r>
            <a:r>
              <a:rPr lang="en-GB" i="1" dirty="0"/>
              <a:t>D</a:t>
            </a:r>
            <a:r>
              <a:rPr lang="en-GB" dirty="0"/>
              <a:t> (in parsecs)</a:t>
            </a:r>
            <a:r>
              <a:rPr lang="en-GB" i="1" dirty="0"/>
              <a:t> </a:t>
            </a:r>
            <a:r>
              <a:rPr lang="en-GB" dirty="0"/>
              <a:t>is done using this formula: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83754"/>
              </p:ext>
            </p:extLst>
          </p:nvPr>
        </p:nvGraphicFramePr>
        <p:xfrm>
          <a:off x="3048000" y="4343400"/>
          <a:ext cx="4770438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168200" imgH="393480" progId="Equation.3">
                  <p:embed/>
                </p:oleObj>
              </mc:Choice>
              <mc:Fallback>
                <p:oleObj name="Equation" r:id="rId3" imgW="1168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4343400"/>
                        <a:ext cx="4770438" cy="160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8112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Note that there are various ways of writing this formula so you may get a different form in the exam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28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Example calculation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Spica is 67 pc away and has an apparent magnitude of </a:t>
            </a:r>
            <a:r>
              <a:rPr lang="en-GB" i="1" dirty="0"/>
              <a:t>m =</a:t>
            </a:r>
            <a:r>
              <a:rPr lang="en-GB" dirty="0"/>
              <a:t> 1.0 what is it's absolute magnitude?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30141"/>
              </p:ext>
            </p:extLst>
          </p:nvPr>
        </p:nvGraphicFramePr>
        <p:xfrm>
          <a:off x="1981200" y="3048000"/>
          <a:ext cx="411816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1333440" imgH="647640" progId="Equation.3">
                  <p:embed/>
                </p:oleObj>
              </mc:Choice>
              <mc:Fallback>
                <p:oleObj name="Equation" r:id="rId3" imgW="133344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048000"/>
                        <a:ext cx="4118162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4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Linking Luminosity to </a:t>
            </a:r>
            <a:r>
              <a:rPr lang="en-GB" u="sng" dirty="0" smtClean="0"/>
              <a:t>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actual flux of energy from a star can be </a:t>
            </a:r>
            <a:r>
              <a:rPr lang="en-GB" dirty="0" smtClean="0"/>
              <a:t>calculated. Stefan's </a:t>
            </a:r>
            <a:r>
              <a:rPr lang="en-GB" dirty="0"/>
              <a:t>law links Temperature of a star to it's Luminosity (in Watts)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27260"/>
              </p:ext>
            </p:extLst>
          </p:nvPr>
        </p:nvGraphicFramePr>
        <p:xfrm>
          <a:off x="2286000" y="3429000"/>
          <a:ext cx="4800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1371600" imgH="253800" progId="Equation.3">
                  <p:embed/>
                </p:oleObj>
              </mc:Choice>
              <mc:Fallback>
                <p:oleObj name="Equation" r:id="rId3" imgW="13716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429000"/>
                        <a:ext cx="4800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7620000" cy="148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Extension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It is possible to convert absolute magnitudes of stars in Luminosity values in </a:t>
            </a:r>
            <a:r>
              <a:rPr lang="en-GB" i="1" dirty="0"/>
              <a:t>Solar units</a:t>
            </a:r>
            <a:r>
              <a:rPr lang="en-GB" dirty="0"/>
              <a:t> using the formula below however this is </a:t>
            </a:r>
            <a:r>
              <a:rPr lang="en-GB" u="sng" dirty="0"/>
              <a:t>not</a:t>
            </a:r>
            <a:r>
              <a:rPr lang="en-GB" dirty="0"/>
              <a:t> on the A-level course.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5715000" cy="24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Summary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33399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Luminosity is one of the most important variables that must be known for a star</a:t>
            </a:r>
          </a:p>
          <a:p>
            <a:r>
              <a:rPr lang="en-GB" dirty="0" smtClean="0"/>
              <a:t>The brightness of a star is known as its magnitude:</a:t>
            </a:r>
          </a:p>
          <a:p>
            <a:pPr lvl="1"/>
            <a:r>
              <a:rPr lang="en-GB" dirty="0" smtClean="0"/>
              <a:t>Apparent magnitude is a measure of how bright a star appears from Earth</a:t>
            </a:r>
          </a:p>
          <a:p>
            <a:pPr lvl="1"/>
            <a:r>
              <a:rPr lang="en-GB" dirty="0" smtClean="0"/>
              <a:t>Absolute magnitude is how bright a star </a:t>
            </a:r>
            <a:r>
              <a:rPr lang="en-GB" i="1" dirty="0" smtClean="0"/>
              <a:t>would look</a:t>
            </a:r>
            <a:r>
              <a:rPr lang="en-GB" dirty="0" smtClean="0"/>
              <a:t> if the observer was 10 pc from it</a:t>
            </a:r>
          </a:p>
          <a:p>
            <a:r>
              <a:rPr lang="en-GB" dirty="0" smtClean="0"/>
              <a:t>Absolute magnitude can be calculated using the following formula: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Luminosity and the temperature of a star are linked via the Stephan-Boltzmann formula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54652"/>
              </p:ext>
            </p:extLst>
          </p:nvPr>
        </p:nvGraphicFramePr>
        <p:xfrm>
          <a:off x="3733800" y="5867400"/>
          <a:ext cx="4800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1371600" imgH="253800" progId="Equation.3">
                  <p:embed/>
                </p:oleObj>
              </mc:Choice>
              <mc:Fallback>
                <p:oleObj name="Equation" r:id="rId3" imgW="137160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867400"/>
                        <a:ext cx="4800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372140"/>
              </p:ext>
            </p:extLst>
          </p:nvPr>
        </p:nvGraphicFramePr>
        <p:xfrm>
          <a:off x="3048000" y="3657600"/>
          <a:ext cx="3581400" cy="120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1168200" imgH="393480" progId="Equation.3">
                  <p:embed/>
                </p:oleObj>
              </mc:Choice>
              <mc:Fallback>
                <p:oleObj name="Equation" r:id="rId5" imgW="1168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57600"/>
                        <a:ext cx="3581400" cy="1207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Classification of Stars - Apparent and Absolute Magnitude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most important factor in knowing what type of star you are observing is understanding it's </a:t>
            </a:r>
            <a:r>
              <a:rPr lang="en-GB" b="1" dirty="0"/>
              <a:t>Luminosity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/>
              <a:t>Luminosity is a measure of the Output of a star in Watts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/>
              <a:t>This can be measured using just the visual spectrum or the total output (bolometric)</a:t>
            </a:r>
          </a:p>
        </p:txBody>
      </p:sp>
    </p:spTree>
    <p:extLst>
      <p:ext uri="{BB962C8B-B14F-4D97-AF65-F5344CB8AC3E}">
        <p14:creationId xmlns:p14="http://schemas.microsoft.com/office/powerpoint/2010/main" val="38901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Fusion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952239"/>
            <a:ext cx="44958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Remember that the output from a star is due to Nuclear Fusion reactions in the core and in Main Sequence stars this is due to Hydrogen being fused into Helium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Understanding these processes enables an astronomer to understand how different types of stars occur.</a:t>
            </a:r>
            <a:endParaRPr lang="en-GB" dirty="0"/>
          </a:p>
        </p:txBody>
      </p:sp>
      <p:pic>
        <p:nvPicPr>
          <p:cNvPr id="2050" name="Picture 2" descr="https://upload.wikimedia.org/wikipedia/commons/thumb/7/78/FusionintheSun.svg/2000px-FusionintheSu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25607"/>
            <a:ext cx="3626853" cy="51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Calculating luminosity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763000" cy="2133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Unfortunately to measure the luminosity of a star you must know it's distance away. For relatively close stars the best method is </a:t>
            </a:r>
            <a:r>
              <a:rPr lang="en-GB" dirty="0" smtClean="0"/>
              <a:t>parallax </a:t>
            </a:r>
            <a:r>
              <a:rPr lang="en-GB" dirty="0"/>
              <a:t>measurements.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429000"/>
            <a:ext cx="838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Place an object at one side of the classroom. Using only a ruler, large piece of paper and a protractor estimate the distance to the object </a:t>
            </a:r>
            <a:r>
              <a:rPr lang="en-GB" sz="2800" b="1" dirty="0" smtClean="0"/>
              <a:t>without walking over to it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5754"/>
            <a:ext cx="7184292" cy="50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Stellar parallax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6885"/>
            <a:ext cx="5181600" cy="3982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Earth orbits the sun at a distance of approximately 150 million km. If you observe nearby stars during our orbit over a 6 month period they appear to move relative to the distant, fixed background stars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66788"/>
            <a:ext cx="2895600" cy="562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the angle </a:t>
            </a:r>
            <a:r>
              <a:rPr lang="en-GB" sz="3200" i="1" dirty="0" smtClean="0"/>
              <a:t>p</a:t>
            </a:r>
            <a:r>
              <a:rPr lang="en-GB" sz="3200" dirty="0" smtClean="0"/>
              <a:t> is measured in </a:t>
            </a:r>
            <a:r>
              <a:rPr lang="en-GB" sz="3200" b="1" dirty="0" smtClean="0"/>
              <a:t>radians</a:t>
            </a:r>
            <a:r>
              <a:rPr lang="en-GB" sz="3200" dirty="0" smtClean="0"/>
              <a:t> and the base line is 1 astronomical unit</a:t>
            </a:r>
          </a:p>
          <a:p>
            <a:r>
              <a:rPr lang="en-GB" sz="3200" dirty="0" smtClean="0"/>
              <a:t>(1AU = 150 million km)</a:t>
            </a:r>
          </a:p>
          <a:p>
            <a:r>
              <a:rPr lang="en-GB" sz="3200" dirty="0" smtClean="0"/>
              <a:t>then the distance </a:t>
            </a:r>
            <a:r>
              <a:rPr lang="en-GB" sz="3200" i="1" dirty="0" smtClean="0"/>
              <a:t>d</a:t>
            </a:r>
            <a:r>
              <a:rPr lang="en-GB" sz="3200" dirty="0" smtClean="0"/>
              <a:t> will be calculated in parsecs:</a:t>
            </a:r>
            <a:endParaRPr lang="en-GB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624658"/>
              </p:ext>
            </p:extLst>
          </p:nvPr>
        </p:nvGraphicFramePr>
        <p:xfrm>
          <a:off x="1905000" y="4724400"/>
          <a:ext cx="13525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419040" imgH="419040" progId="Equation.3">
                  <p:embed/>
                </p:oleObj>
              </mc:Choice>
              <mc:Fallback>
                <p:oleObj name="Equation" r:id="rId4" imgW="419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4724400"/>
                        <a:ext cx="1352550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55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Units of distance in </a:t>
            </a:r>
            <a:r>
              <a:rPr lang="en-GB" u="sng" dirty="0" smtClean="0"/>
              <a:t>Astrophysics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8" y="1217152"/>
            <a:ext cx="9013199" cy="503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Astronomical </a:t>
            </a:r>
            <a:r>
              <a:rPr lang="en-GB" u="sng" dirty="0"/>
              <a:t>Distance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10" y="914400"/>
            <a:ext cx="2057400" cy="685800"/>
          </a:xfrm>
        </p:spPr>
        <p:txBody>
          <a:bodyPr/>
          <a:lstStyle/>
          <a:p>
            <a:pPr marL="0" indent="0">
              <a:buNone/>
            </a:pPr>
            <a:r>
              <a:rPr lang="en-GB" sz="2800" u="sng" dirty="0"/>
              <a:t>Nearest </a:t>
            </a:r>
            <a:r>
              <a:rPr lang="en-GB" sz="2800" u="sng" dirty="0" smtClean="0"/>
              <a:t>star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5181600"/>
            <a:ext cx="3359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Alpha Centauri is 1.33 pc away from </a:t>
            </a:r>
            <a:r>
              <a:rPr lang="en-GB" sz="2800" dirty="0" smtClean="0"/>
              <a:t>us</a:t>
            </a:r>
            <a:endParaRPr lang="en-GB" sz="2800" dirty="0"/>
          </a:p>
        </p:txBody>
      </p:sp>
      <p:pic>
        <p:nvPicPr>
          <p:cNvPr id="3075" name="Picture 3" descr="C:\Users\USERBUILD\Downloads\The_bright_star_Alpha_Centauri_and_its_surround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206620" cy="3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6637" y="1158311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Pleiades</a:t>
            </a:r>
            <a:r>
              <a:rPr lang="en-GB" sz="2800" dirty="0"/>
              <a:t> is an open star cluster visible as the "Seven Sisters" by the naked eye.</a:t>
            </a:r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/>
            </a:r>
            <a:br>
              <a:rPr lang="en-GB" sz="2800" dirty="0"/>
            </a:b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Distance - 130 pc</a:t>
            </a:r>
            <a:endParaRPr lang="en-GB" sz="2800" dirty="0"/>
          </a:p>
        </p:txBody>
      </p:sp>
      <p:pic>
        <p:nvPicPr>
          <p:cNvPr id="3077" name="Picture 5" descr="Pleiades 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10" y="2667000"/>
            <a:ext cx="4259490" cy="30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Astronomical Distance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495800" cy="213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Betelgeuse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a </a:t>
            </a:r>
            <a:r>
              <a:rPr lang="en-GB" dirty="0"/>
              <a:t>super red giant in </a:t>
            </a:r>
            <a:r>
              <a:rPr lang="en-GB" dirty="0" smtClean="0"/>
              <a:t>Orion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Distance </a:t>
            </a:r>
            <a:r>
              <a:rPr lang="en-GB" dirty="0"/>
              <a:t>- 197 pc</a:t>
            </a:r>
            <a:endParaRPr lang="en-GB" dirty="0"/>
          </a:p>
        </p:txBody>
      </p:sp>
      <p:pic>
        <p:nvPicPr>
          <p:cNvPr id="4098" name="Picture 2" descr="C:\Users\USERBUILD\Downloads\Betelgeuse_position_in_Or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810000" cy="55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Milky Way Galaxy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GB" dirty="0" smtClean="0"/>
              <a:t>The main (90% of stars) part of our galaxy is about 40,000 </a:t>
            </a:r>
            <a:r>
              <a:rPr lang="en-GB" dirty="0" err="1" smtClean="0"/>
              <a:t>ly</a:t>
            </a:r>
            <a:r>
              <a:rPr lang="en-GB" dirty="0" smtClean="0"/>
              <a:t> across</a:t>
            </a:r>
          </a:p>
          <a:p>
            <a:r>
              <a:rPr lang="en-GB" dirty="0" smtClean="0"/>
              <a:t>The entire radius is about 100,000 </a:t>
            </a:r>
            <a:r>
              <a:rPr lang="en-GB" dirty="0" err="1" smtClean="0"/>
              <a:t>ly</a:t>
            </a:r>
            <a:r>
              <a:rPr lang="en-GB" dirty="0" smtClean="0"/>
              <a:t> across</a:t>
            </a:r>
            <a:endParaRPr lang="en-GB" dirty="0"/>
          </a:p>
        </p:txBody>
      </p:sp>
      <p:pic>
        <p:nvPicPr>
          <p:cNvPr id="5122" name="Picture 2" descr="C:\Users\USERBUILD\Downloads\ESO-VLT-Laser-phot-33a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334000" cy="35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798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Equation 3.0</vt:lpstr>
      <vt:lpstr>Classification of stars</vt:lpstr>
      <vt:lpstr>Classification of Stars - Apparent and Absolute Magnitude</vt:lpstr>
      <vt:lpstr>Fusion</vt:lpstr>
      <vt:lpstr>Calculating luminosity</vt:lpstr>
      <vt:lpstr>Stellar parallax</vt:lpstr>
      <vt:lpstr>Units of distance in Astrophysics</vt:lpstr>
      <vt:lpstr>Astronomical Distance examples</vt:lpstr>
      <vt:lpstr>Astronomical Distance examples</vt:lpstr>
      <vt:lpstr>Milky Way Galaxy</vt:lpstr>
      <vt:lpstr>Andromeda Galaxy</vt:lpstr>
      <vt:lpstr>Magnitudes of Stars  (The Hipparcos scale)</vt:lpstr>
      <vt:lpstr>PowerPoint Presentation</vt:lpstr>
      <vt:lpstr>Apparent and Absolute Magnitude</vt:lpstr>
      <vt:lpstr>Apparent and Absolute Magnitude</vt:lpstr>
      <vt:lpstr>Example calculation</vt:lpstr>
      <vt:lpstr>Linking Luminosity to Temperature</vt:lpstr>
      <vt:lpstr>Extension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stars</dc:title>
  <dc:creator>SMatthews</dc:creator>
  <cp:lastModifiedBy>USERBUILD</cp:lastModifiedBy>
  <cp:revision>16</cp:revision>
  <dcterms:created xsi:type="dcterms:W3CDTF">2006-08-16T00:00:00Z</dcterms:created>
  <dcterms:modified xsi:type="dcterms:W3CDTF">2016-09-26T09:03:54Z</dcterms:modified>
</cp:coreProperties>
</file>