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png"/><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3.bin"/><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891" y="152400"/>
            <a:ext cx="7772400" cy="990600"/>
          </a:xfrm>
        </p:spPr>
        <p:txBody>
          <a:bodyPr/>
          <a:lstStyle/>
          <a:p>
            <a:r>
              <a:rPr lang="en-GB" u="sng" dirty="0" smtClean="0"/>
              <a:t>Black body radiation</a:t>
            </a:r>
            <a:endParaRPr lang="en-GB" u="sng" dirty="0"/>
          </a:p>
        </p:txBody>
      </p:sp>
      <p:sp>
        <p:nvSpPr>
          <p:cNvPr id="3" name="Subtitle 2"/>
          <p:cNvSpPr>
            <a:spLocks noGrp="1"/>
          </p:cNvSpPr>
          <p:nvPr>
            <p:ph type="subTitle" idx="1"/>
          </p:nvPr>
        </p:nvSpPr>
        <p:spPr>
          <a:xfrm>
            <a:off x="266700" y="5334000"/>
            <a:ext cx="8458200" cy="1447800"/>
          </a:xfrm>
        </p:spPr>
        <p:txBody>
          <a:bodyPr>
            <a:normAutofit lnSpcReduction="10000"/>
          </a:bodyPr>
          <a:lstStyle/>
          <a:p>
            <a:r>
              <a:rPr lang="en-GB" dirty="0" smtClean="0"/>
              <a:t>Why do objects have colour? Would this effect the light they emit if they were hot? What colour would a cold star be?</a:t>
            </a:r>
            <a:endParaRPr lang="en-GB" dirty="0"/>
          </a:p>
        </p:txBody>
      </p:sp>
      <p:pic>
        <p:nvPicPr>
          <p:cNvPr id="1026" name="Picture 2" descr="File:Black Hole in the univers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182658"/>
            <a:ext cx="5687291" cy="383892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USERBUILD\Downloads\The_Sun_by_the_Atmospheric_Imaging_Assembly_of_NASA's_Solar_Dynamics_Observatory_-_20100819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52359" y="1182658"/>
            <a:ext cx="3982972" cy="380174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28600" y="5335626"/>
            <a:ext cx="8534400" cy="1384995"/>
          </a:xfrm>
          <a:prstGeom prst="rect">
            <a:avLst/>
          </a:prstGeom>
          <a:noFill/>
        </p:spPr>
        <p:txBody>
          <a:bodyPr wrap="square" rtlCol="0">
            <a:spAutoFit/>
          </a:bodyPr>
          <a:lstStyle/>
          <a:p>
            <a:pPr algn="ctr"/>
            <a:r>
              <a:rPr lang="en-GB" sz="2800" dirty="0" smtClean="0"/>
              <a:t>Stars are generally opaque so they could be considered to be black, they would perfectly absorb all light that hit them</a:t>
            </a:r>
            <a:endParaRPr lang="en-GB" sz="2800" dirty="0"/>
          </a:p>
        </p:txBody>
      </p:sp>
    </p:spTree>
    <p:extLst>
      <p:ext uri="{BB962C8B-B14F-4D97-AF65-F5344CB8AC3E}">
        <p14:creationId xmlns:p14="http://schemas.microsoft.com/office/powerpoint/2010/main" val="161582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27"/>
                                        </p:tgtEl>
                                      </p:cBhvr>
                                    </p:animEffect>
                                    <p:set>
                                      <p:cBhvr>
                                        <p:cTn id="7" dur="1" fill="hold">
                                          <p:stCondLst>
                                            <p:cond delay="499"/>
                                          </p:stCondLst>
                                        </p:cTn>
                                        <p:tgtEl>
                                          <p:spTgt spid="1027"/>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par>
                                <p:cTn id="11" presetID="10" presetClass="exit" presetSubtype="0" fill="hold" grpId="0" nodeType="withEffect">
                                  <p:stCondLst>
                                    <p:cond delay="0"/>
                                  </p:stCondLst>
                                  <p:childTnLst>
                                    <p:animEffect transition="out" filter="fade">
                                      <p:cBhvr>
                                        <p:cTn id="12" dur="500"/>
                                        <p:tgtEl>
                                          <p:spTgt spid="3">
                                            <p:txEl>
                                              <p:pRg st="0" end="0"/>
                                            </p:txEl>
                                          </p:spTgt>
                                        </p:tgtEl>
                                      </p:cBhvr>
                                    </p:animEffect>
                                    <p:set>
                                      <p:cBhvr>
                                        <p:cTn id="13"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1000" fill="hold"/>
                                        <p:tgtEl>
                                          <p:spTgt spid="4"/>
                                        </p:tgtEl>
                                        <p:attrNameLst>
                                          <p:attrName>ppt_w</p:attrName>
                                        </p:attrNameLst>
                                      </p:cBhvr>
                                      <p:tavLst>
                                        <p:tav tm="0">
                                          <p:val>
                                            <p:fltVal val="0"/>
                                          </p:val>
                                        </p:tav>
                                        <p:tav tm="100000">
                                          <p:val>
                                            <p:strVal val="#ppt_w"/>
                                          </p:val>
                                        </p:tav>
                                      </p:tavLst>
                                    </p:anim>
                                    <p:anim calcmode="lin" valueType="num">
                                      <p:cBhvr>
                                        <p:cTn id="19" dur="1000" fill="hold"/>
                                        <p:tgtEl>
                                          <p:spTgt spid="4"/>
                                        </p:tgtEl>
                                        <p:attrNameLst>
                                          <p:attrName>ppt_h</p:attrName>
                                        </p:attrNameLst>
                                      </p:cBhvr>
                                      <p:tavLst>
                                        <p:tav tm="0">
                                          <p:val>
                                            <p:fltVal val="0"/>
                                          </p:val>
                                        </p:tav>
                                        <p:tav tm="100000">
                                          <p:val>
                                            <p:strVal val="#ppt_h"/>
                                          </p:val>
                                        </p:tav>
                                      </p:tavLst>
                                    </p:anim>
                                    <p:anim calcmode="lin" valueType="num">
                                      <p:cBhvr>
                                        <p:cTn id="20" dur="1000" fill="hold"/>
                                        <p:tgtEl>
                                          <p:spTgt spid="4"/>
                                        </p:tgtEl>
                                        <p:attrNameLst>
                                          <p:attrName>style.rotation</p:attrName>
                                        </p:attrNameLst>
                                      </p:cBhvr>
                                      <p:tavLst>
                                        <p:tav tm="0">
                                          <p:val>
                                            <p:fltVal val="90"/>
                                          </p:val>
                                        </p:tav>
                                        <p:tav tm="100000">
                                          <p:val>
                                            <p:fltVal val="0"/>
                                          </p:val>
                                        </p:tav>
                                      </p:tavLst>
                                    </p:anim>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GB" u="sng" dirty="0" smtClean="0"/>
              <a:t>Black body radiation</a:t>
            </a:r>
            <a:endParaRPr lang="en-GB" u="sng" dirty="0"/>
          </a:p>
        </p:txBody>
      </p:sp>
      <p:sp>
        <p:nvSpPr>
          <p:cNvPr id="3" name="Content Placeholder 2"/>
          <p:cNvSpPr>
            <a:spLocks noGrp="1"/>
          </p:cNvSpPr>
          <p:nvPr>
            <p:ph idx="1"/>
          </p:nvPr>
        </p:nvSpPr>
        <p:spPr>
          <a:xfrm>
            <a:off x="390017" y="1421717"/>
            <a:ext cx="8229600" cy="4297363"/>
          </a:xfrm>
        </p:spPr>
        <p:txBody>
          <a:bodyPr>
            <a:normAutofit fontScale="92500" lnSpcReduction="20000"/>
          </a:bodyPr>
          <a:lstStyle/>
          <a:p>
            <a:pPr marL="0" indent="0">
              <a:buNone/>
            </a:pPr>
            <a:r>
              <a:rPr lang="en-GB" dirty="0"/>
              <a:t>Stars emit Electromagnetic radiation because they are hot.</a:t>
            </a:r>
          </a:p>
          <a:p>
            <a:pPr marL="0" indent="0">
              <a:buNone/>
            </a:pPr>
            <a:endParaRPr lang="en-GB" dirty="0"/>
          </a:p>
          <a:p>
            <a:pPr marL="0" indent="0">
              <a:buNone/>
            </a:pPr>
            <a:r>
              <a:rPr lang="en-GB" dirty="0"/>
              <a:t>The amount of radiation given off at each Wavelength is dependant on the temperature of the star</a:t>
            </a:r>
            <a:r>
              <a:rPr lang="en-GB" dirty="0" smtClean="0"/>
              <a:t>.</a:t>
            </a:r>
          </a:p>
          <a:p>
            <a:pPr marL="0" indent="0">
              <a:buNone/>
            </a:pPr>
            <a:endParaRPr lang="en-GB" dirty="0"/>
          </a:p>
          <a:p>
            <a:pPr marL="0" indent="0">
              <a:buNone/>
            </a:pPr>
            <a:r>
              <a:rPr lang="en-GB" dirty="0"/>
              <a:t>Stars emit this energy like a "Black Body" in other words the curve follows a very good estimate to a hot object that was perfectly black.</a:t>
            </a:r>
          </a:p>
        </p:txBody>
      </p:sp>
      <p:sp>
        <p:nvSpPr>
          <p:cNvPr id="4" name="TextBox 3"/>
          <p:cNvSpPr txBox="1"/>
          <p:nvPr/>
        </p:nvSpPr>
        <p:spPr>
          <a:xfrm>
            <a:off x="1143000" y="1414790"/>
            <a:ext cx="6723635" cy="523220"/>
          </a:xfrm>
          <a:prstGeom prst="rect">
            <a:avLst/>
          </a:prstGeom>
          <a:noFill/>
        </p:spPr>
        <p:txBody>
          <a:bodyPr wrap="none" rtlCol="0">
            <a:spAutoFit/>
          </a:bodyPr>
          <a:lstStyle/>
          <a:p>
            <a:r>
              <a:rPr lang="en-GB" sz="2800" dirty="0" smtClean="0"/>
              <a:t>Why do stars shine? Why are they luminous?</a:t>
            </a:r>
            <a:endParaRPr lang="en-GB" sz="2800" dirty="0"/>
          </a:p>
        </p:txBody>
      </p:sp>
    </p:spTree>
    <p:extLst>
      <p:ext uri="{BB962C8B-B14F-4D97-AF65-F5344CB8AC3E}">
        <p14:creationId xmlns:p14="http://schemas.microsoft.com/office/powerpoint/2010/main" val="804142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Black body radiation curve</a:t>
            </a:r>
            <a:endParaRPr lang="en-GB" u="sng" dirty="0"/>
          </a:p>
        </p:txBody>
      </p:sp>
      <p:sp>
        <p:nvSpPr>
          <p:cNvPr id="3" name="Content Placeholder 2"/>
          <p:cNvSpPr>
            <a:spLocks noGrp="1"/>
          </p:cNvSpPr>
          <p:nvPr>
            <p:ph idx="1"/>
          </p:nvPr>
        </p:nvSpPr>
        <p:spPr>
          <a:xfrm>
            <a:off x="152400" y="914401"/>
            <a:ext cx="8839200" cy="1371600"/>
          </a:xfrm>
        </p:spPr>
        <p:txBody>
          <a:bodyPr>
            <a:normAutofit fontScale="92500" lnSpcReduction="10000"/>
          </a:bodyPr>
          <a:lstStyle/>
          <a:p>
            <a:pPr marL="0" indent="0">
              <a:buNone/>
            </a:pPr>
            <a:r>
              <a:rPr lang="en-GB" dirty="0" smtClean="0"/>
              <a:t>By </a:t>
            </a:r>
            <a:r>
              <a:rPr lang="en-GB" dirty="0"/>
              <a:t>analysing the curve of the output of a star against wavelength you can estimate the temperature of the star's </a:t>
            </a:r>
            <a:r>
              <a:rPr lang="en-GB" b="1" dirty="0"/>
              <a:t>surface</a:t>
            </a:r>
            <a:r>
              <a:rPr lang="en-GB"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5760" y="1905000"/>
            <a:ext cx="614294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9401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GB" u="sng" dirty="0"/>
              <a:t>Wein's Displacement Law</a:t>
            </a:r>
            <a:endParaRPr lang="en-GB" dirty="0"/>
          </a:p>
        </p:txBody>
      </p:sp>
      <p:sp>
        <p:nvSpPr>
          <p:cNvPr id="3" name="Content Placeholder 2"/>
          <p:cNvSpPr>
            <a:spLocks noGrp="1"/>
          </p:cNvSpPr>
          <p:nvPr>
            <p:ph idx="1"/>
          </p:nvPr>
        </p:nvSpPr>
        <p:spPr>
          <a:xfrm>
            <a:off x="152400" y="990601"/>
            <a:ext cx="8839200" cy="1371600"/>
          </a:xfrm>
        </p:spPr>
        <p:txBody>
          <a:bodyPr>
            <a:normAutofit fontScale="85000" lnSpcReduction="10000"/>
          </a:bodyPr>
          <a:lstStyle/>
          <a:p>
            <a:pPr marL="0" indent="0">
              <a:buNone/>
            </a:pPr>
            <a:r>
              <a:rPr lang="en-GB" dirty="0"/>
              <a:t>The peak of a blackbody curve can be calculated from the Temperature of an object using Wein's displacement </a:t>
            </a:r>
            <a:r>
              <a:rPr lang="en-GB" dirty="0" smtClean="0"/>
              <a:t>law (and vice versa from analysis of the spectrum of light from a star):</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2517378021"/>
              </p:ext>
            </p:extLst>
          </p:nvPr>
        </p:nvGraphicFramePr>
        <p:xfrm>
          <a:off x="2152938" y="2667000"/>
          <a:ext cx="4800600" cy="771525"/>
        </p:xfrm>
        <a:graphic>
          <a:graphicData uri="http://schemas.openxmlformats.org/presentationml/2006/ole">
            <mc:AlternateContent xmlns:mc="http://schemas.openxmlformats.org/markup-compatibility/2006">
              <mc:Choice xmlns:v="urn:schemas-microsoft-com:vml" Requires="v">
                <p:oleObj spid="_x0000_s3081" name="Equation" r:id="rId3" imgW="1422360" imgH="228600" progId="Equation.3">
                  <p:embed/>
                </p:oleObj>
              </mc:Choice>
              <mc:Fallback>
                <p:oleObj name="Equation" r:id="rId3" imgW="1422360" imgH="228600" progId="Equation.3">
                  <p:embed/>
                  <p:pic>
                    <p:nvPicPr>
                      <p:cNvPr id="0" name=""/>
                      <p:cNvPicPr/>
                      <p:nvPr/>
                    </p:nvPicPr>
                    <p:blipFill>
                      <a:blip r:embed="rId4"/>
                      <a:stretch>
                        <a:fillRect/>
                      </a:stretch>
                    </p:blipFill>
                    <p:spPr>
                      <a:xfrm>
                        <a:off x="2152938" y="2667000"/>
                        <a:ext cx="4800600" cy="771525"/>
                      </a:xfrm>
                      <a:prstGeom prst="rect">
                        <a:avLst/>
                      </a:prstGeom>
                    </p:spPr>
                  </p:pic>
                </p:oleObj>
              </mc:Fallback>
            </mc:AlternateContent>
          </a:graphicData>
        </a:graphic>
      </p:graphicFrame>
      <p:pic>
        <p:nvPicPr>
          <p:cNvPr id="3074" name="Picture 2" descr="https://upload.wikimedia.org/wikipedia/commons/thumb/a/ab/Inverse_visible_spectrum.svg/1000px-Inverse_visible_spectrum.sv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218" y="990600"/>
            <a:ext cx="8386041" cy="159334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48771" y="3886200"/>
            <a:ext cx="8763000" cy="2677656"/>
          </a:xfrm>
          <a:prstGeom prst="rect">
            <a:avLst/>
          </a:prstGeom>
          <a:noFill/>
        </p:spPr>
        <p:txBody>
          <a:bodyPr wrap="square" rtlCol="0">
            <a:spAutoFit/>
          </a:bodyPr>
          <a:lstStyle/>
          <a:p>
            <a:r>
              <a:rPr lang="en-GB" sz="2800" dirty="0" smtClean="0"/>
              <a:t>Use the formula above and the chart (in nm) to estimate the temperature of the following stars:</a:t>
            </a:r>
          </a:p>
          <a:p>
            <a:endParaRPr lang="en-GB" sz="2800" dirty="0"/>
          </a:p>
          <a:p>
            <a:pPr marL="457200" indent="-457200">
              <a:buFont typeface="Arial" panose="020B0604020202020204" pitchFamily="34" charset="0"/>
              <a:buChar char="•"/>
            </a:pPr>
            <a:r>
              <a:rPr lang="en-GB" sz="2800" dirty="0"/>
              <a:t>Betelgeuse - Red</a:t>
            </a:r>
          </a:p>
          <a:p>
            <a:pPr marL="457200" indent="-457200">
              <a:buFont typeface="Arial" panose="020B0604020202020204" pitchFamily="34" charset="0"/>
              <a:buChar char="•"/>
            </a:pPr>
            <a:r>
              <a:rPr lang="en-GB" sz="2800" dirty="0"/>
              <a:t>Rigel - Blue</a:t>
            </a:r>
          </a:p>
          <a:p>
            <a:pPr marL="457200" indent="-457200">
              <a:buFont typeface="Arial" panose="020B0604020202020204" pitchFamily="34" charset="0"/>
              <a:buChar char="•"/>
            </a:pPr>
            <a:r>
              <a:rPr lang="en-GB" sz="2800" dirty="0"/>
              <a:t>Sun - Yellow</a:t>
            </a:r>
          </a:p>
        </p:txBody>
      </p:sp>
    </p:spTree>
    <p:extLst>
      <p:ext uri="{BB962C8B-B14F-4D97-AF65-F5344CB8AC3E}">
        <p14:creationId xmlns:p14="http://schemas.microsoft.com/office/powerpoint/2010/main" val="254656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fade">
                                      <p:cBhvr>
                                        <p:cTn id="10"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GB" u="sng" dirty="0" smtClean="0"/>
              <a:t>Spectral Classes</a:t>
            </a:r>
            <a:endParaRPr lang="en-GB" u="sng" dirty="0"/>
          </a:p>
        </p:txBody>
      </p:sp>
      <p:sp>
        <p:nvSpPr>
          <p:cNvPr id="3" name="Content Placeholder 2"/>
          <p:cNvSpPr>
            <a:spLocks noGrp="1"/>
          </p:cNvSpPr>
          <p:nvPr>
            <p:ph idx="1"/>
          </p:nvPr>
        </p:nvSpPr>
        <p:spPr>
          <a:xfrm>
            <a:off x="152400" y="914401"/>
            <a:ext cx="8839200" cy="1066800"/>
          </a:xfrm>
        </p:spPr>
        <p:txBody>
          <a:bodyPr/>
          <a:lstStyle/>
          <a:p>
            <a:pPr marL="0" indent="0">
              <a:buNone/>
            </a:pPr>
            <a:r>
              <a:rPr lang="en-GB" dirty="0"/>
              <a:t>Once you know the surface temperature of a star then you can assign it </a:t>
            </a:r>
            <a:r>
              <a:rPr lang="en-GB" dirty="0" smtClean="0"/>
              <a:t>to a </a:t>
            </a:r>
            <a:r>
              <a:rPr lang="en-GB" dirty="0"/>
              <a:t>Spectral Class</a:t>
            </a:r>
          </a:p>
        </p:txBody>
      </p:sp>
      <p:graphicFrame>
        <p:nvGraphicFramePr>
          <p:cNvPr id="4" name="Table 3"/>
          <p:cNvGraphicFramePr>
            <a:graphicFrameLocks noGrp="1"/>
          </p:cNvGraphicFramePr>
          <p:nvPr>
            <p:extLst>
              <p:ext uri="{D42A27DB-BD31-4B8C-83A1-F6EECF244321}">
                <p14:modId xmlns:p14="http://schemas.microsoft.com/office/powerpoint/2010/main" val="36718525"/>
              </p:ext>
            </p:extLst>
          </p:nvPr>
        </p:nvGraphicFramePr>
        <p:xfrm>
          <a:off x="609600" y="2133600"/>
          <a:ext cx="8001000" cy="4572000"/>
        </p:xfrm>
        <a:graphic>
          <a:graphicData uri="http://schemas.openxmlformats.org/drawingml/2006/table">
            <a:tbl>
              <a:tblPr firstRow="1" bandRow="1">
                <a:tableStyleId>{5C22544A-7EE6-4342-B048-85BDC9FD1C3A}</a:tableStyleId>
              </a:tblPr>
              <a:tblGrid>
                <a:gridCol w="1981200"/>
                <a:gridCol w="3352800"/>
                <a:gridCol w="2667000"/>
              </a:tblGrid>
              <a:tr h="768699">
                <a:tc>
                  <a:txBody>
                    <a:bodyPr/>
                    <a:lstStyle/>
                    <a:p>
                      <a:r>
                        <a:rPr lang="en-GB" sz="2800" dirty="0" smtClean="0"/>
                        <a:t>Spectral Class</a:t>
                      </a:r>
                      <a:endParaRPr lang="en-GB" sz="2800" dirty="0"/>
                    </a:p>
                  </a:txBody>
                  <a:tcPr/>
                </a:tc>
                <a:tc>
                  <a:txBody>
                    <a:bodyPr/>
                    <a:lstStyle/>
                    <a:p>
                      <a:r>
                        <a:rPr lang="en-GB" sz="2800" dirty="0" smtClean="0"/>
                        <a:t>Surface Temperature /</a:t>
                      </a:r>
                      <a:r>
                        <a:rPr lang="en-GB" sz="2800" baseline="0" dirty="0" smtClean="0"/>
                        <a:t>10</a:t>
                      </a:r>
                      <a:r>
                        <a:rPr lang="en-GB" sz="2800" baseline="30000" dirty="0" smtClean="0"/>
                        <a:t>3 </a:t>
                      </a:r>
                      <a:r>
                        <a:rPr lang="en-GB" sz="2800" baseline="0" dirty="0" smtClean="0"/>
                        <a:t>K</a:t>
                      </a:r>
                      <a:endParaRPr lang="en-GB" sz="2800" baseline="0" dirty="0"/>
                    </a:p>
                  </a:txBody>
                  <a:tcPr/>
                </a:tc>
                <a:tc>
                  <a:txBody>
                    <a:bodyPr/>
                    <a:lstStyle/>
                    <a:p>
                      <a:r>
                        <a:rPr lang="en-GB" sz="2800" dirty="0" smtClean="0"/>
                        <a:t>Colour</a:t>
                      </a:r>
                      <a:endParaRPr lang="en-GB" sz="2800" dirty="0"/>
                    </a:p>
                  </a:txBody>
                  <a:tcPr/>
                </a:tc>
              </a:tr>
              <a:tr h="445357">
                <a:tc>
                  <a:txBody>
                    <a:bodyPr/>
                    <a:lstStyle/>
                    <a:p>
                      <a:pPr algn="ctr"/>
                      <a:r>
                        <a:rPr lang="en-GB" sz="2800" dirty="0" smtClean="0"/>
                        <a:t>O</a:t>
                      </a:r>
                      <a:endParaRPr lang="en-GB" sz="2800" dirty="0"/>
                    </a:p>
                  </a:txBody>
                  <a:tcPr/>
                </a:tc>
                <a:tc>
                  <a:txBody>
                    <a:bodyPr/>
                    <a:lstStyle/>
                    <a:p>
                      <a:r>
                        <a:rPr lang="en-GB" sz="2800" dirty="0" smtClean="0"/>
                        <a:t>25 </a:t>
                      </a:r>
                      <a:r>
                        <a:rPr lang="en-GB" sz="2800" dirty="0" smtClean="0"/>
                        <a:t>– 50</a:t>
                      </a:r>
                      <a:endParaRPr lang="en-GB" sz="2800" dirty="0"/>
                    </a:p>
                  </a:txBody>
                  <a:tcPr/>
                </a:tc>
                <a:tc>
                  <a:txBody>
                    <a:bodyPr/>
                    <a:lstStyle/>
                    <a:p>
                      <a:r>
                        <a:rPr lang="en-GB" sz="2800" dirty="0" smtClean="0"/>
                        <a:t>Blue</a:t>
                      </a:r>
                      <a:endParaRPr lang="en-GB" sz="2800" dirty="0"/>
                    </a:p>
                  </a:txBody>
                  <a:tcPr/>
                </a:tc>
              </a:tr>
              <a:tr h="445357">
                <a:tc>
                  <a:txBody>
                    <a:bodyPr/>
                    <a:lstStyle/>
                    <a:p>
                      <a:pPr algn="ctr"/>
                      <a:r>
                        <a:rPr lang="en-GB" sz="2800" dirty="0" smtClean="0"/>
                        <a:t>B</a:t>
                      </a:r>
                      <a:endParaRPr lang="en-GB" sz="2800" dirty="0"/>
                    </a:p>
                  </a:txBody>
                  <a:tcPr/>
                </a:tc>
                <a:tc>
                  <a:txBody>
                    <a:bodyPr/>
                    <a:lstStyle/>
                    <a:p>
                      <a:r>
                        <a:rPr lang="en-GB" sz="2800" dirty="0" smtClean="0"/>
                        <a:t>11 </a:t>
                      </a:r>
                      <a:r>
                        <a:rPr lang="en-GB" sz="2800" dirty="0" smtClean="0"/>
                        <a:t>– </a:t>
                      </a:r>
                      <a:r>
                        <a:rPr lang="en-GB" sz="2800" dirty="0" smtClean="0"/>
                        <a:t>25</a:t>
                      </a:r>
                      <a:endParaRPr lang="en-GB" sz="2800" dirty="0"/>
                    </a:p>
                  </a:txBody>
                  <a:tcPr/>
                </a:tc>
                <a:tc>
                  <a:txBody>
                    <a:bodyPr/>
                    <a:lstStyle/>
                    <a:p>
                      <a:r>
                        <a:rPr lang="en-GB" sz="2800" dirty="0" smtClean="0"/>
                        <a:t>Blue</a:t>
                      </a:r>
                      <a:endParaRPr lang="en-GB" sz="2800" dirty="0"/>
                    </a:p>
                  </a:txBody>
                  <a:tcPr/>
                </a:tc>
              </a:tr>
              <a:tr h="445357">
                <a:tc>
                  <a:txBody>
                    <a:bodyPr/>
                    <a:lstStyle/>
                    <a:p>
                      <a:pPr algn="ctr"/>
                      <a:r>
                        <a:rPr lang="en-GB" sz="2800" dirty="0" smtClean="0"/>
                        <a:t>A</a:t>
                      </a:r>
                      <a:endParaRPr lang="en-GB" sz="2800" dirty="0"/>
                    </a:p>
                  </a:txBody>
                  <a:tcPr/>
                </a:tc>
                <a:tc>
                  <a:txBody>
                    <a:bodyPr/>
                    <a:lstStyle/>
                    <a:p>
                      <a:r>
                        <a:rPr lang="en-GB" sz="2800" dirty="0" smtClean="0"/>
                        <a:t>7.5 – </a:t>
                      </a:r>
                      <a:r>
                        <a:rPr lang="en-GB" sz="2800" dirty="0" smtClean="0"/>
                        <a:t>11</a:t>
                      </a:r>
                      <a:endParaRPr lang="en-GB" sz="2800" dirty="0"/>
                    </a:p>
                  </a:txBody>
                  <a:tcPr/>
                </a:tc>
                <a:tc>
                  <a:txBody>
                    <a:bodyPr/>
                    <a:lstStyle/>
                    <a:p>
                      <a:r>
                        <a:rPr lang="en-GB" sz="2800" dirty="0" smtClean="0"/>
                        <a:t>Blue / White</a:t>
                      </a:r>
                      <a:endParaRPr lang="en-GB" sz="2800" dirty="0"/>
                    </a:p>
                  </a:txBody>
                  <a:tcPr/>
                </a:tc>
              </a:tr>
              <a:tr h="445357">
                <a:tc>
                  <a:txBody>
                    <a:bodyPr/>
                    <a:lstStyle/>
                    <a:p>
                      <a:pPr algn="ctr"/>
                      <a:r>
                        <a:rPr lang="en-GB" sz="2800" dirty="0" smtClean="0"/>
                        <a:t>F</a:t>
                      </a:r>
                      <a:endParaRPr lang="en-GB" sz="2800" dirty="0"/>
                    </a:p>
                  </a:txBody>
                  <a:tcPr/>
                </a:tc>
                <a:tc>
                  <a:txBody>
                    <a:bodyPr/>
                    <a:lstStyle/>
                    <a:p>
                      <a:r>
                        <a:rPr lang="en-GB" sz="2800" dirty="0" smtClean="0"/>
                        <a:t>6.0 – 7.5</a:t>
                      </a:r>
                      <a:endParaRPr lang="en-GB" sz="2800" dirty="0"/>
                    </a:p>
                  </a:txBody>
                  <a:tcPr/>
                </a:tc>
                <a:tc>
                  <a:txBody>
                    <a:bodyPr/>
                    <a:lstStyle/>
                    <a:p>
                      <a:r>
                        <a:rPr lang="en-GB" sz="2800" dirty="0" smtClean="0"/>
                        <a:t>White</a:t>
                      </a:r>
                      <a:endParaRPr lang="en-GB" sz="2800" dirty="0"/>
                    </a:p>
                  </a:txBody>
                  <a:tcPr/>
                </a:tc>
              </a:tr>
              <a:tr h="445357">
                <a:tc>
                  <a:txBody>
                    <a:bodyPr/>
                    <a:lstStyle/>
                    <a:p>
                      <a:pPr algn="ctr"/>
                      <a:r>
                        <a:rPr lang="en-GB" sz="2800" dirty="0" smtClean="0"/>
                        <a:t>G</a:t>
                      </a:r>
                      <a:endParaRPr lang="en-GB" sz="2800" dirty="0"/>
                    </a:p>
                  </a:txBody>
                  <a:tcPr/>
                </a:tc>
                <a:tc>
                  <a:txBody>
                    <a:bodyPr/>
                    <a:lstStyle/>
                    <a:p>
                      <a:r>
                        <a:rPr lang="en-GB" sz="2800" dirty="0" smtClean="0"/>
                        <a:t>5.0 </a:t>
                      </a:r>
                      <a:r>
                        <a:rPr lang="en-GB" sz="2800" dirty="0" smtClean="0"/>
                        <a:t>– 6.0</a:t>
                      </a:r>
                      <a:endParaRPr lang="en-GB" sz="2800" dirty="0"/>
                    </a:p>
                  </a:txBody>
                  <a:tcPr/>
                </a:tc>
                <a:tc>
                  <a:txBody>
                    <a:bodyPr/>
                    <a:lstStyle/>
                    <a:p>
                      <a:r>
                        <a:rPr lang="en-GB" sz="2800" dirty="0" smtClean="0"/>
                        <a:t>Yellow / White</a:t>
                      </a:r>
                      <a:endParaRPr lang="en-GB" sz="2800" dirty="0"/>
                    </a:p>
                  </a:txBody>
                  <a:tcPr/>
                </a:tc>
              </a:tr>
              <a:tr h="445357">
                <a:tc>
                  <a:txBody>
                    <a:bodyPr/>
                    <a:lstStyle/>
                    <a:p>
                      <a:pPr algn="ctr"/>
                      <a:r>
                        <a:rPr lang="en-GB" sz="2800" dirty="0" smtClean="0"/>
                        <a:t>K</a:t>
                      </a:r>
                      <a:endParaRPr lang="en-GB" sz="2800" dirty="0"/>
                    </a:p>
                  </a:txBody>
                  <a:tcPr/>
                </a:tc>
                <a:tc>
                  <a:txBody>
                    <a:bodyPr/>
                    <a:lstStyle/>
                    <a:p>
                      <a:r>
                        <a:rPr lang="en-GB" sz="2800" dirty="0" smtClean="0"/>
                        <a:t>3.5 – </a:t>
                      </a:r>
                      <a:r>
                        <a:rPr lang="en-GB" sz="2800" dirty="0" smtClean="0"/>
                        <a:t>5.0</a:t>
                      </a:r>
                      <a:endParaRPr lang="en-GB" sz="2800" dirty="0"/>
                    </a:p>
                  </a:txBody>
                  <a:tcPr/>
                </a:tc>
                <a:tc>
                  <a:txBody>
                    <a:bodyPr/>
                    <a:lstStyle/>
                    <a:p>
                      <a:r>
                        <a:rPr lang="en-GB" sz="2800" dirty="0" smtClean="0"/>
                        <a:t>Orange</a:t>
                      </a:r>
                      <a:endParaRPr lang="en-GB" sz="2800" dirty="0"/>
                    </a:p>
                  </a:txBody>
                  <a:tcPr/>
                </a:tc>
              </a:tr>
              <a:tr h="445357">
                <a:tc>
                  <a:txBody>
                    <a:bodyPr/>
                    <a:lstStyle/>
                    <a:p>
                      <a:pPr algn="ctr"/>
                      <a:r>
                        <a:rPr lang="en-GB" sz="2800" dirty="0" smtClean="0"/>
                        <a:t>M</a:t>
                      </a:r>
                      <a:endParaRPr lang="en-GB" sz="2800" dirty="0"/>
                    </a:p>
                  </a:txBody>
                  <a:tcPr/>
                </a:tc>
                <a:tc>
                  <a:txBody>
                    <a:bodyPr/>
                    <a:lstStyle/>
                    <a:p>
                      <a:r>
                        <a:rPr lang="en-GB" sz="2800" dirty="0" smtClean="0"/>
                        <a:t>&lt; </a:t>
                      </a:r>
                      <a:r>
                        <a:rPr lang="en-GB" sz="2800" dirty="0" smtClean="0"/>
                        <a:t>3.5</a:t>
                      </a:r>
                      <a:endParaRPr lang="en-GB" sz="2800" dirty="0"/>
                    </a:p>
                  </a:txBody>
                  <a:tcPr/>
                </a:tc>
                <a:tc>
                  <a:txBody>
                    <a:bodyPr/>
                    <a:lstStyle/>
                    <a:p>
                      <a:r>
                        <a:rPr lang="en-GB" sz="2800" dirty="0" smtClean="0"/>
                        <a:t>Red</a:t>
                      </a:r>
                      <a:endParaRPr lang="en-GB" sz="2800" dirty="0"/>
                    </a:p>
                  </a:txBody>
                  <a:tcPr/>
                </a:tc>
              </a:tr>
            </a:tbl>
          </a:graphicData>
        </a:graphic>
      </p:graphicFrame>
      <p:sp>
        <p:nvSpPr>
          <p:cNvPr id="5" name="TextBox 4"/>
          <p:cNvSpPr txBox="1"/>
          <p:nvPr/>
        </p:nvSpPr>
        <p:spPr>
          <a:xfrm>
            <a:off x="1066801" y="914400"/>
            <a:ext cx="6477000" cy="830997"/>
          </a:xfrm>
          <a:prstGeom prst="rect">
            <a:avLst/>
          </a:prstGeom>
          <a:noFill/>
        </p:spPr>
        <p:txBody>
          <a:bodyPr wrap="square" rtlCol="0">
            <a:spAutoFit/>
          </a:bodyPr>
          <a:lstStyle/>
          <a:p>
            <a:r>
              <a:rPr lang="en-GB" sz="4800" b="1" dirty="0" smtClean="0"/>
              <a:t>O</a:t>
            </a:r>
            <a:r>
              <a:rPr lang="en-GB" sz="4800" dirty="0" smtClean="0"/>
              <a:t>h </a:t>
            </a:r>
            <a:r>
              <a:rPr lang="en-GB" sz="4800" b="1" dirty="0" smtClean="0"/>
              <a:t>B</a:t>
            </a:r>
            <a:r>
              <a:rPr lang="en-GB" sz="4800" dirty="0" smtClean="0"/>
              <a:t>e </a:t>
            </a:r>
            <a:r>
              <a:rPr lang="en-GB" sz="4800" b="1" dirty="0" smtClean="0"/>
              <a:t>A</a:t>
            </a:r>
            <a:r>
              <a:rPr lang="en-GB" sz="4800" dirty="0" smtClean="0"/>
              <a:t> </a:t>
            </a:r>
            <a:r>
              <a:rPr lang="en-GB" sz="4800" b="1" dirty="0" smtClean="0"/>
              <a:t>F</a:t>
            </a:r>
            <a:r>
              <a:rPr lang="en-GB" sz="4800" dirty="0" smtClean="0"/>
              <a:t>un </a:t>
            </a:r>
            <a:r>
              <a:rPr lang="en-GB" sz="4800" b="1" dirty="0" smtClean="0"/>
              <a:t>G</a:t>
            </a:r>
            <a:r>
              <a:rPr lang="en-GB" sz="4800" dirty="0" smtClean="0"/>
              <a:t>irl </a:t>
            </a:r>
            <a:r>
              <a:rPr lang="en-GB" sz="4800" b="1" dirty="0" smtClean="0"/>
              <a:t>K</a:t>
            </a:r>
            <a:r>
              <a:rPr lang="en-GB" sz="4800" dirty="0" smtClean="0"/>
              <a:t>iss </a:t>
            </a:r>
            <a:r>
              <a:rPr lang="en-GB" sz="4800" b="1" dirty="0" smtClean="0"/>
              <a:t>M</a:t>
            </a:r>
            <a:r>
              <a:rPr lang="en-GB" sz="4800" dirty="0" smtClean="0"/>
              <a:t>e</a:t>
            </a:r>
            <a:endParaRPr lang="en-GB" sz="4800" dirty="0"/>
          </a:p>
        </p:txBody>
      </p:sp>
    </p:spTree>
    <p:extLst>
      <p:ext uri="{BB962C8B-B14F-4D97-AF65-F5344CB8AC3E}">
        <p14:creationId xmlns:p14="http://schemas.microsoft.com/office/powerpoint/2010/main" val="97292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xit" presetSubtype="0" fill="hold" grpId="0" nodeType="withEffect">
                                  <p:stCondLst>
                                    <p:cond delay="0"/>
                                  </p:stCondLst>
                                  <p:childTnLst>
                                    <p:animEffect transition="out" filter="fade">
                                      <p:cBhvr>
                                        <p:cTn id="9" dur="500"/>
                                        <p:tgtEl>
                                          <p:spTgt spid="3">
                                            <p:txEl>
                                              <p:pRg st="0" end="0"/>
                                            </p:txEl>
                                          </p:spTgt>
                                        </p:tgtEl>
                                      </p:cBhvr>
                                    </p:animEffect>
                                    <p:set>
                                      <p:cBhvr>
                                        <p:cTn id="10"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GB" u="sng" dirty="0" smtClean="0"/>
              <a:t>Spectral Type vs Emission Spectra</a:t>
            </a:r>
            <a:endParaRPr lang="en-GB" u="sng" dirty="0"/>
          </a:p>
        </p:txBody>
      </p:sp>
      <p:sp>
        <p:nvSpPr>
          <p:cNvPr id="3" name="Content Placeholder 2"/>
          <p:cNvSpPr>
            <a:spLocks noGrp="1"/>
          </p:cNvSpPr>
          <p:nvPr>
            <p:ph idx="1"/>
          </p:nvPr>
        </p:nvSpPr>
        <p:spPr>
          <a:xfrm>
            <a:off x="152400" y="838201"/>
            <a:ext cx="8763000" cy="2057399"/>
          </a:xfrm>
        </p:spPr>
        <p:txBody>
          <a:bodyPr>
            <a:normAutofit fontScale="92500" lnSpcReduction="20000"/>
          </a:bodyPr>
          <a:lstStyle/>
          <a:p>
            <a:pPr marL="0" indent="0">
              <a:buNone/>
            </a:pPr>
            <a:r>
              <a:rPr lang="en-GB" dirty="0" smtClean="0"/>
              <a:t>A star emits light because it is hot however there are absorption lines in the spectrum due to the presence of molecules, atoms and ions in the photosphere and the corona. The temperature of the star will effect which chemicals will be present.</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776474"/>
            <a:ext cx="7924800" cy="39447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469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GB" u="sng" dirty="0" smtClean="0"/>
              <a:t>Power and Flux</a:t>
            </a:r>
            <a:endParaRPr lang="en-GB" u="sng" dirty="0"/>
          </a:p>
        </p:txBody>
      </p:sp>
      <p:sp>
        <p:nvSpPr>
          <p:cNvPr id="3" name="Content Placeholder 2"/>
          <p:cNvSpPr>
            <a:spLocks noGrp="1"/>
          </p:cNvSpPr>
          <p:nvPr>
            <p:ph idx="1"/>
          </p:nvPr>
        </p:nvSpPr>
        <p:spPr>
          <a:xfrm>
            <a:off x="152400" y="1066800"/>
            <a:ext cx="8839200" cy="4648199"/>
          </a:xfrm>
        </p:spPr>
        <p:txBody>
          <a:bodyPr>
            <a:normAutofit/>
          </a:bodyPr>
          <a:lstStyle/>
          <a:p>
            <a:r>
              <a:rPr lang="en-GB" dirty="0"/>
              <a:t>Stefan's law links Temperature of a star to it's Luminosity (in Watts</a:t>
            </a:r>
            <a:r>
              <a:rPr lang="en-GB" dirty="0" smtClean="0"/>
              <a:t>)</a:t>
            </a:r>
          </a:p>
          <a:p>
            <a:endParaRPr lang="en-GB" dirty="0"/>
          </a:p>
          <a:p>
            <a:endParaRPr lang="en-GB" dirty="0" smtClean="0"/>
          </a:p>
          <a:p>
            <a:endParaRPr lang="en-GB" dirty="0" smtClean="0"/>
          </a:p>
          <a:p>
            <a:endParaRPr lang="en-GB" dirty="0"/>
          </a:p>
          <a:p>
            <a:r>
              <a:rPr lang="en-GB" dirty="0" smtClean="0"/>
              <a:t>Flux is the power per unit area at a position </a:t>
            </a:r>
            <a:r>
              <a:rPr lang="en-GB" i="1" dirty="0" smtClean="0"/>
              <a:t>d</a:t>
            </a:r>
            <a:r>
              <a:rPr lang="en-GB" dirty="0" smtClean="0"/>
              <a:t> distance from the star:</a:t>
            </a:r>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2364802599"/>
              </p:ext>
            </p:extLst>
          </p:nvPr>
        </p:nvGraphicFramePr>
        <p:xfrm>
          <a:off x="304800" y="2133600"/>
          <a:ext cx="5257800" cy="955964"/>
        </p:xfrm>
        <a:graphic>
          <a:graphicData uri="http://schemas.openxmlformats.org/presentationml/2006/ole">
            <mc:AlternateContent xmlns:mc="http://schemas.openxmlformats.org/markup-compatibility/2006">
              <mc:Choice xmlns:v="urn:schemas-microsoft-com:vml" Requires="v">
                <p:oleObj spid="_x0000_s4107" name="Equation" r:id="rId3" imgW="1396800" imgH="253800" progId="Equation.3">
                  <p:embed/>
                </p:oleObj>
              </mc:Choice>
              <mc:Fallback>
                <p:oleObj name="Equation" r:id="rId3" imgW="1396800" imgH="253800" progId="Equation.3">
                  <p:embed/>
                  <p:pic>
                    <p:nvPicPr>
                      <p:cNvPr id="0" name=""/>
                      <p:cNvPicPr/>
                      <p:nvPr/>
                    </p:nvPicPr>
                    <p:blipFill>
                      <a:blip r:embed="rId4"/>
                      <a:stretch>
                        <a:fillRect/>
                      </a:stretch>
                    </p:blipFill>
                    <p:spPr>
                      <a:xfrm>
                        <a:off x="304800" y="2133600"/>
                        <a:ext cx="5257800" cy="955964"/>
                      </a:xfrm>
                      <a:prstGeom prst="rect">
                        <a:avLst/>
                      </a:prstGeom>
                    </p:spPr>
                  </p:pic>
                </p:oleObj>
              </mc:Fallback>
            </mc:AlternateContent>
          </a:graphicData>
        </a:graphic>
      </p:graphicFrame>
      <p:sp>
        <p:nvSpPr>
          <p:cNvPr id="5" name="TextBox 4"/>
          <p:cNvSpPr txBox="1"/>
          <p:nvPr/>
        </p:nvSpPr>
        <p:spPr>
          <a:xfrm>
            <a:off x="6019800" y="1905001"/>
            <a:ext cx="2895600" cy="1569660"/>
          </a:xfrm>
          <a:prstGeom prst="rect">
            <a:avLst/>
          </a:prstGeom>
          <a:noFill/>
        </p:spPr>
        <p:txBody>
          <a:bodyPr wrap="square" rtlCol="0">
            <a:spAutoFit/>
          </a:bodyPr>
          <a:lstStyle/>
          <a:p>
            <a:r>
              <a:rPr lang="en-GB" sz="2400" dirty="0" smtClean="0"/>
              <a:t>This is sometimes called the power of the star and the </a:t>
            </a:r>
            <a:r>
              <a:rPr lang="en-GB" sz="2400" i="1" dirty="0" smtClean="0"/>
              <a:t>L</a:t>
            </a:r>
            <a:r>
              <a:rPr lang="en-GB" sz="2400" dirty="0" smtClean="0"/>
              <a:t> is replaced with a </a:t>
            </a:r>
            <a:r>
              <a:rPr lang="en-GB" sz="2400" i="1" dirty="0" smtClean="0"/>
              <a:t>P</a:t>
            </a:r>
            <a:endParaRPr lang="en-GB" sz="2400" i="1" dirty="0"/>
          </a:p>
        </p:txBody>
      </p:sp>
      <p:graphicFrame>
        <p:nvGraphicFramePr>
          <p:cNvPr id="6" name="Object 5"/>
          <p:cNvGraphicFramePr>
            <a:graphicFrameLocks noChangeAspect="1"/>
          </p:cNvGraphicFramePr>
          <p:nvPr>
            <p:extLst>
              <p:ext uri="{D42A27DB-BD31-4B8C-83A1-F6EECF244321}">
                <p14:modId xmlns:p14="http://schemas.microsoft.com/office/powerpoint/2010/main" val="3050909991"/>
              </p:ext>
            </p:extLst>
          </p:nvPr>
        </p:nvGraphicFramePr>
        <p:xfrm>
          <a:off x="2819400" y="5334000"/>
          <a:ext cx="5056239" cy="1295400"/>
        </p:xfrm>
        <a:graphic>
          <a:graphicData uri="http://schemas.openxmlformats.org/presentationml/2006/ole">
            <mc:AlternateContent xmlns:mc="http://schemas.openxmlformats.org/markup-compatibility/2006">
              <mc:Choice xmlns:v="urn:schemas-microsoft-com:vml" Requires="v">
                <p:oleObj spid="_x0000_s4108" name="Equation" r:id="rId5" imgW="1536480" imgH="393480" progId="Equation.3">
                  <p:embed/>
                </p:oleObj>
              </mc:Choice>
              <mc:Fallback>
                <p:oleObj name="Equation" r:id="rId5" imgW="1536480" imgH="393480" progId="Equation.3">
                  <p:embed/>
                  <p:pic>
                    <p:nvPicPr>
                      <p:cNvPr id="0" name=""/>
                      <p:cNvPicPr/>
                      <p:nvPr/>
                    </p:nvPicPr>
                    <p:blipFill>
                      <a:blip r:embed="rId6"/>
                      <a:stretch>
                        <a:fillRect/>
                      </a:stretch>
                    </p:blipFill>
                    <p:spPr>
                      <a:xfrm>
                        <a:off x="2819400" y="5334000"/>
                        <a:ext cx="5056239" cy="12954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14635631"/>
              </p:ext>
            </p:extLst>
          </p:nvPr>
        </p:nvGraphicFramePr>
        <p:xfrm>
          <a:off x="685800" y="3208566"/>
          <a:ext cx="4191000" cy="532190"/>
        </p:xfrm>
        <a:graphic>
          <a:graphicData uri="http://schemas.openxmlformats.org/presentationml/2006/ole">
            <mc:AlternateContent xmlns:mc="http://schemas.openxmlformats.org/markup-compatibility/2006">
              <mc:Choice xmlns:v="urn:schemas-microsoft-com:vml" Requires="v">
                <p:oleObj spid="_x0000_s4109" name="Equation" r:id="rId7" imgW="1600200" imgH="203040" progId="Equation.3">
                  <p:embed/>
                </p:oleObj>
              </mc:Choice>
              <mc:Fallback>
                <p:oleObj name="Equation" r:id="rId7" imgW="1600200" imgH="203040" progId="Equation.3">
                  <p:embed/>
                  <p:pic>
                    <p:nvPicPr>
                      <p:cNvPr id="0" name=""/>
                      <p:cNvPicPr/>
                      <p:nvPr/>
                    </p:nvPicPr>
                    <p:blipFill>
                      <a:blip r:embed="rId8"/>
                      <a:stretch>
                        <a:fillRect/>
                      </a:stretch>
                    </p:blipFill>
                    <p:spPr>
                      <a:xfrm>
                        <a:off x="685800" y="3208566"/>
                        <a:ext cx="4191000" cy="532190"/>
                      </a:xfrm>
                      <a:prstGeom prst="rect">
                        <a:avLst/>
                      </a:prstGeom>
                    </p:spPr>
                  </p:pic>
                </p:oleObj>
              </mc:Fallback>
            </mc:AlternateContent>
          </a:graphicData>
        </a:graphic>
      </p:graphicFrame>
    </p:spTree>
    <p:extLst>
      <p:ext uri="{BB962C8B-B14F-4D97-AF65-F5344CB8AC3E}">
        <p14:creationId xmlns:p14="http://schemas.microsoft.com/office/powerpoint/2010/main" val="110290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u="sng" dirty="0"/>
              <a:t>Flux from the Sun at different planets</a:t>
            </a:r>
            <a:endParaRPr lang="en-GB" dirty="0"/>
          </a:p>
        </p:txBody>
      </p:sp>
      <p:sp>
        <p:nvSpPr>
          <p:cNvPr id="3" name="Content Placeholder 2"/>
          <p:cNvSpPr>
            <a:spLocks noGrp="1"/>
          </p:cNvSpPr>
          <p:nvPr>
            <p:ph idx="1"/>
          </p:nvPr>
        </p:nvSpPr>
        <p:spPr>
          <a:xfrm>
            <a:off x="152400" y="1143001"/>
            <a:ext cx="8839200" cy="1066800"/>
          </a:xfrm>
        </p:spPr>
        <p:txBody>
          <a:bodyPr/>
          <a:lstStyle/>
          <a:p>
            <a:pPr marL="0" indent="0">
              <a:buNone/>
            </a:pPr>
            <a:r>
              <a:rPr lang="en-GB" dirty="0" smtClean="0"/>
              <a:t>Given that the power of the sun is 3.839x10</a:t>
            </a:r>
            <a:r>
              <a:rPr lang="en-GB" baseline="30000" dirty="0" smtClean="0"/>
              <a:t>26 </a:t>
            </a:r>
            <a:r>
              <a:rPr lang="en-GB" dirty="0" smtClean="0"/>
              <a:t>Watts, what is the flux at each of the planets below?</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9795" y="2563727"/>
            <a:ext cx="6096000" cy="41291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3400" y="1143000"/>
            <a:ext cx="7988790" cy="523220"/>
          </a:xfrm>
          <a:prstGeom prst="rect">
            <a:avLst/>
          </a:prstGeom>
          <a:noFill/>
        </p:spPr>
        <p:txBody>
          <a:bodyPr wrap="none" rtlCol="0">
            <a:spAutoFit/>
          </a:bodyPr>
          <a:lstStyle/>
          <a:p>
            <a:r>
              <a:rPr lang="en-GB" sz="2800" dirty="0" smtClean="0"/>
              <a:t>What assumptions have you made in this calculation?</a:t>
            </a:r>
            <a:endParaRPr lang="en-GB" sz="2800" dirty="0"/>
          </a:p>
        </p:txBody>
      </p:sp>
      <p:sp>
        <p:nvSpPr>
          <p:cNvPr id="5" name="TextBox 4"/>
          <p:cNvSpPr txBox="1"/>
          <p:nvPr/>
        </p:nvSpPr>
        <p:spPr>
          <a:xfrm>
            <a:off x="301828" y="1642277"/>
            <a:ext cx="8220362" cy="954107"/>
          </a:xfrm>
          <a:prstGeom prst="rect">
            <a:avLst/>
          </a:prstGeom>
          <a:noFill/>
        </p:spPr>
        <p:txBody>
          <a:bodyPr wrap="square" rtlCol="0">
            <a:spAutoFit/>
          </a:bodyPr>
          <a:lstStyle/>
          <a:p>
            <a:r>
              <a:rPr lang="en-GB" sz="2800" dirty="0" smtClean="0"/>
              <a:t>You have assumed that the atmospheres do not absorb any radiation</a:t>
            </a:r>
            <a:endParaRPr lang="en-GB" sz="2800" dirty="0"/>
          </a:p>
        </p:txBody>
      </p:sp>
    </p:spTree>
    <p:extLst>
      <p:ext uri="{BB962C8B-B14F-4D97-AF65-F5344CB8AC3E}">
        <p14:creationId xmlns:p14="http://schemas.microsoft.com/office/powerpoint/2010/main" val="241322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152400" y="990600"/>
            <a:ext cx="8839200" cy="5638800"/>
          </a:xfrm>
        </p:spPr>
        <p:txBody>
          <a:bodyPr>
            <a:normAutofit fontScale="92500"/>
          </a:bodyPr>
          <a:lstStyle/>
          <a:p>
            <a:r>
              <a:rPr lang="en-GB" dirty="0" smtClean="0"/>
              <a:t>Stars are black body absorbers meaning that they emit a near perfect spectrum of radiation</a:t>
            </a:r>
          </a:p>
          <a:p>
            <a:r>
              <a:rPr lang="en-GB" dirty="0" smtClean="0"/>
              <a:t>The temperature of a star can be calculated from the </a:t>
            </a:r>
            <a:r>
              <a:rPr lang="en-GB" b="1" dirty="0" smtClean="0"/>
              <a:t>peak</a:t>
            </a:r>
            <a:r>
              <a:rPr lang="en-GB" dirty="0" smtClean="0"/>
              <a:t> wavelength of the emission</a:t>
            </a:r>
          </a:p>
          <a:p>
            <a:r>
              <a:rPr lang="en-GB" dirty="0" smtClean="0"/>
              <a:t>The temperature then places the star into a classification</a:t>
            </a:r>
          </a:p>
          <a:p>
            <a:r>
              <a:rPr lang="en-GB" dirty="0" smtClean="0"/>
              <a:t>The spectrum will also contain absorption lines which will help to confirm the temperature of the star</a:t>
            </a:r>
          </a:p>
          <a:p>
            <a:r>
              <a:rPr lang="en-GB" dirty="0" smtClean="0"/>
              <a:t>Cooler stars contains molecules, warmer ones contain metal ions, very hot stars contain helium ions</a:t>
            </a:r>
            <a:endParaRPr lang="en-GB" dirty="0"/>
          </a:p>
        </p:txBody>
      </p:sp>
    </p:spTree>
    <p:extLst>
      <p:ext uri="{BB962C8B-B14F-4D97-AF65-F5344CB8AC3E}">
        <p14:creationId xmlns:p14="http://schemas.microsoft.com/office/powerpoint/2010/main" val="3288292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509</Words>
  <Application>Microsoft Office PowerPoint</Application>
  <PresentationFormat>On-screen Show (4:3)</PresentationFormat>
  <Paragraphs>66</Paragraphs>
  <Slides>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Office Theme</vt:lpstr>
      <vt:lpstr>Equation</vt:lpstr>
      <vt:lpstr>Microsoft Equation 3.0</vt:lpstr>
      <vt:lpstr>Black body radiation</vt:lpstr>
      <vt:lpstr>Black body radiation</vt:lpstr>
      <vt:lpstr>Black body radiation curve</vt:lpstr>
      <vt:lpstr>Wein's Displacement Law</vt:lpstr>
      <vt:lpstr>Spectral Classes</vt:lpstr>
      <vt:lpstr>Spectral Type vs Emission Spectra</vt:lpstr>
      <vt:lpstr>Power and Flux</vt:lpstr>
      <vt:lpstr>Flux from the Sun at different planets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Black body radiation</dc:title>
  <dc:creator>SMatthews</dc:creator>
  <cp:lastModifiedBy>USERBUILD</cp:lastModifiedBy>
  <cp:revision>8</cp:revision>
  <dcterms:created xsi:type="dcterms:W3CDTF">2006-08-16T00:00:00Z</dcterms:created>
  <dcterms:modified xsi:type="dcterms:W3CDTF">2016-09-28T08:50:33Z</dcterms:modified>
</cp:coreProperties>
</file>