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838200"/>
          </a:xfrm>
        </p:spPr>
        <p:txBody>
          <a:bodyPr/>
          <a:lstStyle/>
          <a:p>
            <a:r>
              <a:rPr lang="en-GB" u="sng" dirty="0" smtClean="0"/>
              <a:t>Fusion and the life of stars</a:t>
            </a:r>
            <a:endParaRPr lang="en-GB" u="sng" dirty="0"/>
          </a:p>
        </p:txBody>
      </p:sp>
      <p:sp>
        <p:nvSpPr>
          <p:cNvPr id="3" name="Subtitle 2"/>
          <p:cNvSpPr>
            <a:spLocks noGrp="1"/>
          </p:cNvSpPr>
          <p:nvPr>
            <p:ph type="subTitle" idx="1"/>
          </p:nvPr>
        </p:nvSpPr>
        <p:spPr>
          <a:xfrm>
            <a:off x="200891" y="2286000"/>
            <a:ext cx="4267200" cy="2499198"/>
          </a:xfrm>
        </p:spPr>
        <p:txBody>
          <a:bodyPr/>
          <a:lstStyle/>
          <a:p>
            <a:r>
              <a:rPr lang="en-GB" dirty="0" smtClean="0"/>
              <a:t>Why do different </a:t>
            </a:r>
            <a:r>
              <a:rPr lang="en-GB" b="1" dirty="0" smtClean="0"/>
              <a:t>types</a:t>
            </a:r>
            <a:r>
              <a:rPr lang="en-GB" dirty="0" smtClean="0"/>
              <a:t> of stars have different core temperatures?</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023938"/>
            <a:ext cx="4005262" cy="56029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2769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u="sng" dirty="0"/>
              <a:t>Further Helium burning reactions</a:t>
            </a:r>
            <a:endParaRPr lang="en-GB" dirty="0"/>
          </a:p>
        </p:txBody>
      </p:sp>
      <p:sp>
        <p:nvSpPr>
          <p:cNvPr id="3" name="Content Placeholder 2"/>
          <p:cNvSpPr>
            <a:spLocks noGrp="1"/>
          </p:cNvSpPr>
          <p:nvPr>
            <p:ph idx="1"/>
          </p:nvPr>
        </p:nvSpPr>
        <p:spPr>
          <a:xfrm>
            <a:off x="152400" y="990600"/>
            <a:ext cx="8839200" cy="5562600"/>
          </a:xfrm>
        </p:spPr>
        <p:txBody>
          <a:bodyPr>
            <a:normAutofit fontScale="92500" lnSpcReduction="10000"/>
          </a:bodyPr>
          <a:lstStyle/>
          <a:p>
            <a:r>
              <a:rPr lang="en-GB" dirty="0"/>
              <a:t>Further reactions can occur during Helium burning but these become progressively rarer and rarer</a:t>
            </a:r>
            <a:r>
              <a:rPr lang="en-GB" dirty="0" smtClean="0"/>
              <a:t>:</a:t>
            </a:r>
          </a:p>
          <a:p>
            <a:endParaRPr lang="en-GB" dirty="0"/>
          </a:p>
          <a:p>
            <a:endParaRPr lang="en-GB" dirty="0" smtClean="0"/>
          </a:p>
          <a:p>
            <a:endParaRPr lang="en-GB" dirty="0" smtClean="0"/>
          </a:p>
          <a:p>
            <a:endParaRPr lang="en-GB" dirty="0" smtClean="0"/>
          </a:p>
          <a:p>
            <a:r>
              <a:rPr lang="en-GB" dirty="0"/>
              <a:t>These can account for the production of Magnesium 24 and Silicon 28. Note that the in-between elements must be made from cosmic ray interaction with pre-existing elements (e.g. Supernovae) but are NOT produced in </a:t>
            </a:r>
            <a:r>
              <a:rPr lang="en-GB" dirty="0" smtClean="0"/>
              <a:t>nucleosynthesis </a:t>
            </a:r>
            <a:r>
              <a:rPr lang="en-GB" dirty="0"/>
              <a:t>in star </a:t>
            </a:r>
            <a:r>
              <a:rPr lang="en-GB" dirty="0" smtClean="0"/>
              <a:t>fusion</a:t>
            </a:r>
            <a:endParaRPr lang="en-GB"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057400"/>
            <a:ext cx="4138612" cy="17128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077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171"/>
                                        </p:tgtEl>
                                        <p:attrNameLst>
                                          <p:attrName>style.visibility</p:attrName>
                                        </p:attrNameLst>
                                      </p:cBhvr>
                                      <p:to>
                                        <p:strVal val="visible"/>
                                      </p:to>
                                    </p:set>
                                    <p:animEffect transition="in" filter="fade">
                                      <p:cBhvr>
                                        <p:cTn id="10" dur="500"/>
                                        <p:tgtEl>
                                          <p:spTgt spid="717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Helium Flash</a:t>
            </a:r>
            <a:endParaRPr lang="en-GB" dirty="0"/>
          </a:p>
        </p:txBody>
      </p:sp>
      <p:sp>
        <p:nvSpPr>
          <p:cNvPr id="3" name="Content Placeholder 2"/>
          <p:cNvSpPr>
            <a:spLocks noGrp="1"/>
          </p:cNvSpPr>
          <p:nvPr>
            <p:ph idx="1"/>
          </p:nvPr>
        </p:nvSpPr>
        <p:spPr/>
        <p:txBody>
          <a:bodyPr/>
          <a:lstStyle/>
          <a:p>
            <a:r>
              <a:rPr lang="en-GB" dirty="0"/>
              <a:t>When the Helium burning </a:t>
            </a:r>
            <a:r>
              <a:rPr lang="en-GB" dirty="0" smtClean="0"/>
              <a:t>initiates, </a:t>
            </a:r>
            <a:r>
              <a:rPr lang="en-GB" dirty="0"/>
              <a:t>the star </a:t>
            </a:r>
            <a:r>
              <a:rPr lang="en-GB" dirty="0" smtClean="0"/>
              <a:t>expands, </a:t>
            </a:r>
            <a:r>
              <a:rPr lang="en-GB" dirty="0"/>
              <a:t>but not rapidly enough so the core becomes extremely hot in a short </a:t>
            </a:r>
            <a:r>
              <a:rPr lang="en-GB" dirty="0" smtClean="0"/>
              <a:t>time</a:t>
            </a:r>
          </a:p>
          <a:p>
            <a:r>
              <a:rPr lang="en-GB" dirty="0" smtClean="0"/>
              <a:t>This </a:t>
            </a:r>
            <a:r>
              <a:rPr lang="en-GB" dirty="0"/>
              <a:t>increases Helium burning rates as a runaway reaction and causes a </a:t>
            </a:r>
            <a:r>
              <a:rPr lang="en-GB" u="sng" dirty="0"/>
              <a:t>Helium Flash</a:t>
            </a:r>
            <a:r>
              <a:rPr lang="en-GB" dirty="0"/>
              <a:t> to occur on a timescale of a few days.</a:t>
            </a:r>
          </a:p>
        </p:txBody>
      </p:sp>
    </p:spTree>
    <p:extLst>
      <p:ext uri="{BB962C8B-B14F-4D97-AF65-F5344CB8AC3E}">
        <p14:creationId xmlns:p14="http://schemas.microsoft.com/office/powerpoint/2010/main" val="1795286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GB" u="sng" dirty="0"/>
              <a:t>Massive stars and advanced fusion</a:t>
            </a:r>
            <a:endParaRPr lang="en-GB" dirty="0"/>
          </a:p>
        </p:txBody>
      </p:sp>
      <p:sp>
        <p:nvSpPr>
          <p:cNvPr id="3" name="Content Placeholder 2"/>
          <p:cNvSpPr>
            <a:spLocks noGrp="1"/>
          </p:cNvSpPr>
          <p:nvPr>
            <p:ph idx="1"/>
          </p:nvPr>
        </p:nvSpPr>
        <p:spPr>
          <a:xfrm>
            <a:off x="152400" y="990601"/>
            <a:ext cx="8763000" cy="2438400"/>
          </a:xfrm>
        </p:spPr>
        <p:txBody>
          <a:bodyPr>
            <a:normAutofit fontScale="92500" lnSpcReduction="20000"/>
          </a:bodyPr>
          <a:lstStyle/>
          <a:p>
            <a:r>
              <a:rPr lang="en-GB" dirty="0"/>
              <a:t>In High mass stars they do not end their lives when their Helium burning phase ends. There are a series of burning process that can occur, each requiring hotter cores from more massive stars. These are Carbon nuclear burning, Oxygen nuclear burning, and onwards through the period </a:t>
            </a:r>
            <a:r>
              <a:rPr lang="en-GB" dirty="0" smtClean="0"/>
              <a:t>table</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6" y="3505200"/>
            <a:ext cx="8905754" cy="30109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1849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906801"/>
            <a:ext cx="7162800" cy="4951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52400"/>
            <a:ext cx="8229600" cy="715962"/>
          </a:xfrm>
        </p:spPr>
        <p:txBody>
          <a:bodyPr>
            <a:normAutofit fontScale="90000"/>
          </a:bodyPr>
          <a:lstStyle/>
          <a:p>
            <a:r>
              <a:rPr lang="en-GB" u="sng" dirty="0"/>
              <a:t>Stability curve and Iron</a:t>
            </a:r>
            <a:endParaRPr lang="en-GB" dirty="0"/>
          </a:p>
        </p:txBody>
      </p:sp>
      <p:sp>
        <p:nvSpPr>
          <p:cNvPr id="3" name="Content Placeholder 2"/>
          <p:cNvSpPr>
            <a:spLocks noGrp="1"/>
          </p:cNvSpPr>
          <p:nvPr>
            <p:ph idx="1"/>
          </p:nvPr>
        </p:nvSpPr>
        <p:spPr>
          <a:xfrm>
            <a:off x="76200" y="914401"/>
            <a:ext cx="8915400" cy="1142999"/>
          </a:xfrm>
        </p:spPr>
        <p:txBody>
          <a:bodyPr>
            <a:normAutofit fontScale="77500" lnSpcReduction="20000"/>
          </a:bodyPr>
          <a:lstStyle/>
          <a:p>
            <a:r>
              <a:rPr lang="en-GB" dirty="0"/>
              <a:t>Atomic Binding energies show that there is a peak at Iron (Fe 56</a:t>
            </a:r>
            <a:r>
              <a:rPr lang="en-GB" dirty="0" smtClean="0"/>
              <a:t>)</a:t>
            </a:r>
            <a:endParaRPr lang="en-GB" dirty="0"/>
          </a:p>
          <a:p>
            <a:r>
              <a:rPr lang="en-GB" dirty="0"/>
              <a:t>This means that a star can never go beyond Iron creation by means of Nuclear </a:t>
            </a:r>
            <a:r>
              <a:rPr lang="en-GB" dirty="0" smtClean="0"/>
              <a:t>Fusion</a:t>
            </a:r>
            <a:endParaRPr lang="en-GB" dirty="0"/>
          </a:p>
        </p:txBody>
      </p:sp>
    </p:spTree>
    <p:extLst>
      <p:ext uri="{BB962C8B-B14F-4D97-AF65-F5344CB8AC3E}">
        <p14:creationId xmlns:p14="http://schemas.microsoft.com/office/powerpoint/2010/main" val="13197522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u="sng" dirty="0"/>
              <a:t>What happens when a star collapses?</a:t>
            </a:r>
            <a:endParaRPr lang="en-GB" dirty="0"/>
          </a:p>
        </p:txBody>
      </p:sp>
      <p:sp>
        <p:nvSpPr>
          <p:cNvPr id="3" name="Content Placeholder 2"/>
          <p:cNvSpPr>
            <a:spLocks noGrp="1"/>
          </p:cNvSpPr>
          <p:nvPr>
            <p:ph idx="1"/>
          </p:nvPr>
        </p:nvSpPr>
        <p:spPr>
          <a:xfrm>
            <a:off x="76200" y="990600"/>
            <a:ext cx="8991600" cy="5715000"/>
          </a:xfrm>
        </p:spPr>
        <p:txBody>
          <a:bodyPr>
            <a:normAutofit fontScale="92500" lnSpcReduction="10000"/>
          </a:bodyPr>
          <a:lstStyle/>
          <a:p>
            <a:r>
              <a:rPr lang="en-GB" dirty="0"/>
              <a:t>The Pauli exclusion principle states that "Electrons cannot be in the same quantum states". This essentially means that they cannot be in the same place in space (with the same energy and quantum numbers</a:t>
            </a:r>
            <a:r>
              <a:rPr lang="en-GB" dirty="0" smtClean="0"/>
              <a:t>)</a:t>
            </a:r>
            <a:endParaRPr lang="en-GB" dirty="0"/>
          </a:p>
          <a:p>
            <a:r>
              <a:rPr lang="en-GB" dirty="0"/>
              <a:t>As star runs out of fuel it collapses. It can only collapse as far as the electrons will allow. When this happens a White Dwarf is created. No fusion is present and this would slowly cool by radiation to make a Black </a:t>
            </a:r>
            <a:r>
              <a:rPr lang="en-GB" dirty="0" smtClean="0"/>
              <a:t>Dwarf</a:t>
            </a:r>
            <a:endParaRPr lang="en-GB" dirty="0"/>
          </a:p>
          <a:p>
            <a:r>
              <a:rPr lang="en-GB" dirty="0"/>
              <a:t>The </a:t>
            </a:r>
            <a:r>
              <a:rPr lang="en-GB" dirty="0" smtClean="0"/>
              <a:t>Chandrasekhar </a:t>
            </a:r>
            <a:r>
              <a:rPr lang="en-GB" dirty="0"/>
              <a:t>limit is calculated at about 1.4 solar masses. Beyond this mass it has been calculated that the electron pressure will not stop further </a:t>
            </a:r>
            <a:r>
              <a:rPr lang="en-GB" dirty="0" smtClean="0"/>
              <a:t>collapse</a:t>
            </a:r>
            <a:endParaRPr lang="en-GB" dirty="0"/>
          </a:p>
        </p:txBody>
      </p:sp>
    </p:spTree>
    <p:extLst>
      <p:ext uri="{BB962C8B-B14F-4D97-AF65-F5344CB8AC3E}">
        <p14:creationId xmlns:p14="http://schemas.microsoft.com/office/powerpoint/2010/main" val="285701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u="sng" dirty="0"/>
              <a:t>More massive stars (5+ Solar Masses)</a:t>
            </a:r>
            <a:endParaRPr lang="en-GB" dirty="0"/>
          </a:p>
        </p:txBody>
      </p:sp>
      <p:sp>
        <p:nvSpPr>
          <p:cNvPr id="3" name="Content Placeholder 2"/>
          <p:cNvSpPr>
            <a:spLocks noGrp="1"/>
          </p:cNvSpPr>
          <p:nvPr>
            <p:ph idx="1"/>
          </p:nvPr>
        </p:nvSpPr>
        <p:spPr>
          <a:xfrm>
            <a:off x="152400" y="1066800"/>
            <a:ext cx="8915400" cy="5562600"/>
          </a:xfrm>
        </p:spPr>
        <p:txBody>
          <a:bodyPr>
            <a:normAutofit fontScale="92500" lnSpcReduction="10000"/>
          </a:bodyPr>
          <a:lstStyle/>
          <a:p>
            <a:r>
              <a:rPr lang="en-GB" dirty="0"/>
              <a:t>The </a:t>
            </a:r>
            <a:r>
              <a:rPr lang="en-GB" dirty="0" smtClean="0"/>
              <a:t>Chandrasekhar </a:t>
            </a:r>
            <a:r>
              <a:rPr lang="en-GB" dirty="0"/>
              <a:t>limit is calculated at about 1.4 solar masses. Beyond this mass it has been calculated that the electron pressure will not stop further collapse</a:t>
            </a:r>
            <a:r>
              <a:rPr lang="en-GB" dirty="0" smtClean="0"/>
              <a:t>.</a:t>
            </a:r>
            <a:endParaRPr lang="en-GB" dirty="0"/>
          </a:p>
          <a:p>
            <a:r>
              <a:rPr lang="en-GB" dirty="0"/>
              <a:t>Further collapse would create Neutrons from the Protons and Electrons (hence removing Pauli's principle) and collapse would make a core 1/10000th the radius</a:t>
            </a:r>
            <a:r>
              <a:rPr lang="en-GB" dirty="0" smtClean="0"/>
              <a:t>!</a:t>
            </a:r>
          </a:p>
          <a:p>
            <a:r>
              <a:rPr lang="en-GB" dirty="0"/>
              <a:t>Upon collapse the star will suddenly stop collapsing when the Neutron stage has no further collapse available. This will create a supernovae and a huge </a:t>
            </a:r>
            <a:r>
              <a:rPr lang="en-GB" dirty="0" smtClean="0"/>
              <a:t>explosion</a:t>
            </a:r>
            <a:endParaRPr lang="en-GB" dirty="0"/>
          </a:p>
        </p:txBody>
      </p:sp>
    </p:spTree>
    <p:extLst>
      <p:ext uri="{BB962C8B-B14F-4D97-AF65-F5344CB8AC3E}">
        <p14:creationId xmlns:p14="http://schemas.microsoft.com/office/powerpoint/2010/main" val="386679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GB" u="sng" dirty="0" smtClean="0"/>
              <a:t>Pulsars and neutron stars</a:t>
            </a:r>
            <a:endParaRPr lang="en-GB" u="sng" dirty="0"/>
          </a:p>
        </p:txBody>
      </p:sp>
      <p:sp>
        <p:nvSpPr>
          <p:cNvPr id="3" name="Content Placeholder 2"/>
          <p:cNvSpPr>
            <a:spLocks noGrp="1"/>
          </p:cNvSpPr>
          <p:nvPr>
            <p:ph idx="1"/>
          </p:nvPr>
        </p:nvSpPr>
        <p:spPr>
          <a:xfrm>
            <a:off x="152400" y="838201"/>
            <a:ext cx="8763000" cy="1828800"/>
          </a:xfrm>
        </p:spPr>
        <p:txBody>
          <a:bodyPr>
            <a:normAutofit fontScale="92500" lnSpcReduction="10000"/>
          </a:bodyPr>
          <a:lstStyle/>
          <a:p>
            <a:r>
              <a:rPr lang="en-GB" dirty="0"/>
              <a:t>A neutron star with a mass in excess of 1.4 solar masses will be left </a:t>
            </a:r>
            <a:r>
              <a:rPr lang="en-GB" dirty="0" smtClean="0"/>
              <a:t>behind</a:t>
            </a:r>
          </a:p>
          <a:p>
            <a:r>
              <a:rPr lang="en-GB" dirty="0"/>
              <a:t>If the radiation beams sweep past the Earth then we </a:t>
            </a:r>
            <a:r>
              <a:rPr lang="en-GB" dirty="0" smtClean="0"/>
              <a:t>detect </a:t>
            </a:r>
            <a:r>
              <a:rPr lang="en-GB" dirty="0"/>
              <a:t>a </a:t>
            </a:r>
            <a:r>
              <a:rPr lang="en-GB" dirty="0" smtClean="0"/>
              <a:t>Pulsar</a:t>
            </a:r>
            <a:endParaRPr lang="en-GB" dirty="0"/>
          </a:p>
        </p:txBody>
      </p:sp>
      <p:pic>
        <p:nvPicPr>
          <p:cNvPr id="4098" name="Picture 2" descr="https://c2.staticflickr.com/6/5555/14773475650_72d11fd8dc_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895600"/>
            <a:ext cx="6705600" cy="3771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1378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GB" u="sng" dirty="0"/>
              <a:t>Huge stars of Mass 8+ Solar Masses</a:t>
            </a:r>
            <a:endParaRPr lang="en-GB" dirty="0"/>
          </a:p>
        </p:txBody>
      </p:sp>
      <p:sp>
        <p:nvSpPr>
          <p:cNvPr id="3" name="Content Placeholder 2"/>
          <p:cNvSpPr>
            <a:spLocks noGrp="1"/>
          </p:cNvSpPr>
          <p:nvPr>
            <p:ph idx="1"/>
          </p:nvPr>
        </p:nvSpPr>
        <p:spPr>
          <a:xfrm>
            <a:off x="457200" y="1066800"/>
            <a:ext cx="8229600" cy="1981200"/>
          </a:xfrm>
        </p:spPr>
        <p:txBody>
          <a:bodyPr>
            <a:normAutofit fontScale="85000" lnSpcReduction="10000"/>
          </a:bodyPr>
          <a:lstStyle/>
          <a:p>
            <a:r>
              <a:rPr lang="en-GB" dirty="0"/>
              <a:t>Stars even bigger will collapse until their gravity exceeds the speed of light. The core mass remaining after the supernovae will exceed 2.5 solar </a:t>
            </a:r>
            <a:r>
              <a:rPr lang="en-GB" dirty="0" smtClean="0"/>
              <a:t>masses</a:t>
            </a:r>
            <a:endParaRPr lang="en-GB" dirty="0"/>
          </a:p>
          <a:p>
            <a:r>
              <a:rPr lang="en-GB" dirty="0"/>
              <a:t>What remains is called a Black </a:t>
            </a:r>
            <a:r>
              <a:rPr lang="en-GB" dirty="0" smtClean="0"/>
              <a:t>Hole</a:t>
            </a:r>
            <a:endParaRPr lang="en-GB" dirty="0"/>
          </a:p>
        </p:txBody>
      </p:sp>
      <p:pic>
        <p:nvPicPr>
          <p:cNvPr id="5122" name="Picture 2" descr="https://upload.wikimedia.org/wikipedia/commons/thumb/f/f0/Black_Holes_-_Monsters_in_Space.jpg/1024px-Black_Holes_-_Monsters_in_Sp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895600"/>
            <a:ext cx="6553200" cy="3686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685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0" y="762000"/>
            <a:ext cx="9144000" cy="6096000"/>
          </a:xfrm>
        </p:spPr>
        <p:txBody>
          <a:bodyPr>
            <a:normAutofit fontScale="92500" lnSpcReduction="20000"/>
          </a:bodyPr>
          <a:lstStyle/>
          <a:p>
            <a:r>
              <a:rPr lang="en-GB" dirty="0" smtClean="0"/>
              <a:t>Main sequence stars are converting Hydrogen to Helium</a:t>
            </a:r>
          </a:p>
          <a:p>
            <a:pPr lvl="1"/>
            <a:r>
              <a:rPr lang="en-GB" dirty="0" smtClean="0"/>
              <a:t>Low mass stars do this via the p-p chains</a:t>
            </a:r>
          </a:p>
          <a:p>
            <a:pPr lvl="1"/>
            <a:r>
              <a:rPr lang="en-GB" dirty="0" smtClean="0"/>
              <a:t>Higher mass stars combine this with the C-N-O cycle</a:t>
            </a:r>
          </a:p>
          <a:p>
            <a:r>
              <a:rPr lang="en-GB" dirty="0" smtClean="0"/>
              <a:t>When the helium content of the core gets above 10% then only shell burning occurs</a:t>
            </a:r>
          </a:p>
          <a:p>
            <a:r>
              <a:rPr lang="en-GB" dirty="0" smtClean="0"/>
              <a:t>As the fusion ceases the core collapses and heats up creating a helium flash</a:t>
            </a:r>
          </a:p>
          <a:p>
            <a:r>
              <a:rPr lang="en-GB" dirty="0" smtClean="0"/>
              <a:t>Further fusion uses helium addition to make larger and larger nuclei at ever higher temperatures</a:t>
            </a:r>
          </a:p>
          <a:p>
            <a:r>
              <a:rPr lang="en-GB" dirty="0" smtClean="0"/>
              <a:t>1.4 solar masses is that maximum that a core can attain upon collapse and not become a neutron star – stars that were originally above 5 solar masses will do this</a:t>
            </a:r>
          </a:p>
          <a:p>
            <a:r>
              <a:rPr lang="en-GB" dirty="0" smtClean="0"/>
              <a:t>Stars of original mass above 8 solar masses will collapse to create a black hole</a:t>
            </a:r>
          </a:p>
          <a:p>
            <a:pPr marL="0" indent="0">
              <a:buNone/>
            </a:pPr>
            <a:endParaRPr lang="en-GB" dirty="0"/>
          </a:p>
        </p:txBody>
      </p:sp>
    </p:spTree>
    <p:extLst>
      <p:ext uri="{BB962C8B-B14F-4D97-AF65-F5344CB8AC3E}">
        <p14:creationId xmlns:p14="http://schemas.microsoft.com/office/powerpoint/2010/main" val="216771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Fusion and the Life of stars</a:t>
            </a:r>
            <a:endParaRPr lang="en-GB" dirty="0"/>
          </a:p>
        </p:txBody>
      </p:sp>
      <p:sp>
        <p:nvSpPr>
          <p:cNvPr id="3" name="Content Placeholder 2"/>
          <p:cNvSpPr>
            <a:spLocks noGrp="1"/>
          </p:cNvSpPr>
          <p:nvPr>
            <p:ph idx="1"/>
          </p:nvPr>
        </p:nvSpPr>
        <p:spPr/>
        <p:txBody>
          <a:bodyPr>
            <a:normAutofit/>
          </a:bodyPr>
          <a:lstStyle/>
          <a:p>
            <a:r>
              <a:rPr lang="en-GB" dirty="0"/>
              <a:t>Main sequence stars are kept hot by </a:t>
            </a:r>
            <a:r>
              <a:rPr lang="en-GB" dirty="0" smtClean="0"/>
              <a:t>p-p </a:t>
            </a:r>
            <a:r>
              <a:rPr lang="en-GB" dirty="0"/>
              <a:t>chain Hydrogen fusion. Once the proportion of Helium in the core of the star reaches about 10% then the fusion begins to only occur in a shell around the core</a:t>
            </a:r>
            <a:r>
              <a:rPr lang="en-GB" dirty="0" smtClean="0"/>
              <a:t>.</a:t>
            </a:r>
            <a:r>
              <a:rPr lang="en-GB" dirty="0"/>
              <a:t/>
            </a:r>
            <a:br>
              <a:rPr lang="en-GB" dirty="0"/>
            </a:br>
            <a:endParaRPr lang="en-GB" dirty="0"/>
          </a:p>
          <a:p>
            <a:r>
              <a:rPr lang="en-GB" dirty="0"/>
              <a:t>At this point the star begins to expand to form a Red Giant.</a:t>
            </a:r>
          </a:p>
        </p:txBody>
      </p:sp>
    </p:spTree>
    <p:extLst>
      <p:ext uri="{BB962C8B-B14F-4D97-AF65-F5344CB8AC3E}">
        <p14:creationId xmlns:p14="http://schemas.microsoft.com/office/powerpoint/2010/main" val="2449581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GB" u="sng" dirty="0"/>
              <a:t>The C-N-O cycle</a:t>
            </a:r>
            <a:endParaRPr lang="en-GB" dirty="0"/>
          </a:p>
        </p:txBody>
      </p:sp>
      <p:sp>
        <p:nvSpPr>
          <p:cNvPr id="3" name="Content Placeholder 2"/>
          <p:cNvSpPr>
            <a:spLocks noGrp="1"/>
          </p:cNvSpPr>
          <p:nvPr>
            <p:ph idx="1"/>
          </p:nvPr>
        </p:nvSpPr>
        <p:spPr>
          <a:xfrm>
            <a:off x="152400" y="990601"/>
            <a:ext cx="8763000" cy="4190999"/>
          </a:xfrm>
        </p:spPr>
        <p:txBody>
          <a:bodyPr>
            <a:normAutofit/>
          </a:bodyPr>
          <a:lstStyle/>
          <a:p>
            <a:r>
              <a:rPr lang="en-GB" dirty="0"/>
              <a:t>In stars that are more massive than the </a:t>
            </a:r>
            <a:r>
              <a:rPr lang="en-GB" dirty="0" smtClean="0"/>
              <a:t>sun, </a:t>
            </a:r>
            <a:r>
              <a:rPr lang="en-GB" dirty="0"/>
              <a:t>Hydrogen fusion utilises Carbon 12 as a </a:t>
            </a:r>
            <a:r>
              <a:rPr lang="en-GB" dirty="0" smtClean="0"/>
              <a:t>catalyst.</a:t>
            </a:r>
          </a:p>
          <a:p>
            <a:r>
              <a:rPr lang="en-GB" dirty="0" smtClean="0"/>
              <a:t>This </a:t>
            </a:r>
            <a:r>
              <a:rPr lang="en-GB" dirty="0"/>
              <a:t>is a cyclic system called the C-N-O </a:t>
            </a:r>
            <a:r>
              <a:rPr lang="en-GB" dirty="0" smtClean="0"/>
              <a:t>cycle; The </a:t>
            </a:r>
            <a:r>
              <a:rPr lang="en-GB" dirty="0"/>
              <a:t>larger the star the more important this </a:t>
            </a:r>
            <a:r>
              <a:rPr lang="en-GB" dirty="0" smtClean="0"/>
              <a:t>cycle becomes.</a:t>
            </a:r>
            <a:endParaRPr lang="en-GB" dirty="0"/>
          </a:p>
          <a:p>
            <a:r>
              <a:rPr lang="en-GB" dirty="0"/>
              <a:t>In very hot stars another cycle using Nitrogen and Oxygen can also function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399" y="76200"/>
            <a:ext cx="6324599" cy="66441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9119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3">
                                            <p:txEl>
                                              <p:pRg st="0" end="0"/>
                                            </p:txEl>
                                          </p:spTgt>
                                        </p:tgtEl>
                                      </p:cBhvr>
                                    </p:animEffect>
                                    <p:set>
                                      <p:cBhvr>
                                        <p:cTn id="22" dur="1" fill="hold">
                                          <p:stCondLst>
                                            <p:cond delay="499"/>
                                          </p:stCondLst>
                                        </p:cTn>
                                        <p:tgtEl>
                                          <p:spTgt spid="3">
                                            <p:txEl>
                                              <p:pRg st="0" end="0"/>
                                            </p:txEl>
                                          </p:spTgt>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3">
                                            <p:txEl>
                                              <p:pRg st="1" end="1"/>
                                            </p:txEl>
                                          </p:spTgt>
                                        </p:tgtEl>
                                      </p:cBhvr>
                                    </p:animEffect>
                                    <p:set>
                                      <p:cBhvr>
                                        <p:cTn id="25" dur="1" fill="hold">
                                          <p:stCondLst>
                                            <p:cond delay="499"/>
                                          </p:stCondLst>
                                        </p:cTn>
                                        <p:tgtEl>
                                          <p:spTgt spid="3">
                                            <p:txEl>
                                              <p:pRg st="1" end="1"/>
                                            </p:txEl>
                                          </p:spTgt>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3">
                                            <p:txEl>
                                              <p:pRg st="2" end="2"/>
                                            </p:txEl>
                                          </p:spTgt>
                                        </p:tgtEl>
                                      </p:cBhvr>
                                    </p:animEffect>
                                    <p:set>
                                      <p:cBhvr>
                                        <p:cTn id="28" dur="1" fill="hold">
                                          <p:stCondLst>
                                            <p:cond delay="499"/>
                                          </p:stCondLst>
                                        </p:cTn>
                                        <p:tgtEl>
                                          <p:spTgt spid="3">
                                            <p:txEl>
                                              <p:pRg st="2" end="2"/>
                                            </p:txEl>
                                          </p:spTgt>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2050"/>
                                        </p:tgtEl>
                                        <p:attrNameLst>
                                          <p:attrName>style.visibility</p:attrName>
                                        </p:attrNameLst>
                                      </p:cBhvr>
                                      <p:to>
                                        <p:strVal val="visible"/>
                                      </p:to>
                                    </p:set>
                                    <p:animEffect transition="in" filter="fade">
                                      <p:cBhvr>
                                        <p:cTn id="31" dur="500"/>
                                        <p:tgtEl>
                                          <p:spTgt spid="2050"/>
                                        </p:tgtEl>
                                      </p:cBhvr>
                                    </p:animEffect>
                                  </p:childTnLst>
                                </p:cTn>
                              </p:par>
                              <p:par>
                                <p:cTn id="32" presetID="10" presetClass="exit" presetSubtype="0" fill="hold" grpId="0" nodeType="withEffect">
                                  <p:stCondLst>
                                    <p:cond delay="0"/>
                                  </p:stCondLst>
                                  <p:childTnLst>
                                    <p:animEffect transition="out" filter="fade">
                                      <p:cBhvr>
                                        <p:cTn id="33" dur="500"/>
                                        <p:tgtEl>
                                          <p:spTgt spid="2"/>
                                        </p:tgtEl>
                                      </p:cBhvr>
                                    </p:animEffect>
                                    <p:set>
                                      <p:cBhvr>
                                        <p:cTn id="34"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229600" cy="792162"/>
          </a:xfrm>
        </p:spPr>
        <p:txBody>
          <a:bodyPr/>
          <a:lstStyle/>
          <a:p>
            <a:r>
              <a:rPr lang="en-GB" u="sng" dirty="0"/>
              <a:t>Atomic nuclei and relative sizes</a:t>
            </a:r>
            <a:endParaRPr lang="en-GB"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4800" y="914400"/>
            <a:ext cx="8382000" cy="38621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Object 3"/>
          <p:cNvGraphicFramePr>
            <a:graphicFrameLocks noChangeAspect="1"/>
          </p:cNvGraphicFramePr>
          <p:nvPr>
            <p:extLst>
              <p:ext uri="{D42A27DB-BD31-4B8C-83A1-F6EECF244321}">
                <p14:modId xmlns:p14="http://schemas.microsoft.com/office/powerpoint/2010/main" val="1120461789"/>
              </p:ext>
            </p:extLst>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085" name="Equation" r:id="rId4" imgW="114120" imgH="215640" progId="Equation.3">
                  <p:embed/>
                </p:oleObj>
              </mc:Choice>
              <mc:Fallback>
                <p:oleObj name="Equation" r:id="rId4" imgW="114120" imgH="215640" progId="Equation.3">
                  <p:embed/>
                  <p:pic>
                    <p:nvPicPr>
                      <p:cNvPr id="0" name=""/>
                      <p:cNvPicPr/>
                      <p:nvPr/>
                    </p:nvPicPr>
                    <p:blipFill>
                      <a:blip r:embed="rId5"/>
                      <a:stretch>
                        <a:fillRect/>
                      </a:stretch>
                    </p:blipFill>
                    <p:spPr>
                      <a:xfrm>
                        <a:off x="4514850" y="3321050"/>
                        <a:ext cx="114300" cy="215900"/>
                      </a:xfrm>
                      <a:prstGeom prst="rect">
                        <a:avLst/>
                      </a:prstGeom>
                    </p:spPr>
                  </p:pic>
                </p:oleObj>
              </mc:Fallback>
            </mc:AlternateContent>
          </a:graphicData>
        </a:graphic>
      </p:graphicFrame>
      <p:sp>
        <p:nvSpPr>
          <p:cNvPr id="5" name="TextBox 4"/>
          <p:cNvSpPr txBox="1"/>
          <p:nvPr/>
        </p:nvSpPr>
        <p:spPr>
          <a:xfrm>
            <a:off x="554182" y="4876800"/>
            <a:ext cx="8077200" cy="954107"/>
          </a:xfrm>
          <a:prstGeom prst="rect">
            <a:avLst/>
          </a:prstGeom>
          <a:noFill/>
        </p:spPr>
        <p:txBody>
          <a:bodyPr wrap="square" rtlCol="0">
            <a:spAutoFit/>
          </a:bodyPr>
          <a:lstStyle/>
          <a:p>
            <a:r>
              <a:rPr lang="en-GB" sz="2800" dirty="0" smtClean="0"/>
              <a:t>The radius of the electron orbit in a Hydrogen atom is called the Bohr radius and measures about 5 x 10</a:t>
            </a:r>
            <a:r>
              <a:rPr lang="en-GB" sz="2800" baseline="30000" dirty="0" smtClean="0"/>
              <a:t>-11</a:t>
            </a:r>
            <a:r>
              <a:rPr lang="en-GB" sz="2800" dirty="0" smtClean="0"/>
              <a:t>m</a:t>
            </a:r>
            <a:endParaRPr lang="en-GB" sz="2800" dirty="0"/>
          </a:p>
        </p:txBody>
      </p:sp>
      <p:sp>
        <p:nvSpPr>
          <p:cNvPr id="6" name="TextBox 5"/>
          <p:cNvSpPr txBox="1"/>
          <p:nvPr/>
        </p:nvSpPr>
        <p:spPr>
          <a:xfrm>
            <a:off x="1905000" y="6019800"/>
            <a:ext cx="5144870" cy="523220"/>
          </a:xfrm>
          <a:prstGeom prst="rect">
            <a:avLst/>
          </a:prstGeom>
          <a:noFill/>
        </p:spPr>
        <p:txBody>
          <a:bodyPr wrap="none" rtlCol="0">
            <a:spAutoFit/>
          </a:bodyPr>
          <a:lstStyle/>
          <a:p>
            <a:r>
              <a:rPr lang="en-GB" sz="2800" dirty="0" smtClean="0"/>
              <a:t>What is the radius of the nucleus?</a:t>
            </a:r>
            <a:endParaRPr lang="en-GB" sz="2800" dirty="0"/>
          </a:p>
        </p:txBody>
      </p:sp>
      <p:sp>
        <p:nvSpPr>
          <p:cNvPr id="7" name="TextBox 6"/>
          <p:cNvSpPr txBox="1"/>
          <p:nvPr/>
        </p:nvSpPr>
        <p:spPr>
          <a:xfrm>
            <a:off x="1600200" y="6023053"/>
            <a:ext cx="6204968" cy="523220"/>
          </a:xfrm>
          <a:prstGeom prst="rect">
            <a:avLst/>
          </a:prstGeom>
          <a:noFill/>
        </p:spPr>
        <p:txBody>
          <a:bodyPr wrap="none" rtlCol="0">
            <a:spAutoFit/>
          </a:bodyPr>
          <a:lstStyle/>
          <a:p>
            <a:r>
              <a:rPr lang="en-GB" sz="2800" dirty="0" smtClean="0"/>
              <a:t>An atomic nucleus is of the order 10</a:t>
            </a:r>
            <a:r>
              <a:rPr lang="en-GB" sz="2800" baseline="30000" dirty="0" smtClean="0"/>
              <a:t>-15</a:t>
            </a:r>
            <a:r>
              <a:rPr lang="en-GB" sz="2800" dirty="0" smtClean="0"/>
              <a:t>m</a:t>
            </a:r>
            <a:endParaRPr lang="en-GB" dirty="0"/>
          </a:p>
        </p:txBody>
      </p:sp>
    </p:spTree>
    <p:extLst>
      <p:ext uri="{BB962C8B-B14F-4D97-AF65-F5344CB8AC3E}">
        <p14:creationId xmlns:p14="http://schemas.microsoft.com/office/powerpoint/2010/main" val="238829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6" grpId="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smtClean="0"/>
              <a:t>End of the Main Sequence</a:t>
            </a:r>
            <a:endParaRPr lang="en-GB" dirty="0"/>
          </a:p>
        </p:txBody>
      </p:sp>
      <p:sp>
        <p:nvSpPr>
          <p:cNvPr id="3" name="Content Placeholder 2"/>
          <p:cNvSpPr>
            <a:spLocks noGrp="1"/>
          </p:cNvSpPr>
          <p:nvPr>
            <p:ph idx="1"/>
          </p:nvPr>
        </p:nvSpPr>
        <p:spPr>
          <a:xfrm>
            <a:off x="152400" y="914400"/>
            <a:ext cx="8839200" cy="5486400"/>
          </a:xfrm>
        </p:spPr>
        <p:txBody>
          <a:bodyPr>
            <a:normAutofit lnSpcReduction="10000"/>
          </a:bodyPr>
          <a:lstStyle/>
          <a:p>
            <a:r>
              <a:rPr lang="en-GB" dirty="0"/>
              <a:t>Stars which are on the main sequence are turning </a:t>
            </a:r>
            <a:r>
              <a:rPr lang="en-GB" dirty="0" smtClean="0"/>
              <a:t>Hydrogen into Helium</a:t>
            </a:r>
          </a:p>
          <a:p>
            <a:r>
              <a:rPr lang="en-GB" dirty="0"/>
              <a:t>Once the proportion of Helium reaches about 10% then the C-N-O cycle begins to </a:t>
            </a:r>
            <a:r>
              <a:rPr lang="en-GB" dirty="0" smtClean="0"/>
              <a:t>dominate</a:t>
            </a:r>
            <a:endParaRPr lang="en-GB" dirty="0"/>
          </a:p>
          <a:p>
            <a:r>
              <a:rPr lang="en-GB" dirty="0"/>
              <a:t>Hydrogen burning can continue via a shell around the core when the star begins to run out of Hydrogen and the star will begin to grow in </a:t>
            </a:r>
            <a:r>
              <a:rPr lang="en-GB" dirty="0" smtClean="0"/>
              <a:t>size</a:t>
            </a:r>
          </a:p>
          <a:p>
            <a:r>
              <a:rPr lang="en-GB" dirty="0"/>
              <a:t>As it does this</a:t>
            </a:r>
            <a:r>
              <a:rPr lang="en-GB" dirty="0" smtClean="0"/>
              <a:t>:</a:t>
            </a:r>
            <a:endParaRPr lang="en-GB" dirty="0"/>
          </a:p>
          <a:p>
            <a:pPr lvl="1"/>
            <a:r>
              <a:rPr lang="en-GB" dirty="0" smtClean="0"/>
              <a:t>It </a:t>
            </a:r>
            <a:r>
              <a:rPr lang="en-GB" dirty="0"/>
              <a:t>cools</a:t>
            </a:r>
          </a:p>
          <a:p>
            <a:pPr lvl="1"/>
            <a:r>
              <a:rPr lang="en-GB" dirty="0" smtClean="0"/>
              <a:t>Its </a:t>
            </a:r>
            <a:r>
              <a:rPr lang="en-GB" dirty="0"/>
              <a:t>luminosity </a:t>
            </a:r>
            <a:r>
              <a:rPr lang="en-GB" dirty="0" smtClean="0"/>
              <a:t>remains about </a:t>
            </a:r>
            <a:r>
              <a:rPr lang="en-GB" dirty="0"/>
              <a:t>constant (Larger star but cooler)</a:t>
            </a:r>
          </a:p>
        </p:txBody>
      </p:sp>
    </p:spTree>
    <p:extLst>
      <p:ext uri="{BB962C8B-B14F-4D97-AF65-F5344CB8AC3E}">
        <p14:creationId xmlns:p14="http://schemas.microsoft.com/office/powerpoint/2010/main" val="326607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20762"/>
          </a:xfrm>
        </p:spPr>
        <p:txBody>
          <a:bodyPr>
            <a:normAutofit fontScale="90000"/>
          </a:bodyPr>
          <a:lstStyle/>
          <a:p>
            <a:r>
              <a:rPr lang="en-GB" u="sng" dirty="0" smtClean="0"/>
              <a:t>End of main sequence tracks on the </a:t>
            </a:r>
            <a:r>
              <a:rPr lang="en-GB" u="sng" dirty="0" err="1" smtClean="0"/>
              <a:t>Hertzsprung</a:t>
            </a:r>
            <a:r>
              <a:rPr lang="en-GB" u="sng" dirty="0"/>
              <a:t>-</a:t>
            </a:r>
            <a:r>
              <a:rPr lang="en-GB" u="sng" dirty="0" smtClean="0"/>
              <a:t>Russell diagram</a:t>
            </a:r>
            <a:endParaRPr lang="en-GB" u="sng"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338262"/>
            <a:ext cx="6601789" cy="5519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424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GB" u="sng" dirty="0"/>
              <a:t>Sub-Giant Stars and the instability strip</a:t>
            </a:r>
            <a:endParaRPr lang="en-GB" dirty="0"/>
          </a:p>
        </p:txBody>
      </p:sp>
      <p:sp>
        <p:nvSpPr>
          <p:cNvPr id="3" name="Content Placeholder 2"/>
          <p:cNvSpPr>
            <a:spLocks noGrp="1"/>
          </p:cNvSpPr>
          <p:nvPr>
            <p:ph idx="1"/>
          </p:nvPr>
        </p:nvSpPr>
        <p:spPr>
          <a:xfrm>
            <a:off x="152400" y="914400"/>
            <a:ext cx="8839200" cy="5562600"/>
          </a:xfrm>
        </p:spPr>
        <p:txBody>
          <a:bodyPr>
            <a:normAutofit fontScale="92500"/>
          </a:bodyPr>
          <a:lstStyle/>
          <a:p>
            <a:r>
              <a:rPr lang="en-GB" dirty="0"/>
              <a:t>Stars which leave the Main sequence and begin shell Hydrogen fusion become unstable (due to complex convective activity inside them). This means that they vary in brightness over a period of days or </a:t>
            </a:r>
            <a:r>
              <a:rPr lang="en-GB" dirty="0" smtClean="0"/>
              <a:t>weeks</a:t>
            </a:r>
          </a:p>
          <a:p>
            <a:r>
              <a:rPr lang="en-GB" dirty="0"/>
              <a:t>Because stars stay in this part of their lives for relatively short periods of time there are few to be seen. There are however some obvious candidates that sit on the "instability" strip on the H-R </a:t>
            </a:r>
            <a:r>
              <a:rPr lang="en-GB" dirty="0" smtClean="0"/>
              <a:t>diagram:</a:t>
            </a:r>
          </a:p>
          <a:p>
            <a:pPr lvl="1"/>
            <a:r>
              <a:rPr lang="en-GB" dirty="0"/>
              <a:t>Dwarf </a:t>
            </a:r>
            <a:r>
              <a:rPr lang="en-GB" dirty="0" err="1"/>
              <a:t>Cepheids</a:t>
            </a:r>
            <a:endParaRPr lang="en-GB" dirty="0"/>
          </a:p>
          <a:p>
            <a:pPr lvl="1"/>
            <a:r>
              <a:rPr lang="en-GB" dirty="0"/>
              <a:t>RR </a:t>
            </a:r>
            <a:r>
              <a:rPr lang="en-GB" dirty="0" err="1"/>
              <a:t>Lyraes</a:t>
            </a:r>
            <a:endParaRPr lang="en-GB" dirty="0"/>
          </a:p>
          <a:p>
            <a:pPr lvl="1"/>
            <a:r>
              <a:rPr lang="en-GB" dirty="0"/>
              <a:t>Cepheid Variables</a:t>
            </a:r>
          </a:p>
        </p:txBody>
      </p:sp>
    </p:spTree>
    <p:extLst>
      <p:ext uri="{BB962C8B-B14F-4D97-AF65-F5344CB8AC3E}">
        <p14:creationId xmlns:p14="http://schemas.microsoft.com/office/powerpoint/2010/main" val="3824755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upload.wikimedia.org/wikipedia/commons/thumb/c/c7/HR-diag-instability-strip.svg/525px-HR-diag-instability-strip.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8527" y="152400"/>
            <a:ext cx="5791200" cy="6618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04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8" y="0"/>
            <a:ext cx="9116291" cy="792162"/>
          </a:xfrm>
        </p:spPr>
        <p:txBody>
          <a:bodyPr>
            <a:normAutofit fontScale="90000"/>
          </a:bodyPr>
          <a:lstStyle/>
          <a:p>
            <a:r>
              <a:rPr lang="en-GB" u="sng" dirty="0"/>
              <a:t>Helium Burning - The Triple Alpha Process</a:t>
            </a:r>
            <a:endParaRPr lang="en-GB" dirty="0"/>
          </a:p>
        </p:txBody>
      </p:sp>
      <p:sp>
        <p:nvSpPr>
          <p:cNvPr id="3" name="Content Placeholder 2"/>
          <p:cNvSpPr>
            <a:spLocks noGrp="1"/>
          </p:cNvSpPr>
          <p:nvPr>
            <p:ph idx="1"/>
          </p:nvPr>
        </p:nvSpPr>
        <p:spPr>
          <a:xfrm>
            <a:off x="76200" y="838201"/>
            <a:ext cx="8915400" cy="3124200"/>
          </a:xfrm>
        </p:spPr>
        <p:txBody>
          <a:bodyPr/>
          <a:lstStyle/>
          <a:p>
            <a:r>
              <a:rPr lang="en-GB" dirty="0"/>
              <a:t>Stars with a mass greater than half a solar mass will get hot enough upon collapse when they run out of Hydrogen for Helium burning or fusion to </a:t>
            </a:r>
            <a:r>
              <a:rPr lang="en-GB" dirty="0" smtClean="0"/>
              <a:t>occur</a:t>
            </a:r>
            <a:endParaRPr lang="en-GB" dirty="0"/>
          </a:p>
          <a:p>
            <a:r>
              <a:rPr lang="en-GB" dirty="0"/>
              <a:t>This can create Carbon 12 by the following reactions:</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962400"/>
            <a:ext cx="5943600" cy="2607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62000" y="4495800"/>
            <a:ext cx="7543800" cy="1815882"/>
          </a:xfrm>
          <a:prstGeom prst="rect">
            <a:avLst/>
          </a:prstGeom>
          <a:noFill/>
        </p:spPr>
        <p:txBody>
          <a:bodyPr wrap="square" rtlCol="0">
            <a:spAutoFit/>
          </a:bodyPr>
          <a:lstStyle/>
          <a:p>
            <a:pPr algn="ctr"/>
            <a:r>
              <a:rPr lang="en-GB" sz="2800" dirty="0"/>
              <a:t>Note that Beryllium 8 is unstable so Beryllium is not made in stars by this process and hence is rare in the universe! (The stable isotope is Beryllium 9 and there is no fusion path for this)</a:t>
            </a:r>
          </a:p>
        </p:txBody>
      </p:sp>
    </p:spTree>
    <p:extLst>
      <p:ext uri="{BB962C8B-B14F-4D97-AF65-F5344CB8AC3E}">
        <p14:creationId xmlns:p14="http://schemas.microsoft.com/office/powerpoint/2010/main" val="3955087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64" presetClass="path" presetSubtype="0" accel="50000" decel="50000" fill="hold" nodeType="withEffect">
                                  <p:stCondLst>
                                    <p:cond delay="0"/>
                                  </p:stCondLst>
                                  <p:childTnLst>
                                    <p:animMotion origin="layout" path="M 3.33333E-6 -4.07407E-6 L 3.33333E-6 -0.41226 " pathEditMode="relative" rAng="0" ptsTypes="AA">
                                      <p:cBhvr>
                                        <p:cTn id="9" dur="2000" fill="hold"/>
                                        <p:tgtEl>
                                          <p:spTgt spid="6146"/>
                                        </p:tgtEl>
                                        <p:attrNameLst>
                                          <p:attrName>ppt_x</p:attrName>
                                          <p:attrName>ppt_y</p:attrName>
                                        </p:attrNameLst>
                                      </p:cBhvr>
                                      <p:rCtr x="0" y="-20625"/>
                                    </p:animMotion>
                                  </p:childTnLst>
                                </p:cTn>
                              </p:par>
                            </p:childTnLst>
                          </p:cTn>
                        </p:par>
                        <p:par>
                          <p:cTn id="10" fill="hold">
                            <p:stCondLst>
                              <p:cond delay="2000"/>
                            </p:stCondLst>
                            <p:childTnLst>
                              <p:par>
                                <p:cTn id="11" presetID="10"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1029</Words>
  <Application>Microsoft Office PowerPoint</Application>
  <PresentationFormat>On-screen Show (4:3)</PresentationFormat>
  <Paragraphs>69</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Equation</vt:lpstr>
      <vt:lpstr>Fusion and the life of stars</vt:lpstr>
      <vt:lpstr>Fusion and the Life of stars</vt:lpstr>
      <vt:lpstr>The C-N-O cycle</vt:lpstr>
      <vt:lpstr>Atomic nuclei and relative sizes</vt:lpstr>
      <vt:lpstr>End of the Main Sequence</vt:lpstr>
      <vt:lpstr>End of main sequence tracks on the Hertzsprung-Russell diagram</vt:lpstr>
      <vt:lpstr>Sub-Giant Stars and the instability strip</vt:lpstr>
      <vt:lpstr>PowerPoint Presentation</vt:lpstr>
      <vt:lpstr>Helium Burning - The Triple Alpha Process</vt:lpstr>
      <vt:lpstr>Further Helium burning reactions</vt:lpstr>
      <vt:lpstr>Helium Flash</vt:lpstr>
      <vt:lpstr>Massive stars and advanced fusion</vt:lpstr>
      <vt:lpstr>Stability curve and Iron</vt:lpstr>
      <vt:lpstr>What happens when a star collapses?</vt:lpstr>
      <vt:lpstr>More massive stars (5+ Solar Masses)</vt:lpstr>
      <vt:lpstr>Pulsars and neutron stars</vt:lpstr>
      <vt:lpstr>Huge stars of Mass 8+ Solar Masses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Fusion and the life of stars</dc:title>
  <dc:creator>SMatthews</dc:creator>
  <cp:lastModifiedBy>USERBUILD</cp:lastModifiedBy>
  <cp:revision>12</cp:revision>
  <dcterms:created xsi:type="dcterms:W3CDTF">2006-08-16T00:00:00Z</dcterms:created>
  <dcterms:modified xsi:type="dcterms:W3CDTF">2016-09-30T14:27:43Z</dcterms:modified>
</cp:coreProperties>
</file>