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9" r:id="rId6"/>
    <p:sldId id="270" r:id="rId7"/>
    <p:sldId id="260" r:id="rId8"/>
    <p:sldId id="261" r:id="rId9"/>
    <p:sldId id="262" r:id="rId10"/>
    <p:sldId id="263" r:id="rId11"/>
    <p:sldId id="264" r:id="rId12"/>
    <p:sldId id="265" r:id="rId13"/>
    <p:sldId id="266"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1.wmf"/><Relationship Id="rId5" Type="http://schemas.openxmlformats.org/officeDocument/2006/relationships/oleObject" Target="../embeddings/oleObject6.bin"/><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3.wmf"/><Relationship Id="rId5" Type="http://schemas.openxmlformats.org/officeDocument/2006/relationships/oleObject" Target="../embeddings/oleObject8.bin"/><Relationship Id="rId4" Type="http://schemas.openxmlformats.org/officeDocument/2006/relationships/image" Target="../media/image12.wmf"/></Relationships>
</file>

<file path=ppt/slides/_rels/slide13.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8.wmf"/><Relationship Id="rId2" Type="http://schemas.openxmlformats.org/officeDocument/2006/relationships/slideLayout" Target="../slideLayouts/slideLayout2.xml"/><Relationship Id="rId16" Type="http://schemas.openxmlformats.org/officeDocument/2006/relationships/image" Target="../media/image20.wmf"/><Relationship Id="rId1" Type="http://schemas.openxmlformats.org/officeDocument/2006/relationships/vmlDrawing" Target="../drawings/vmlDrawing4.vml"/><Relationship Id="rId6" Type="http://schemas.openxmlformats.org/officeDocument/2006/relationships/image" Target="../media/image15.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oleObject" Target="../embeddings/oleObject15.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2.bin"/><Relationship Id="rId14" Type="http://schemas.openxmlformats.org/officeDocument/2006/relationships/image" Target="../media/image19.wmf"/></Relationships>
</file>

<file path=ppt/slides/_rels/slide1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33399"/>
          </a:xfrm>
        </p:spPr>
        <p:txBody>
          <a:bodyPr>
            <a:normAutofit fontScale="90000"/>
          </a:bodyPr>
          <a:lstStyle/>
          <a:p>
            <a:r>
              <a:rPr lang="en-GB" u="sng" dirty="0" smtClean="0"/>
              <a:t>Supernovae and black holes</a:t>
            </a:r>
            <a:endParaRPr lang="en-GB" u="sng" dirty="0"/>
          </a:p>
        </p:txBody>
      </p:sp>
      <p:sp>
        <p:nvSpPr>
          <p:cNvPr id="3" name="Subtitle 2"/>
          <p:cNvSpPr>
            <a:spLocks noGrp="1"/>
          </p:cNvSpPr>
          <p:nvPr>
            <p:ph type="subTitle" idx="1"/>
          </p:nvPr>
        </p:nvSpPr>
        <p:spPr>
          <a:xfrm>
            <a:off x="152400" y="6096000"/>
            <a:ext cx="8839200" cy="609600"/>
          </a:xfrm>
        </p:spPr>
        <p:txBody>
          <a:bodyPr>
            <a:normAutofit/>
          </a:bodyPr>
          <a:lstStyle/>
          <a:p>
            <a:r>
              <a:rPr lang="en-GB" sz="2800" dirty="0" smtClean="0"/>
              <a:t>What are these two phenomena and are they linked?</a:t>
            </a:r>
            <a:endParaRPr lang="en-GB" sz="2800" dirty="0"/>
          </a:p>
        </p:txBody>
      </p:sp>
      <p:pic>
        <p:nvPicPr>
          <p:cNvPr id="1027" name="Picture 3" descr="C:\Users\USERBUILD\Downloads\480px-Crab_Nebul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990600"/>
            <a:ext cx="4876800"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363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u="sng" dirty="0" smtClean="0"/>
              <a:t>Black holes</a:t>
            </a:r>
            <a:endParaRPr lang="en-GB" dirty="0"/>
          </a:p>
        </p:txBody>
      </p:sp>
      <p:sp>
        <p:nvSpPr>
          <p:cNvPr id="3" name="Content Placeholder 2"/>
          <p:cNvSpPr>
            <a:spLocks noGrp="1"/>
          </p:cNvSpPr>
          <p:nvPr>
            <p:ph idx="1"/>
          </p:nvPr>
        </p:nvSpPr>
        <p:spPr>
          <a:xfrm>
            <a:off x="152400" y="914400"/>
            <a:ext cx="8839200" cy="5791200"/>
          </a:xfrm>
        </p:spPr>
        <p:txBody>
          <a:bodyPr>
            <a:normAutofit/>
          </a:bodyPr>
          <a:lstStyle/>
          <a:p>
            <a:r>
              <a:rPr lang="en-GB" dirty="0" smtClean="0"/>
              <a:t>Consider the rest mass of a particle:</a:t>
            </a:r>
          </a:p>
          <a:p>
            <a:endParaRPr lang="en-GB" dirty="0"/>
          </a:p>
          <a:p>
            <a:r>
              <a:rPr lang="en-GB" dirty="0" smtClean="0"/>
              <a:t>Now consider the energy of a photon:</a:t>
            </a:r>
          </a:p>
          <a:p>
            <a:endParaRPr lang="en-GB" dirty="0"/>
          </a:p>
          <a:p>
            <a:r>
              <a:rPr lang="en-GB" dirty="0" smtClean="0"/>
              <a:t>Equate these two together and you get:</a:t>
            </a:r>
          </a:p>
          <a:p>
            <a:endParaRPr lang="en-GB" dirty="0"/>
          </a:p>
          <a:p>
            <a:r>
              <a:rPr lang="en-GB" dirty="0" smtClean="0"/>
              <a:t>You can now rearrange this formula to give the </a:t>
            </a:r>
            <a:r>
              <a:rPr lang="en-GB" i="1" dirty="0" smtClean="0"/>
              <a:t>effective mass of a photon in a gravity field:</a:t>
            </a:r>
            <a:r>
              <a:rPr lang="en-GB" dirty="0" smtClean="0"/>
              <a:t> </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51842757"/>
              </p:ext>
            </p:extLst>
          </p:nvPr>
        </p:nvGraphicFramePr>
        <p:xfrm>
          <a:off x="5867400" y="1371600"/>
          <a:ext cx="1828800" cy="680484"/>
        </p:xfrm>
        <a:graphic>
          <a:graphicData uri="http://schemas.openxmlformats.org/presentationml/2006/ole">
            <mc:AlternateContent xmlns:mc="http://schemas.openxmlformats.org/markup-compatibility/2006">
              <mc:Choice xmlns:v="urn:schemas-microsoft-com:vml" Requires="v">
                <p:oleObj spid="_x0000_s4150" name="Equation" r:id="rId3" imgW="545760" imgH="203040" progId="Equation.3">
                  <p:embed/>
                </p:oleObj>
              </mc:Choice>
              <mc:Fallback>
                <p:oleObj name="Equation" r:id="rId3" imgW="545760" imgH="203040" progId="Equation.3">
                  <p:embed/>
                  <p:pic>
                    <p:nvPicPr>
                      <p:cNvPr id="0" name=""/>
                      <p:cNvPicPr/>
                      <p:nvPr/>
                    </p:nvPicPr>
                    <p:blipFill>
                      <a:blip r:embed="rId4"/>
                      <a:stretch>
                        <a:fillRect/>
                      </a:stretch>
                    </p:blipFill>
                    <p:spPr>
                      <a:xfrm>
                        <a:off x="5867400" y="1371600"/>
                        <a:ext cx="1828800" cy="680484"/>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847328868"/>
              </p:ext>
            </p:extLst>
          </p:nvPr>
        </p:nvGraphicFramePr>
        <p:xfrm>
          <a:off x="6705600" y="2590800"/>
          <a:ext cx="1524000" cy="677333"/>
        </p:xfrm>
        <a:graphic>
          <a:graphicData uri="http://schemas.openxmlformats.org/presentationml/2006/ole">
            <mc:AlternateContent xmlns:mc="http://schemas.openxmlformats.org/markup-compatibility/2006">
              <mc:Choice xmlns:v="urn:schemas-microsoft-com:vml" Requires="v">
                <p:oleObj spid="_x0000_s4151" name="Equation" r:id="rId5" imgW="457200" imgH="203040" progId="Equation.3">
                  <p:embed/>
                </p:oleObj>
              </mc:Choice>
              <mc:Fallback>
                <p:oleObj name="Equation" r:id="rId5" imgW="457200" imgH="203040" progId="Equation.3">
                  <p:embed/>
                  <p:pic>
                    <p:nvPicPr>
                      <p:cNvPr id="0" name=""/>
                      <p:cNvPicPr/>
                      <p:nvPr/>
                    </p:nvPicPr>
                    <p:blipFill>
                      <a:blip r:embed="rId6"/>
                      <a:stretch>
                        <a:fillRect/>
                      </a:stretch>
                    </p:blipFill>
                    <p:spPr>
                      <a:xfrm>
                        <a:off x="6705600" y="2590800"/>
                        <a:ext cx="1524000" cy="67733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90101924"/>
              </p:ext>
            </p:extLst>
          </p:nvPr>
        </p:nvGraphicFramePr>
        <p:xfrm>
          <a:off x="6705600" y="3700670"/>
          <a:ext cx="1934633" cy="757030"/>
        </p:xfrm>
        <a:graphic>
          <a:graphicData uri="http://schemas.openxmlformats.org/presentationml/2006/ole">
            <mc:AlternateContent xmlns:mc="http://schemas.openxmlformats.org/markup-compatibility/2006">
              <mc:Choice xmlns:v="urn:schemas-microsoft-com:vml" Requires="v">
                <p:oleObj spid="_x0000_s4152" name="Equation" r:id="rId7" imgW="583920" imgH="228600" progId="Equation.3">
                  <p:embed/>
                </p:oleObj>
              </mc:Choice>
              <mc:Fallback>
                <p:oleObj name="Equation" r:id="rId7" imgW="583920" imgH="228600" progId="Equation.3">
                  <p:embed/>
                  <p:pic>
                    <p:nvPicPr>
                      <p:cNvPr id="0" name=""/>
                      <p:cNvPicPr/>
                      <p:nvPr/>
                    </p:nvPicPr>
                    <p:blipFill>
                      <a:blip r:embed="rId8"/>
                      <a:stretch>
                        <a:fillRect/>
                      </a:stretch>
                    </p:blipFill>
                    <p:spPr>
                      <a:xfrm>
                        <a:off x="6705600" y="3700670"/>
                        <a:ext cx="1934633" cy="75703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47922177"/>
              </p:ext>
            </p:extLst>
          </p:nvPr>
        </p:nvGraphicFramePr>
        <p:xfrm>
          <a:off x="7010400" y="5410200"/>
          <a:ext cx="1524000" cy="1211385"/>
        </p:xfrm>
        <a:graphic>
          <a:graphicData uri="http://schemas.openxmlformats.org/presentationml/2006/ole">
            <mc:AlternateContent xmlns:mc="http://schemas.openxmlformats.org/markup-compatibility/2006">
              <mc:Choice xmlns:v="urn:schemas-microsoft-com:vml" Requires="v">
                <p:oleObj spid="_x0000_s4153" name="Equation" r:id="rId9" imgW="495000" imgH="393480" progId="Equation.3">
                  <p:embed/>
                </p:oleObj>
              </mc:Choice>
              <mc:Fallback>
                <p:oleObj name="Equation" r:id="rId9" imgW="495000" imgH="393480" progId="Equation.3">
                  <p:embed/>
                  <p:pic>
                    <p:nvPicPr>
                      <p:cNvPr id="0" name=""/>
                      <p:cNvPicPr/>
                      <p:nvPr/>
                    </p:nvPicPr>
                    <p:blipFill>
                      <a:blip r:embed="rId10"/>
                      <a:stretch>
                        <a:fillRect/>
                      </a:stretch>
                    </p:blipFill>
                    <p:spPr>
                      <a:xfrm>
                        <a:off x="7010400" y="5410200"/>
                        <a:ext cx="1524000" cy="1211385"/>
                      </a:xfrm>
                      <a:prstGeom prst="rect">
                        <a:avLst/>
                      </a:prstGeom>
                    </p:spPr>
                  </p:pic>
                </p:oleObj>
              </mc:Fallback>
            </mc:AlternateContent>
          </a:graphicData>
        </a:graphic>
      </p:graphicFrame>
    </p:spTree>
    <p:extLst>
      <p:ext uri="{BB962C8B-B14F-4D97-AF65-F5344CB8AC3E}">
        <p14:creationId xmlns:p14="http://schemas.microsoft.com/office/powerpoint/2010/main" val="3600556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u="sng" dirty="0" smtClean="0"/>
              <a:t>Escape velocity and light</a:t>
            </a:r>
            <a:endParaRPr lang="en-GB" u="sng" dirty="0"/>
          </a:p>
        </p:txBody>
      </p:sp>
      <p:sp>
        <p:nvSpPr>
          <p:cNvPr id="3" name="Content Placeholder 2"/>
          <p:cNvSpPr>
            <a:spLocks noGrp="1"/>
          </p:cNvSpPr>
          <p:nvPr>
            <p:ph idx="1"/>
          </p:nvPr>
        </p:nvSpPr>
        <p:spPr>
          <a:xfrm>
            <a:off x="152400" y="1066800"/>
            <a:ext cx="8839200" cy="5059363"/>
          </a:xfrm>
        </p:spPr>
        <p:txBody>
          <a:bodyPr/>
          <a:lstStyle/>
          <a:p>
            <a:r>
              <a:rPr lang="en-GB" dirty="0" smtClean="0"/>
              <a:t>You can calculate the escape velocity of a sphere using:</a:t>
            </a:r>
          </a:p>
          <a:p>
            <a:endParaRPr lang="en-GB" dirty="0" smtClean="0"/>
          </a:p>
          <a:p>
            <a:endParaRPr lang="en-GB" dirty="0"/>
          </a:p>
          <a:p>
            <a:r>
              <a:rPr lang="en-GB" dirty="0" smtClean="0"/>
              <a:t>As the mass of a stellar remnant (a neutron star) increases then the escape velocity increases until eventually is exceed the speed of light:</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2871316363"/>
              </p:ext>
            </p:extLst>
          </p:nvPr>
        </p:nvGraphicFramePr>
        <p:xfrm>
          <a:off x="2819399" y="1905000"/>
          <a:ext cx="2055223" cy="1219200"/>
        </p:xfrm>
        <a:graphic>
          <a:graphicData uri="http://schemas.openxmlformats.org/presentationml/2006/ole">
            <mc:AlternateContent xmlns:mc="http://schemas.openxmlformats.org/markup-compatibility/2006">
              <mc:Choice xmlns:v="urn:schemas-microsoft-com:vml" Requires="v">
                <p:oleObj spid="_x0000_s5149" name="Equation" r:id="rId3" imgW="749160" imgH="444240" progId="Equation.3">
                  <p:embed/>
                </p:oleObj>
              </mc:Choice>
              <mc:Fallback>
                <p:oleObj name="Equation" r:id="rId3" imgW="749160" imgH="444240" progId="Equation.3">
                  <p:embed/>
                  <p:pic>
                    <p:nvPicPr>
                      <p:cNvPr id="0" name=""/>
                      <p:cNvPicPr/>
                      <p:nvPr/>
                    </p:nvPicPr>
                    <p:blipFill>
                      <a:blip r:embed="rId4"/>
                      <a:stretch>
                        <a:fillRect/>
                      </a:stretch>
                    </p:blipFill>
                    <p:spPr>
                      <a:xfrm>
                        <a:off x="2819399" y="1905000"/>
                        <a:ext cx="2055223" cy="1219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42029721"/>
              </p:ext>
            </p:extLst>
          </p:nvPr>
        </p:nvGraphicFramePr>
        <p:xfrm>
          <a:off x="3124200" y="5181600"/>
          <a:ext cx="2055813" cy="1219200"/>
        </p:xfrm>
        <a:graphic>
          <a:graphicData uri="http://schemas.openxmlformats.org/presentationml/2006/ole">
            <mc:AlternateContent xmlns:mc="http://schemas.openxmlformats.org/markup-compatibility/2006">
              <mc:Choice xmlns:v="urn:schemas-microsoft-com:vml" Requires="v">
                <p:oleObj spid="_x0000_s5150" name="Equation" r:id="rId5" imgW="749160" imgH="444240" progId="Equation.3">
                  <p:embed/>
                </p:oleObj>
              </mc:Choice>
              <mc:Fallback>
                <p:oleObj name="Equation" r:id="rId5" imgW="749160" imgH="444240" progId="Equation.3">
                  <p:embed/>
                  <p:pic>
                    <p:nvPicPr>
                      <p:cNvPr id="0" name="Object 3"/>
                      <p:cNvPicPr>
                        <a:picLocks noChangeAspect="1" noChangeArrowheads="1"/>
                      </p:cNvPicPr>
                      <p:nvPr/>
                    </p:nvPicPr>
                    <p:blipFill>
                      <a:blip r:embed="rId6"/>
                      <a:srcRect/>
                      <a:stretch>
                        <a:fillRect/>
                      </a:stretch>
                    </p:blipFill>
                    <p:spPr bwMode="auto">
                      <a:xfrm>
                        <a:off x="3124200" y="5181600"/>
                        <a:ext cx="20558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68296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GB" u="sng" dirty="0" smtClean="0"/>
              <a:t>Schwarzschild radius</a:t>
            </a:r>
            <a:endParaRPr lang="en-GB" u="sng" dirty="0"/>
          </a:p>
        </p:txBody>
      </p:sp>
      <p:sp>
        <p:nvSpPr>
          <p:cNvPr id="3" name="Content Placeholder 2"/>
          <p:cNvSpPr>
            <a:spLocks noGrp="1"/>
          </p:cNvSpPr>
          <p:nvPr>
            <p:ph idx="1"/>
          </p:nvPr>
        </p:nvSpPr>
        <p:spPr>
          <a:xfrm>
            <a:off x="457200" y="2590801"/>
            <a:ext cx="8229600" cy="2438400"/>
          </a:xfrm>
        </p:spPr>
        <p:txBody>
          <a:bodyPr>
            <a:normAutofit lnSpcReduction="10000"/>
          </a:bodyPr>
          <a:lstStyle/>
          <a:p>
            <a:r>
              <a:rPr lang="en-GB" dirty="0" smtClean="0"/>
              <a:t>As you move away from a source of gravity then the gravity field decreases in strength.</a:t>
            </a:r>
          </a:p>
          <a:p>
            <a:r>
              <a:rPr lang="en-GB" dirty="0" smtClean="0"/>
              <a:t>Rearranging </a:t>
            </a:r>
            <a:r>
              <a:rPr lang="en-GB" dirty="0"/>
              <a:t>this formula </a:t>
            </a:r>
            <a:r>
              <a:rPr lang="en-GB" dirty="0" smtClean="0"/>
              <a:t>you </a:t>
            </a:r>
            <a:r>
              <a:rPr lang="en-GB" dirty="0"/>
              <a:t>can calculate how far from a spherical body the escape velocity will be greater than the speed of light.</a:t>
            </a:r>
          </a:p>
        </p:txBody>
      </p:sp>
      <p:graphicFrame>
        <p:nvGraphicFramePr>
          <p:cNvPr id="4" name="Object 3"/>
          <p:cNvGraphicFramePr>
            <a:graphicFrameLocks noChangeAspect="1"/>
          </p:cNvGraphicFramePr>
          <p:nvPr>
            <p:extLst>
              <p:ext uri="{D42A27DB-BD31-4B8C-83A1-F6EECF244321}">
                <p14:modId xmlns:p14="http://schemas.microsoft.com/office/powerpoint/2010/main" val="753695538"/>
              </p:ext>
            </p:extLst>
          </p:nvPr>
        </p:nvGraphicFramePr>
        <p:xfrm>
          <a:off x="3657600" y="1066800"/>
          <a:ext cx="2055813" cy="1219200"/>
        </p:xfrm>
        <a:graphic>
          <a:graphicData uri="http://schemas.openxmlformats.org/presentationml/2006/ole">
            <mc:AlternateContent xmlns:mc="http://schemas.openxmlformats.org/markup-compatibility/2006">
              <mc:Choice xmlns:v="urn:schemas-microsoft-com:vml" Requires="v">
                <p:oleObj spid="_x0000_s6174" name="Equation" r:id="rId3" imgW="749160" imgH="444240" progId="Equation.3">
                  <p:embed/>
                </p:oleObj>
              </mc:Choice>
              <mc:Fallback>
                <p:oleObj name="Equation" r:id="rId3" imgW="749160" imgH="4442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1066800"/>
                        <a:ext cx="205581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343251357"/>
              </p:ext>
            </p:extLst>
          </p:nvPr>
        </p:nvGraphicFramePr>
        <p:xfrm>
          <a:off x="3581400" y="5334000"/>
          <a:ext cx="2286000" cy="1243263"/>
        </p:xfrm>
        <a:graphic>
          <a:graphicData uri="http://schemas.openxmlformats.org/presentationml/2006/ole">
            <mc:AlternateContent xmlns:mc="http://schemas.openxmlformats.org/markup-compatibility/2006">
              <mc:Choice xmlns:v="urn:schemas-microsoft-com:vml" Requires="v">
                <p:oleObj spid="_x0000_s6175" name="Equation" r:id="rId5" imgW="723600" imgH="393480" progId="Equation.3">
                  <p:embed/>
                </p:oleObj>
              </mc:Choice>
              <mc:Fallback>
                <p:oleObj name="Equation" r:id="rId5" imgW="723600" imgH="393480" progId="Equation.3">
                  <p:embed/>
                  <p:pic>
                    <p:nvPicPr>
                      <p:cNvPr id="0" name=""/>
                      <p:cNvPicPr/>
                      <p:nvPr/>
                    </p:nvPicPr>
                    <p:blipFill>
                      <a:blip r:embed="rId6"/>
                      <a:stretch>
                        <a:fillRect/>
                      </a:stretch>
                    </p:blipFill>
                    <p:spPr>
                      <a:xfrm>
                        <a:off x="3581400" y="5334000"/>
                        <a:ext cx="2286000" cy="1243263"/>
                      </a:xfrm>
                      <a:prstGeom prst="rect">
                        <a:avLst/>
                      </a:prstGeom>
                    </p:spPr>
                  </p:pic>
                </p:oleObj>
              </mc:Fallback>
            </mc:AlternateContent>
          </a:graphicData>
        </a:graphic>
      </p:graphicFrame>
    </p:spTree>
    <p:extLst>
      <p:ext uri="{BB962C8B-B14F-4D97-AF65-F5344CB8AC3E}">
        <p14:creationId xmlns:p14="http://schemas.microsoft.com/office/powerpoint/2010/main" val="202655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GB" u="sng" dirty="0" smtClean="0"/>
              <a:t>Calculations</a:t>
            </a:r>
            <a:endParaRPr lang="en-GB" u="sng" dirty="0"/>
          </a:p>
        </p:txBody>
      </p:sp>
      <p:sp>
        <p:nvSpPr>
          <p:cNvPr id="3" name="Content Placeholder 2"/>
          <p:cNvSpPr>
            <a:spLocks noGrp="1"/>
          </p:cNvSpPr>
          <p:nvPr>
            <p:ph idx="1"/>
          </p:nvPr>
        </p:nvSpPr>
        <p:spPr>
          <a:xfrm>
            <a:off x="76200" y="762001"/>
            <a:ext cx="8915400" cy="4648200"/>
          </a:xfrm>
        </p:spPr>
        <p:txBody>
          <a:bodyPr>
            <a:normAutofit lnSpcReduction="10000"/>
          </a:bodyPr>
          <a:lstStyle/>
          <a:p>
            <a:r>
              <a:rPr lang="en-GB" dirty="0" smtClean="0"/>
              <a:t>What is the Schwarzschild radius of a black hole with mass of 2.50 solar masses?</a:t>
            </a:r>
          </a:p>
          <a:p>
            <a:endParaRPr lang="en-GB" dirty="0" smtClean="0"/>
          </a:p>
          <a:p>
            <a:endParaRPr lang="en-GB" dirty="0"/>
          </a:p>
          <a:p>
            <a:endParaRPr lang="en-GB" dirty="0" smtClean="0"/>
          </a:p>
          <a:p>
            <a:r>
              <a:rPr lang="en-GB" dirty="0" smtClean="0"/>
              <a:t>A super-massive black hole resides at the centre of the Milky Way galaxy. If it has a Schwarzschild radius of 30.1AU, what is its mass (in solar masses)?</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311836777"/>
              </p:ext>
            </p:extLst>
          </p:nvPr>
        </p:nvGraphicFramePr>
        <p:xfrm>
          <a:off x="762000" y="1905000"/>
          <a:ext cx="7437774" cy="1206500"/>
        </p:xfrm>
        <a:graphic>
          <a:graphicData uri="http://schemas.openxmlformats.org/presentationml/2006/ole">
            <mc:AlternateContent xmlns:mc="http://schemas.openxmlformats.org/markup-compatibility/2006">
              <mc:Choice xmlns:v="urn:schemas-microsoft-com:vml" Requires="v">
                <p:oleObj spid="_x0000_s7254" name="Equation" r:id="rId3" imgW="2971800" imgH="482400" progId="Equation.3">
                  <p:embed/>
                </p:oleObj>
              </mc:Choice>
              <mc:Fallback>
                <p:oleObj name="Equation" r:id="rId3" imgW="2971800" imgH="482400" progId="Equation.3">
                  <p:embed/>
                  <p:pic>
                    <p:nvPicPr>
                      <p:cNvPr id="0" name="Object 4"/>
                      <p:cNvPicPr>
                        <a:picLocks noChangeAspect="1" noChangeArrowheads="1"/>
                      </p:cNvPicPr>
                      <p:nvPr/>
                    </p:nvPicPr>
                    <p:blipFill>
                      <a:blip r:embed="rId4"/>
                      <a:srcRect/>
                      <a:stretch>
                        <a:fillRect/>
                      </a:stretch>
                    </p:blipFill>
                    <p:spPr bwMode="auto">
                      <a:xfrm>
                        <a:off x="762000" y="1905000"/>
                        <a:ext cx="7437774" cy="1206500"/>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608026227"/>
              </p:ext>
            </p:extLst>
          </p:nvPr>
        </p:nvGraphicFramePr>
        <p:xfrm>
          <a:off x="2438400" y="1981200"/>
          <a:ext cx="4035425" cy="984250"/>
        </p:xfrm>
        <a:graphic>
          <a:graphicData uri="http://schemas.openxmlformats.org/presentationml/2006/ole">
            <mc:AlternateContent xmlns:mc="http://schemas.openxmlformats.org/markup-compatibility/2006">
              <mc:Choice xmlns:v="urn:schemas-microsoft-com:vml" Requires="v">
                <p:oleObj spid="_x0000_s7255" name="Equation" r:id="rId5" imgW="1612800" imgH="393480" progId="Equation.3">
                  <p:embed/>
                </p:oleObj>
              </mc:Choice>
              <mc:Fallback>
                <p:oleObj name="Equation" r:id="rId5" imgW="1612800" imgH="393480" progId="Equation.3">
                  <p:embed/>
                  <p:pic>
                    <p:nvPicPr>
                      <p:cNvPr id="0" name="Object 3"/>
                      <p:cNvPicPr>
                        <a:picLocks noChangeAspect="1" noChangeArrowheads="1"/>
                      </p:cNvPicPr>
                      <p:nvPr/>
                    </p:nvPicPr>
                    <p:blipFill>
                      <a:blip r:embed="rId6"/>
                      <a:srcRect/>
                      <a:stretch>
                        <a:fillRect/>
                      </a:stretch>
                    </p:blipFill>
                    <p:spPr bwMode="auto">
                      <a:xfrm>
                        <a:off x="2438400" y="1981200"/>
                        <a:ext cx="403542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362822790"/>
              </p:ext>
            </p:extLst>
          </p:nvPr>
        </p:nvGraphicFramePr>
        <p:xfrm>
          <a:off x="3200400" y="5181600"/>
          <a:ext cx="2286000" cy="1243013"/>
        </p:xfrm>
        <a:graphic>
          <a:graphicData uri="http://schemas.openxmlformats.org/presentationml/2006/ole">
            <mc:AlternateContent xmlns:mc="http://schemas.openxmlformats.org/markup-compatibility/2006">
              <mc:Choice xmlns:v="urn:schemas-microsoft-com:vml" Requires="v">
                <p:oleObj spid="_x0000_s7256" name="Equation" r:id="rId7" imgW="723600" imgH="393480" progId="Equation.3">
                  <p:embed/>
                </p:oleObj>
              </mc:Choice>
              <mc:Fallback>
                <p:oleObj name="Equation" r:id="rId7" imgW="723600" imgH="39348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0400" y="5181600"/>
                        <a:ext cx="22860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78296153"/>
              </p:ext>
            </p:extLst>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7257" name="Equation" r:id="rId9" imgW="114120" imgH="215640" progId="Equation.3">
                  <p:embed/>
                </p:oleObj>
              </mc:Choice>
              <mc:Fallback>
                <p:oleObj name="Equation" r:id="rId9" imgW="114120" imgH="215640" progId="Equation.3">
                  <p:embed/>
                  <p:pic>
                    <p:nvPicPr>
                      <p:cNvPr id="0" name=""/>
                      <p:cNvPicPr/>
                      <p:nvPr/>
                    </p:nvPicPr>
                    <p:blipFill>
                      <a:blip r:embed="rId10"/>
                      <a:stretch>
                        <a:fillRect/>
                      </a:stretch>
                    </p:blipFill>
                    <p:spPr>
                      <a:xfrm>
                        <a:off x="4514850" y="3321050"/>
                        <a:ext cx="114300" cy="215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010773829"/>
              </p:ext>
            </p:extLst>
          </p:nvPr>
        </p:nvGraphicFramePr>
        <p:xfrm>
          <a:off x="3200400" y="5105400"/>
          <a:ext cx="2125663" cy="1322387"/>
        </p:xfrm>
        <a:graphic>
          <a:graphicData uri="http://schemas.openxmlformats.org/presentationml/2006/ole">
            <mc:AlternateContent xmlns:mc="http://schemas.openxmlformats.org/markup-compatibility/2006">
              <mc:Choice xmlns:v="urn:schemas-microsoft-com:vml" Requires="v">
                <p:oleObj spid="_x0000_s7258" name="Equation" r:id="rId11" imgW="672840" imgH="419040" progId="Equation.3">
                  <p:embed/>
                </p:oleObj>
              </mc:Choice>
              <mc:Fallback>
                <p:oleObj name="Equation" r:id="rId11" imgW="672840" imgH="419040" progId="Equation.3">
                  <p:embed/>
                  <p:pic>
                    <p:nvPicPr>
                      <p:cNvPr id="0" name="Object 5"/>
                      <p:cNvPicPr>
                        <a:picLocks noChangeAspect="1" noChangeArrowheads="1"/>
                      </p:cNvPicPr>
                      <p:nvPr/>
                    </p:nvPicPr>
                    <p:blipFill>
                      <a:blip r:embed="rId12"/>
                      <a:srcRect/>
                      <a:stretch>
                        <a:fillRect/>
                      </a:stretch>
                    </p:blipFill>
                    <p:spPr bwMode="auto">
                      <a:xfrm>
                        <a:off x="3200400" y="5105400"/>
                        <a:ext cx="2125663"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928322681"/>
              </p:ext>
            </p:extLst>
          </p:nvPr>
        </p:nvGraphicFramePr>
        <p:xfrm>
          <a:off x="1219200" y="5029200"/>
          <a:ext cx="7180263" cy="1401762"/>
        </p:xfrm>
        <a:graphic>
          <a:graphicData uri="http://schemas.openxmlformats.org/presentationml/2006/ole">
            <mc:AlternateContent xmlns:mc="http://schemas.openxmlformats.org/markup-compatibility/2006">
              <mc:Choice xmlns:v="urn:schemas-microsoft-com:vml" Requires="v">
                <p:oleObj spid="_x0000_s7259" name="Equation" r:id="rId13" imgW="2273040" imgH="444240" progId="Equation.3">
                  <p:embed/>
                </p:oleObj>
              </mc:Choice>
              <mc:Fallback>
                <p:oleObj name="Equation" r:id="rId13" imgW="2273040" imgH="444240" progId="Equation.3">
                  <p:embed/>
                  <p:pic>
                    <p:nvPicPr>
                      <p:cNvPr id="0" name="Object 7"/>
                      <p:cNvPicPr>
                        <a:picLocks noChangeAspect="1" noChangeArrowheads="1"/>
                      </p:cNvPicPr>
                      <p:nvPr/>
                    </p:nvPicPr>
                    <p:blipFill>
                      <a:blip r:embed="rId14"/>
                      <a:srcRect/>
                      <a:stretch>
                        <a:fillRect/>
                      </a:stretch>
                    </p:blipFill>
                    <p:spPr bwMode="auto">
                      <a:xfrm>
                        <a:off x="1219200" y="5029200"/>
                        <a:ext cx="7180263" cy="140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711236734"/>
              </p:ext>
            </p:extLst>
          </p:nvPr>
        </p:nvGraphicFramePr>
        <p:xfrm>
          <a:off x="1219200" y="5410200"/>
          <a:ext cx="6495382" cy="730250"/>
        </p:xfrm>
        <a:graphic>
          <a:graphicData uri="http://schemas.openxmlformats.org/presentationml/2006/ole">
            <mc:AlternateContent xmlns:mc="http://schemas.openxmlformats.org/markup-compatibility/2006">
              <mc:Choice xmlns:v="urn:schemas-microsoft-com:vml" Requires="v">
                <p:oleObj spid="_x0000_s7260" name="Equation" r:id="rId15" imgW="2145960" imgH="241200" progId="Equation.3">
                  <p:embed/>
                </p:oleObj>
              </mc:Choice>
              <mc:Fallback>
                <p:oleObj name="Equation" r:id="rId15" imgW="2145960" imgH="241200" progId="Equation.3">
                  <p:embed/>
                  <p:pic>
                    <p:nvPicPr>
                      <p:cNvPr id="0" name=""/>
                      <p:cNvPicPr/>
                      <p:nvPr/>
                    </p:nvPicPr>
                    <p:blipFill>
                      <a:blip r:embed="rId16"/>
                      <a:stretch>
                        <a:fillRect/>
                      </a:stretch>
                    </p:blipFill>
                    <p:spPr>
                      <a:xfrm>
                        <a:off x="1219200" y="5410200"/>
                        <a:ext cx="6495382" cy="730250"/>
                      </a:xfrm>
                      <a:prstGeom prst="rect">
                        <a:avLst/>
                      </a:prstGeom>
                    </p:spPr>
                  </p:pic>
                </p:oleObj>
              </mc:Fallback>
            </mc:AlternateContent>
          </a:graphicData>
        </a:graphic>
      </p:graphicFrame>
    </p:spTree>
    <p:extLst>
      <p:ext uri="{BB962C8B-B14F-4D97-AF65-F5344CB8AC3E}">
        <p14:creationId xmlns:p14="http://schemas.microsoft.com/office/powerpoint/2010/main" val="251100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500"/>
                                        <p:tgtEl>
                                          <p:spTgt spid="6"/>
                                        </p:tgtEl>
                                      </p:cBhvr>
                                    </p:animEffect>
                                    <p:set>
                                      <p:cBhvr>
                                        <p:cTn id="30" dur="1" fill="hold">
                                          <p:stCondLst>
                                            <p:cond delay="499"/>
                                          </p:stCondLst>
                                        </p:cTn>
                                        <p:tgtEl>
                                          <p:spTgt spid="6"/>
                                        </p:tgtEl>
                                        <p:attrNameLst>
                                          <p:attrName>style.visibility</p:attrName>
                                        </p:attrNameLst>
                                      </p:cBhvr>
                                      <p:to>
                                        <p:strVal val="hidden"/>
                                      </p:to>
                                    </p:set>
                                  </p:childTnLst>
                                </p:cTn>
                              </p:par>
                              <p:par>
                                <p:cTn id="31" presetID="10"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nodeType="clickEffect">
                                  <p:stCondLst>
                                    <p:cond delay="0"/>
                                  </p:stCondLst>
                                  <p:childTnLst>
                                    <p:animEffect transition="out" filter="fade">
                                      <p:cBhvr>
                                        <p:cTn id="37" dur="500"/>
                                        <p:tgtEl>
                                          <p:spTgt spid="8"/>
                                        </p:tgtEl>
                                      </p:cBhvr>
                                    </p:animEffect>
                                    <p:set>
                                      <p:cBhvr>
                                        <p:cTn id="38" dur="1" fill="hold">
                                          <p:stCondLst>
                                            <p:cond delay="499"/>
                                          </p:stCondLst>
                                        </p:cTn>
                                        <p:tgtEl>
                                          <p:spTgt spid="8"/>
                                        </p:tgtEl>
                                        <p:attrNameLst>
                                          <p:attrName>style.visibility</p:attrName>
                                        </p:attrNameLst>
                                      </p:cBhvr>
                                      <p:to>
                                        <p:strVal val="hidden"/>
                                      </p:to>
                                    </p:set>
                                  </p:childTnLst>
                                </p:cTn>
                              </p:par>
                              <p:par>
                                <p:cTn id="39" presetID="10" presetClass="entr" presetSubtype="0" fill="hold"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9"/>
                                        </p:tgtEl>
                                      </p:cBhvr>
                                    </p:animEffect>
                                    <p:set>
                                      <p:cBhvr>
                                        <p:cTn id="46" dur="1" fill="hold">
                                          <p:stCondLst>
                                            <p:cond delay="499"/>
                                          </p:stCondLst>
                                        </p:cTn>
                                        <p:tgtEl>
                                          <p:spTgt spid="9"/>
                                        </p:tgtEl>
                                        <p:attrNameLst>
                                          <p:attrName>style.visibility</p:attrName>
                                        </p:attrNameLst>
                                      </p:cBhvr>
                                      <p:to>
                                        <p:strVal val="hidden"/>
                                      </p:to>
                                    </p:set>
                                  </p:childTnLst>
                                </p:cTn>
                              </p:par>
                              <p:par>
                                <p:cTn id="47" presetID="10" presetClass="entr" presetSubtype="0" fill="hold" nodeType="with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15962"/>
          </a:xfrm>
        </p:spPr>
        <p:txBody>
          <a:bodyPr>
            <a:normAutofit fontScale="90000"/>
          </a:bodyPr>
          <a:lstStyle/>
          <a:p>
            <a:r>
              <a:rPr lang="en-GB" u="sng" dirty="0" smtClean="0"/>
              <a:t>Artist impression of a black hole</a:t>
            </a:r>
            <a:endParaRPr lang="en-GB" u="sng" dirty="0"/>
          </a:p>
        </p:txBody>
      </p:sp>
      <p:pic>
        <p:nvPicPr>
          <p:cNvPr id="8194" name="Picture 2" descr="C:\Users\USERBUILD\Downloads\512px-Black_hole_Cygnus_X-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123950"/>
            <a:ext cx="7442830" cy="5276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994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15962"/>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152400" y="762000"/>
            <a:ext cx="8839200" cy="5364163"/>
          </a:xfrm>
        </p:spPr>
        <p:txBody>
          <a:bodyPr>
            <a:normAutofit fontScale="92500" lnSpcReduction="20000"/>
          </a:bodyPr>
          <a:lstStyle/>
          <a:p>
            <a:r>
              <a:rPr lang="en-GB" dirty="0" smtClean="0"/>
              <a:t>Type II supernova are caused as stars collapse and hence contain hydrogen lines – the luminosity depends on the mass of the star</a:t>
            </a:r>
          </a:p>
          <a:p>
            <a:r>
              <a:rPr lang="en-GB" dirty="0" smtClean="0"/>
              <a:t>Type </a:t>
            </a:r>
            <a:r>
              <a:rPr lang="en-GB" dirty="0" err="1" smtClean="0"/>
              <a:t>Ia</a:t>
            </a:r>
            <a:r>
              <a:rPr lang="en-GB" dirty="0" smtClean="0"/>
              <a:t> supernova occur when an accreting star reaches 1.4 solar masses, and hence does not contain hydrogen lines and has a standard luminosity</a:t>
            </a:r>
          </a:p>
          <a:p>
            <a:r>
              <a:rPr lang="en-GB" dirty="0" smtClean="0"/>
              <a:t>The light curve of a type </a:t>
            </a:r>
            <a:r>
              <a:rPr lang="en-GB" dirty="0" err="1" smtClean="0"/>
              <a:t>Ia</a:t>
            </a:r>
            <a:r>
              <a:rPr lang="en-GB" dirty="0" smtClean="0"/>
              <a:t> supernova is predictable as it is due to the decay of Ni</a:t>
            </a:r>
            <a:r>
              <a:rPr lang="en-GB" baseline="30000" dirty="0" smtClean="0"/>
              <a:t>56</a:t>
            </a:r>
            <a:r>
              <a:rPr lang="en-GB" dirty="0" smtClean="0"/>
              <a:t> and Co</a:t>
            </a:r>
            <a:r>
              <a:rPr lang="en-GB" baseline="30000" dirty="0" smtClean="0"/>
              <a:t>56</a:t>
            </a:r>
            <a:r>
              <a:rPr lang="en-GB" dirty="0" smtClean="0"/>
              <a:t> isotopes</a:t>
            </a:r>
          </a:p>
          <a:p>
            <a:r>
              <a:rPr lang="en-GB" dirty="0" smtClean="0"/>
              <a:t>The Schwarzschild radius of a black hole is the distance from a gravity source where the escape velocity is equal to the speed of light</a:t>
            </a:r>
          </a:p>
          <a:p>
            <a:r>
              <a:rPr lang="en-GB" dirty="0" smtClean="0"/>
              <a:t>The formula to calculate the Schwarzschild radius is:</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1359652504"/>
              </p:ext>
            </p:extLst>
          </p:nvPr>
        </p:nvGraphicFramePr>
        <p:xfrm>
          <a:off x="3886200" y="5610701"/>
          <a:ext cx="2057400" cy="1118712"/>
        </p:xfrm>
        <a:graphic>
          <a:graphicData uri="http://schemas.openxmlformats.org/presentationml/2006/ole">
            <mc:AlternateContent xmlns:mc="http://schemas.openxmlformats.org/markup-compatibility/2006">
              <mc:Choice xmlns:v="urn:schemas-microsoft-com:vml" Requires="v">
                <p:oleObj spid="_x0000_s10247" name="Equation" r:id="rId3" imgW="723600" imgH="393480" progId="Equation.3">
                  <p:embed/>
                </p:oleObj>
              </mc:Choice>
              <mc:Fallback>
                <p:oleObj name="Equation" r:id="rId3" imgW="723600" imgH="3934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5610701"/>
                        <a:ext cx="2057400" cy="11187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79011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GB" u="sng" dirty="0" smtClean="0"/>
              <a:t>Supernovae</a:t>
            </a:r>
            <a:endParaRPr lang="en-GB" u="sng" dirty="0"/>
          </a:p>
        </p:txBody>
      </p:sp>
      <p:sp>
        <p:nvSpPr>
          <p:cNvPr id="3" name="Content Placeholder 2"/>
          <p:cNvSpPr>
            <a:spLocks noGrp="1"/>
          </p:cNvSpPr>
          <p:nvPr>
            <p:ph idx="1"/>
          </p:nvPr>
        </p:nvSpPr>
        <p:spPr>
          <a:xfrm>
            <a:off x="76200" y="990600"/>
            <a:ext cx="8915400" cy="5715000"/>
          </a:xfrm>
        </p:spPr>
        <p:txBody>
          <a:bodyPr>
            <a:normAutofit fontScale="85000" lnSpcReduction="10000"/>
          </a:bodyPr>
          <a:lstStyle/>
          <a:p>
            <a:pPr marL="0" indent="0">
              <a:buNone/>
            </a:pPr>
            <a:r>
              <a:rPr lang="en-GB" dirty="0"/>
              <a:t>A supernovae occurs when a star eventually gets to the end of </a:t>
            </a:r>
            <a:r>
              <a:rPr lang="en-GB" dirty="0" smtClean="0"/>
              <a:t>its </a:t>
            </a:r>
            <a:r>
              <a:rPr lang="en-GB" dirty="0"/>
              <a:t>life. Collapse occurs and a massive explosion is created</a:t>
            </a:r>
            <a:r>
              <a:rPr lang="en-GB" dirty="0" smtClean="0"/>
              <a:t>. </a:t>
            </a:r>
          </a:p>
          <a:p>
            <a:pPr marL="0" indent="0">
              <a:buNone/>
            </a:pPr>
            <a:endParaRPr lang="en-GB" dirty="0"/>
          </a:p>
          <a:p>
            <a:pPr marL="0" indent="0">
              <a:buNone/>
            </a:pPr>
            <a:r>
              <a:rPr lang="en-GB" dirty="0" smtClean="0"/>
              <a:t>During this collapse electron capture creates a mass of neutrons; a neutron star is created. It has a density the same as that of a nucleon , about </a:t>
            </a:r>
            <a:r>
              <a:rPr lang="en-GB" dirty="0"/>
              <a:t>10</a:t>
            </a:r>
            <a:r>
              <a:rPr lang="en-GB" b="1" baseline="30000" dirty="0"/>
              <a:t>17</a:t>
            </a:r>
            <a:r>
              <a:rPr lang="en-GB" b="1" dirty="0"/>
              <a:t> </a:t>
            </a:r>
            <a:r>
              <a:rPr lang="en-GB" dirty="0" smtClean="0"/>
              <a:t>kg m</a:t>
            </a:r>
            <a:r>
              <a:rPr lang="en-GB" baseline="30000" dirty="0" smtClean="0"/>
              <a:t>-3</a:t>
            </a:r>
            <a:endParaRPr lang="en-GB" dirty="0"/>
          </a:p>
          <a:p>
            <a:pPr marL="0" indent="0">
              <a:buNone/>
            </a:pPr>
            <a:endParaRPr lang="en-GB" dirty="0" smtClean="0"/>
          </a:p>
          <a:p>
            <a:pPr marL="0" indent="0">
              <a:buNone/>
            </a:pPr>
            <a:r>
              <a:rPr lang="en-GB" u="sng" dirty="0"/>
              <a:t>Type </a:t>
            </a:r>
            <a:r>
              <a:rPr lang="en-GB" u="sng" dirty="0" smtClean="0"/>
              <a:t>2 (Type II) supernova</a:t>
            </a:r>
          </a:p>
          <a:p>
            <a:pPr marL="0" indent="0">
              <a:buNone/>
            </a:pPr>
            <a:r>
              <a:rPr lang="en-GB" dirty="0"/>
              <a:t>A Type II </a:t>
            </a:r>
            <a:r>
              <a:rPr lang="en-GB" dirty="0" smtClean="0"/>
              <a:t>Supernova </a:t>
            </a:r>
            <a:r>
              <a:rPr lang="en-GB" dirty="0"/>
              <a:t>contains Hydrogen Lines in </a:t>
            </a:r>
            <a:r>
              <a:rPr lang="en-GB" dirty="0" smtClean="0"/>
              <a:t>its </a:t>
            </a:r>
            <a:r>
              <a:rPr lang="en-GB" dirty="0"/>
              <a:t>spectrum, this means that the envelope of the star which contains Hydrogen was intact when the star exploded. The absolute magnitude of these varies with stellar mass.</a:t>
            </a:r>
            <a:br>
              <a:rPr lang="en-GB" dirty="0"/>
            </a:br>
            <a:endParaRPr lang="en-GB" dirty="0"/>
          </a:p>
        </p:txBody>
      </p:sp>
    </p:spTree>
    <p:extLst>
      <p:ext uri="{BB962C8B-B14F-4D97-AF65-F5344CB8AC3E}">
        <p14:creationId xmlns:p14="http://schemas.microsoft.com/office/powerpoint/2010/main" val="1061965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GB" u="sng" dirty="0"/>
              <a:t>Roche Lobe Overflow</a:t>
            </a:r>
            <a:endParaRPr lang="en-GB" dirty="0"/>
          </a:p>
        </p:txBody>
      </p:sp>
      <p:sp>
        <p:nvSpPr>
          <p:cNvPr id="3" name="Content Placeholder 2"/>
          <p:cNvSpPr>
            <a:spLocks noGrp="1"/>
          </p:cNvSpPr>
          <p:nvPr>
            <p:ph idx="1"/>
          </p:nvPr>
        </p:nvSpPr>
        <p:spPr>
          <a:xfrm>
            <a:off x="152400" y="914401"/>
            <a:ext cx="8763000" cy="2133600"/>
          </a:xfrm>
        </p:spPr>
        <p:txBody>
          <a:bodyPr>
            <a:normAutofit fontScale="92500"/>
          </a:bodyPr>
          <a:lstStyle/>
          <a:p>
            <a:pPr marL="0" indent="0">
              <a:buNone/>
            </a:pPr>
            <a:r>
              <a:rPr lang="en-GB" dirty="0"/>
              <a:t>In a binary system matter can be drawn onto a white dwarf. This is called Roche Lobe overflow. Once the mass of the White Dwarf exceeds 1.4 solar masses then core collapse occurs creating a Type </a:t>
            </a:r>
            <a:r>
              <a:rPr lang="en-GB" dirty="0" err="1"/>
              <a:t>Ia</a:t>
            </a:r>
            <a:r>
              <a:rPr lang="en-GB" dirty="0"/>
              <a:t> supernova.</a:t>
            </a:r>
          </a:p>
        </p:txBody>
      </p:sp>
      <p:pic>
        <p:nvPicPr>
          <p:cNvPr id="4" name="Picture 2" descr="C:\Users\USERBUILD\Downloads\600px-Accretion_dis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971800"/>
            <a:ext cx="4495800" cy="3596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5267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
            <a:ext cx="8229600" cy="715962"/>
          </a:xfrm>
        </p:spPr>
        <p:txBody>
          <a:bodyPr>
            <a:normAutofit fontScale="90000"/>
          </a:bodyPr>
          <a:lstStyle/>
          <a:p>
            <a:r>
              <a:rPr lang="en-GB" u="sng" dirty="0"/>
              <a:t>Type </a:t>
            </a:r>
            <a:r>
              <a:rPr lang="en-GB" u="sng" dirty="0" smtClean="0"/>
              <a:t>1a </a:t>
            </a:r>
            <a:r>
              <a:rPr lang="en-GB" u="sng" dirty="0"/>
              <a:t>(or Type </a:t>
            </a:r>
            <a:r>
              <a:rPr lang="en-GB" u="sng" dirty="0" smtClean="0"/>
              <a:t>1) supernova</a:t>
            </a:r>
            <a:endParaRPr lang="en-GB" u="sng" dirty="0"/>
          </a:p>
        </p:txBody>
      </p:sp>
      <p:sp>
        <p:nvSpPr>
          <p:cNvPr id="3" name="Content Placeholder 2"/>
          <p:cNvSpPr>
            <a:spLocks noGrp="1"/>
          </p:cNvSpPr>
          <p:nvPr>
            <p:ph idx="1"/>
          </p:nvPr>
        </p:nvSpPr>
        <p:spPr>
          <a:xfrm>
            <a:off x="152400" y="762000"/>
            <a:ext cx="8839200" cy="4571999"/>
          </a:xfrm>
        </p:spPr>
        <p:txBody>
          <a:bodyPr>
            <a:normAutofit lnSpcReduction="10000"/>
          </a:bodyPr>
          <a:lstStyle/>
          <a:p>
            <a:r>
              <a:rPr lang="en-GB" dirty="0" smtClean="0"/>
              <a:t>Do </a:t>
            </a:r>
            <a:r>
              <a:rPr lang="en-GB" dirty="0"/>
              <a:t>NOT contain Hydrogen lines. This is because they form when a White Dwarf (which has no Hydrogen envelope) accretes matter from a binary </a:t>
            </a:r>
            <a:r>
              <a:rPr lang="en-GB" dirty="0" smtClean="0"/>
              <a:t>neighbour.</a:t>
            </a:r>
          </a:p>
          <a:p>
            <a:r>
              <a:rPr lang="en-GB" dirty="0" smtClean="0"/>
              <a:t>Once </a:t>
            </a:r>
            <a:r>
              <a:rPr lang="en-GB" dirty="0"/>
              <a:t>the mass of the White Dwarf exceeds 1.4 solar masses (Chandrasekhar Limit) it explodes</a:t>
            </a:r>
            <a:r>
              <a:rPr lang="en-GB" dirty="0" smtClean="0"/>
              <a:t>.</a:t>
            </a:r>
            <a:r>
              <a:rPr lang="en-GB" dirty="0"/>
              <a:t/>
            </a:r>
            <a:br>
              <a:rPr lang="en-GB" dirty="0"/>
            </a:br>
            <a:r>
              <a:rPr lang="en-GB" dirty="0" smtClean="0"/>
              <a:t>These </a:t>
            </a:r>
            <a:r>
              <a:rPr lang="en-GB" dirty="0"/>
              <a:t>are always similar </a:t>
            </a:r>
            <a:r>
              <a:rPr lang="en-GB" dirty="0" smtClean="0"/>
              <a:t>brightness's </a:t>
            </a:r>
            <a:r>
              <a:rPr lang="en-GB" dirty="0"/>
              <a:t>and have similar light curves (over time) so can be used </a:t>
            </a:r>
            <a:r>
              <a:rPr lang="en-GB" dirty="0" smtClean="0"/>
              <a:t>for distance </a:t>
            </a:r>
            <a:r>
              <a:rPr lang="en-GB" dirty="0"/>
              <a:t>calculations.</a:t>
            </a:r>
          </a:p>
        </p:txBody>
      </p:sp>
    </p:spTree>
    <p:extLst>
      <p:ext uri="{BB962C8B-B14F-4D97-AF65-F5344CB8AC3E}">
        <p14:creationId xmlns:p14="http://schemas.microsoft.com/office/powerpoint/2010/main" val="330579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GB" sz="3600" u="sng" dirty="0" smtClean="0"/>
              <a:t>Supernovae energy and Gamma ray bursts</a:t>
            </a:r>
            <a:endParaRPr lang="en-GB" sz="3600" u="sng" dirty="0"/>
          </a:p>
        </p:txBody>
      </p:sp>
      <p:sp>
        <p:nvSpPr>
          <p:cNvPr id="3" name="Content Placeholder 2"/>
          <p:cNvSpPr>
            <a:spLocks noGrp="1"/>
          </p:cNvSpPr>
          <p:nvPr>
            <p:ph idx="1"/>
          </p:nvPr>
        </p:nvSpPr>
        <p:spPr>
          <a:xfrm>
            <a:off x="152400" y="990600"/>
            <a:ext cx="8915400" cy="5135563"/>
          </a:xfrm>
        </p:spPr>
        <p:txBody>
          <a:bodyPr>
            <a:normAutofit lnSpcReduction="10000"/>
          </a:bodyPr>
          <a:lstStyle/>
          <a:p>
            <a:r>
              <a:rPr lang="en-GB" dirty="0" smtClean="0"/>
              <a:t>Gamma rays are detected coming from all regions of the cosmos – one possible source for these extremely energetic photons is supernovae explosions</a:t>
            </a:r>
          </a:p>
          <a:p>
            <a:r>
              <a:rPr lang="en-GB" dirty="0" smtClean="0"/>
              <a:t>The power output of a supernovae is so large that a type II supernovae can outshine a galaxy that it occurs in. This means that they can be more luminous than 100 billion stars</a:t>
            </a:r>
          </a:p>
          <a:p>
            <a:r>
              <a:rPr lang="en-GB" dirty="0" smtClean="0"/>
              <a:t>Type </a:t>
            </a:r>
            <a:r>
              <a:rPr lang="en-GB" dirty="0" err="1" smtClean="0"/>
              <a:t>Ia</a:t>
            </a:r>
            <a:r>
              <a:rPr lang="en-GB" dirty="0" smtClean="0"/>
              <a:t> supernovae always have similar intrinsic brightness’s, about 5 billion times the luminosity of our sun</a:t>
            </a:r>
            <a:endParaRPr lang="en-GB" dirty="0"/>
          </a:p>
        </p:txBody>
      </p:sp>
    </p:spTree>
    <p:extLst>
      <p:ext uri="{BB962C8B-B14F-4D97-AF65-F5344CB8AC3E}">
        <p14:creationId xmlns:p14="http://schemas.microsoft.com/office/powerpoint/2010/main" val="223566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smtClean="0"/>
              <a:t>Type 1a light curve</a:t>
            </a:r>
            <a:endParaRPr lang="en-GB" u="sng" dirty="0"/>
          </a:p>
        </p:txBody>
      </p:sp>
      <p:pic>
        <p:nvPicPr>
          <p:cNvPr id="9218" name="Picture 2" descr="https://upload.wikimedia.org/wikipedia/commons/8/88/SNIacurv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19" y="990600"/>
            <a:ext cx="5642716" cy="403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049466" y="1253213"/>
            <a:ext cx="2678752" cy="5262979"/>
          </a:xfrm>
          <a:prstGeom prst="rect">
            <a:avLst/>
          </a:prstGeom>
          <a:noFill/>
        </p:spPr>
        <p:txBody>
          <a:bodyPr wrap="square" rtlCol="0">
            <a:spAutoFit/>
          </a:bodyPr>
          <a:lstStyle/>
          <a:p>
            <a:r>
              <a:rPr lang="en-GB" sz="2800" dirty="0" smtClean="0"/>
              <a:t>The light curve of a type 1a supernova increases rapidly (Mainly due to Nickel-56 decaying) and then follows a half life curve (due to the decay of cobalt-56 into Iron-56)</a:t>
            </a:r>
            <a:endParaRPr lang="en-GB" sz="2800" dirty="0"/>
          </a:p>
        </p:txBody>
      </p:sp>
      <p:sp>
        <p:nvSpPr>
          <p:cNvPr id="5" name="TextBox 4"/>
          <p:cNvSpPr txBox="1"/>
          <p:nvPr/>
        </p:nvSpPr>
        <p:spPr>
          <a:xfrm>
            <a:off x="5850534" y="1037770"/>
            <a:ext cx="3076617" cy="5693866"/>
          </a:xfrm>
          <a:prstGeom prst="rect">
            <a:avLst/>
          </a:prstGeom>
          <a:noFill/>
        </p:spPr>
        <p:txBody>
          <a:bodyPr wrap="square" rtlCol="0">
            <a:spAutoFit/>
          </a:bodyPr>
          <a:lstStyle/>
          <a:p>
            <a:r>
              <a:rPr lang="en-GB" sz="2800" dirty="0" smtClean="0"/>
              <a:t>The light curve declines </a:t>
            </a:r>
            <a:r>
              <a:rPr lang="en-GB" sz="2800" dirty="0"/>
              <a:t>in brightness ( ~ 0.087 </a:t>
            </a:r>
            <a:r>
              <a:rPr lang="en-GB" sz="2800" dirty="0" smtClean="0"/>
              <a:t>mag /day) </a:t>
            </a:r>
            <a:r>
              <a:rPr lang="en-GB" sz="2800" dirty="0"/>
              <a:t>for </a:t>
            </a:r>
            <a:r>
              <a:rPr lang="en-GB" sz="2800" dirty="0" smtClean="0"/>
              <a:t>3 </a:t>
            </a:r>
            <a:r>
              <a:rPr lang="en-GB" sz="2800" dirty="0"/>
              <a:t>– 4 weeks. </a:t>
            </a:r>
            <a:endParaRPr lang="en-GB" sz="2800" dirty="0" smtClean="0"/>
          </a:p>
          <a:p>
            <a:endParaRPr lang="en-GB" sz="2800" dirty="0"/>
          </a:p>
          <a:p>
            <a:r>
              <a:rPr lang="en-GB" sz="2800" dirty="0" smtClean="0"/>
              <a:t>By </a:t>
            </a:r>
            <a:r>
              <a:rPr lang="en-GB" sz="2800" dirty="0"/>
              <a:t>about a month after maximum light, the decline rate has changed again (to a steady ~ 0.015 mag/day) with the light </a:t>
            </a:r>
            <a:r>
              <a:rPr lang="en-GB" sz="2800" dirty="0" smtClean="0"/>
              <a:t>curve</a:t>
            </a:r>
            <a:endParaRPr lang="en-GB" sz="2800" dirty="0"/>
          </a:p>
        </p:txBody>
      </p:sp>
      <p:sp>
        <p:nvSpPr>
          <p:cNvPr id="6" name="Rectangle 5"/>
          <p:cNvSpPr/>
          <p:nvPr/>
        </p:nvSpPr>
        <p:spPr>
          <a:xfrm>
            <a:off x="762000" y="5426425"/>
            <a:ext cx="4079875" cy="954107"/>
          </a:xfrm>
          <a:prstGeom prst="rect">
            <a:avLst/>
          </a:prstGeom>
        </p:spPr>
        <p:txBody>
          <a:bodyPr wrap="square">
            <a:spAutoFit/>
          </a:bodyPr>
          <a:lstStyle/>
          <a:p>
            <a:pPr lvl="0"/>
            <a:r>
              <a:rPr lang="en-GB" sz="2800" dirty="0" smtClean="0">
                <a:solidFill>
                  <a:prstClr val="black"/>
                </a:solidFill>
              </a:rPr>
              <a:t>Radioactive </a:t>
            </a:r>
            <a:r>
              <a:rPr lang="en-GB" sz="2800" dirty="0">
                <a:solidFill>
                  <a:prstClr val="black"/>
                </a:solidFill>
              </a:rPr>
              <a:t>decay of </a:t>
            </a:r>
            <a:r>
              <a:rPr lang="en-GB" sz="2800" baseline="30000" dirty="0">
                <a:solidFill>
                  <a:prstClr val="black"/>
                </a:solidFill>
              </a:rPr>
              <a:t>56</a:t>
            </a:r>
            <a:r>
              <a:rPr lang="en-GB" sz="2800" dirty="0">
                <a:solidFill>
                  <a:prstClr val="black"/>
                </a:solidFill>
              </a:rPr>
              <a:t>Co</a:t>
            </a:r>
            <a:r>
              <a:rPr lang="en-GB" sz="2800" dirty="0" smtClean="0">
                <a:solidFill>
                  <a:prstClr val="black"/>
                </a:solidFill>
              </a:rPr>
              <a:t>. </a:t>
            </a:r>
            <a:r>
              <a:rPr lang="en-GB" sz="2800" dirty="0">
                <a:solidFill>
                  <a:prstClr val="black"/>
                </a:solidFill>
              </a:rPr>
              <a:t>has a half life of 77 days</a:t>
            </a:r>
            <a:endParaRPr lang="en-GB" sz="2800" dirty="0">
              <a:solidFill>
                <a:prstClr val="black"/>
              </a:solidFill>
            </a:endParaRPr>
          </a:p>
        </p:txBody>
      </p:sp>
    </p:spTree>
    <p:extLst>
      <p:ext uri="{BB962C8B-B14F-4D97-AF65-F5344CB8AC3E}">
        <p14:creationId xmlns:p14="http://schemas.microsoft.com/office/powerpoint/2010/main" val="267784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xit" presetSubtype="0" fill="hold" grpId="0" nodeType="withEffect">
                                  <p:stCondLst>
                                    <p:cond delay="0"/>
                                  </p:stCondLst>
                                  <p:childTnLst>
                                    <p:animEffect transition="out" filter="fade">
                                      <p:cBhvr>
                                        <p:cTn id="9" dur="500"/>
                                        <p:tgtEl>
                                          <p:spTgt spid="4"/>
                                        </p:tgtEl>
                                      </p:cBhvr>
                                    </p:animEffect>
                                    <p:set>
                                      <p:cBhvr>
                                        <p:cTn id="10" dur="1" fill="hold">
                                          <p:stCondLst>
                                            <p:cond delay="499"/>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t>Nucleosynthesis </a:t>
            </a:r>
            <a:r>
              <a:rPr lang="en-GB" u="sng" dirty="0"/>
              <a:t>beyond Iron</a:t>
            </a:r>
            <a:r>
              <a:rPr lang="en-GB" dirty="0"/>
              <a:t/>
            </a:r>
            <a:br>
              <a:rPr lang="en-GB" dirty="0"/>
            </a:br>
            <a:r>
              <a:rPr lang="en-GB" u="sng" dirty="0"/>
              <a:t>and Neutron Capture</a:t>
            </a:r>
            <a:endParaRPr lang="en-GB" dirty="0"/>
          </a:p>
        </p:txBody>
      </p:sp>
      <p:sp>
        <p:nvSpPr>
          <p:cNvPr id="3" name="Content Placeholder 2"/>
          <p:cNvSpPr>
            <a:spLocks noGrp="1"/>
          </p:cNvSpPr>
          <p:nvPr>
            <p:ph idx="1"/>
          </p:nvPr>
        </p:nvSpPr>
        <p:spPr/>
        <p:txBody>
          <a:bodyPr>
            <a:normAutofit fontScale="92500"/>
          </a:bodyPr>
          <a:lstStyle/>
          <a:p>
            <a:r>
              <a:rPr lang="en-GB" dirty="0"/>
              <a:t>Once you get to Iron elements in the periodic table then the coulomb barrier (the repulsion between positive charges) gets to a stage where further </a:t>
            </a:r>
            <a:r>
              <a:rPr lang="en-GB" dirty="0" smtClean="0"/>
              <a:t>nucleosynthesis </a:t>
            </a:r>
            <a:r>
              <a:rPr lang="en-GB" dirty="0"/>
              <a:t>cannot occur by Proton capture or Alpha capture</a:t>
            </a:r>
            <a:r>
              <a:rPr lang="en-GB" dirty="0" smtClean="0"/>
              <a:t>.</a:t>
            </a:r>
            <a:r>
              <a:rPr lang="en-GB" dirty="0"/>
              <a:t/>
            </a:r>
            <a:br>
              <a:rPr lang="en-GB" dirty="0"/>
            </a:br>
            <a:endParaRPr lang="en-GB" dirty="0"/>
          </a:p>
          <a:p>
            <a:r>
              <a:rPr lang="en-GB" dirty="0"/>
              <a:t>Further </a:t>
            </a:r>
            <a:r>
              <a:rPr lang="en-GB" dirty="0" smtClean="0"/>
              <a:t>nucleosynthesis </a:t>
            </a:r>
            <a:r>
              <a:rPr lang="en-GB" b="1" dirty="0"/>
              <a:t>is</a:t>
            </a:r>
            <a:r>
              <a:rPr lang="en-GB" dirty="0"/>
              <a:t> possible however from Neutron capture because </a:t>
            </a:r>
            <a:r>
              <a:rPr lang="en-GB" dirty="0" smtClean="0"/>
              <a:t>neutrons are </a:t>
            </a:r>
            <a:r>
              <a:rPr lang="en-GB" dirty="0"/>
              <a:t>neutral so there is no Coulomb Barrier </a:t>
            </a:r>
            <a:r>
              <a:rPr lang="en-GB" dirty="0" smtClean="0"/>
              <a:t>to overcome.</a:t>
            </a:r>
            <a:endParaRPr lang="en-GB" dirty="0"/>
          </a:p>
        </p:txBody>
      </p:sp>
    </p:spTree>
    <p:extLst>
      <p:ext uri="{BB962C8B-B14F-4D97-AF65-F5344CB8AC3E}">
        <p14:creationId xmlns:p14="http://schemas.microsoft.com/office/powerpoint/2010/main" val="2840999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639762"/>
          </a:xfrm>
        </p:spPr>
        <p:txBody>
          <a:bodyPr>
            <a:normAutofit fontScale="90000"/>
          </a:bodyPr>
          <a:lstStyle/>
          <a:p>
            <a:r>
              <a:rPr lang="en-GB" u="sng" dirty="0"/>
              <a:t>The slow process</a:t>
            </a:r>
            <a:endParaRPr lang="en-GB" dirty="0"/>
          </a:p>
        </p:txBody>
      </p:sp>
      <p:sp>
        <p:nvSpPr>
          <p:cNvPr id="3" name="Content Placeholder 2"/>
          <p:cNvSpPr>
            <a:spLocks noGrp="1"/>
          </p:cNvSpPr>
          <p:nvPr>
            <p:ph idx="1"/>
          </p:nvPr>
        </p:nvSpPr>
        <p:spPr>
          <a:xfrm>
            <a:off x="152400" y="838200"/>
            <a:ext cx="8839200" cy="5791200"/>
          </a:xfrm>
        </p:spPr>
        <p:txBody>
          <a:bodyPr>
            <a:normAutofit/>
          </a:bodyPr>
          <a:lstStyle/>
          <a:p>
            <a:r>
              <a:rPr lang="en-GB" dirty="0"/>
              <a:t>Inside </a:t>
            </a:r>
            <a:r>
              <a:rPr lang="en-GB" dirty="0" smtClean="0"/>
              <a:t>stars, </a:t>
            </a:r>
            <a:r>
              <a:rPr lang="en-GB" dirty="0"/>
              <a:t>Neutrons can be formed (believed to occur between the boundaries of shell burning) and these are captured by </a:t>
            </a:r>
            <a:r>
              <a:rPr lang="en-GB" dirty="0" smtClean="0"/>
              <a:t>nuclei.</a:t>
            </a:r>
            <a:endParaRPr lang="en-GB" dirty="0"/>
          </a:p>
          <a:p>
            <a:r>
              <a:rPr lang="en-GB" dirty="0"/>
              <a:t>Either the next isotope is stable </a:t>
            </a:r>
            <a:r>
              <a:rPr lang="en-GB" dirty="0" smtClean="0"/>
              <a:t>for example:</a:t>
            </a:r>
            <a:endParaRPr lang="en-GB" dirty="0"/>
          </a:p>
          <a:p>
            <a:pPr marL="0" indent="0">
              <a:buNone/>
            </a:pPr>
            <a:r>
              <a:rPr lang="en-GB" dirty="0"/>
              <a:t/>
            </a:r>
            <a:br>
              <a:rPr lang="en-GB" dirty="0"/>
            </a:br>
            <a:endParaRPr lang="en-GB" dirty="0"/>
          </a:p>
          <a:p>
            <a:endParaRPr lang="en-GB" dirty="0" smtClean="0"/>
          </a:p>
          <a:p>
            <a:r>
              <a:rPr lang="en-GB" dirty="0" smtClean="0"/>
              <a:t>Or </a:t>
            </a:r>
            <a:r>
              <a:rPr lang="en-GB" dirty="0"/>
              <a:t>it is unstable and will then undergo Beta </a:t>
            </a:r>
            <a:r>
              <a:rPr lang="en-GB" dirty="0" smtClean="0"/>
              <a:t>decay: </a:t>
            </a:r>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88" y="3209924"/>
            <a:ext cx="4372182" cy="98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302" y="5486400"/>
            <a:ext cx="740664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046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074"/>
                                        </p:tgtEl>
                                        <p:attrNameLst>
                                          <p:attrName>style.visibility</p:attrName>
                                        </p:attrNameLst>
                                      </p:cBhvr>
                                      <p:to>
                                        <p:strVal val="visible"/>
                                      </p:to>
                                    </p:set>
                                    <p:animEffect transition="in" filter="fade">
                                      <p:cBhvr>
                                        <p:cTn id="15" dur="500"/>
                                        <p:tgtEl>
                                          <p:spTgt spid="307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075"/>
                                        </p:tgtEl>
                                        <p:attrNameLst>
                                          <p:attrName>style.visibility</p:attrName>
                                        </p:attrNameLst>
                                      </p:cBhvr>
                                      <p:to>
                                        <p:strVal val="visible"/>
                                      </p:to>
                                    </p:set>
                                    <p:animEffect transition="in" filter="fade">
                                      <p:cBhvr>
                                        <p:cTn id="23"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a:t>The rapid process </a:t>
            </a:r>
            <a:endParaRPr lang="en-GB" dirty="0"/>
          </a:p>
        </p:txBody>
      </p:sp>
      <p:sp>
        <p:nvSpPr>
          <p:cNvPr id="3" name="Content Placeholder 2"/>
          <p:cNvSpPr>
            <a:spLocks noGrp="1"/>
          </p:cNvSpPr>
          <p:nvPr>
            <p:ph idx="1"/>
          </p:nvPr>
        </p:nvSpPr>
        <p:spPr>
          <a:xfrm>
            <a:off x="76200" y="990600"/>
            <a:ext cx="8915400" cy="5638800"/>
          </a:xfrm>
        </p:spPr>
        <p:txBody>
          <a:bodyPr>
            <a:normAutofit fontScale="85000" lnSpcReduction="20000"/>
          </a:bodyPr>
          <a:lstStyle/>
          <a:p>
            <a:r>
              <a:rPr lang="en-GB" dirty="0"/>
              <a:t>During a </a:t>
            </a:r>
            <a:r>
              <a:rPr lang="en-GB" dirty="0" smtClean="0"/>
              <a:t>supernova, </a:t>
            </a:r>
            <a:r>
              <a:rPr lang="en-GB" dirty="0"/>
              <a:t>neutron flux densities are extreme and they overtake the expanding (mainly Hydrogen) envelope of the exploding star.</a:t>
            </a:r>
          </a:p>
          <a:p>
            <a:endParaRPr lang="en-GB" dirty="0"/>
          </a:p>
          <a:p>
            <a:r>
              <a:rPr lang="en-GB" dirty="0"/>
              <a:t>This means that successive Neutron capture can occur within timescales of much less than a second.</a:t>
            </a:r>
          </a:p>
          <a:p>
            <a:pPr marL="0" indent="0">
              <a:buNone/>
            </a:pPr>
            <a:endParaRPr lang="en-GB" dirty="0"/>
          </a:p>
          <a:p>
            <a:r>
              <a:rPr lang="en-GB" dirty="0"/>
              <a:t>Very large atoms can be created through Beta decay after this process and therefore the stable elements that are eventually formed can include all of the stable elements in the periodic table </a:t>
            </a:r>
            <a:r>
              <a:rPr lang="en-GB" dirty="0" smtClean="0"/>
              <a:t>(up </a:t>
            </a:r>
            <a:r>
              <a:rPr lang="en-GB" dirty="0"/>
              <a:t>to Uranium</a:t>
            </a:r>
            <a:r>
              <a:rPr lang="en-GB" dirty="0" smtClean="0"/>
              <a:t>)</a:t>
            </a:r>
            <a:r>
              <a:rPr lang="en-GB" dirty="0"/>
              <a:t/>
            </a:r>
            <a:br>
              <a:rPr lang="en-GB" dirty="0"/>
            </a:br>
            <a:endParaRPr lang="en-GB" dirty="0"/>
          </a:p>
          <a:p>
            <a:r>
              <a:rPr lang="en-GB" dirty="0"/>
              <a:t>These elements are then also free of the remaining star remnant and go out into the galaxy to seed new stars and </a:t>
            </a:r>
            <a:r>
              <a:rPr lang="en-GB" dirty="0" smtClean="0"/>
              <a:t>new </a:t>
            </a:r>
            <a:r>
              <a:rPr lang="en-GB" dirty="0"/>
              <a:t>planets.</a:t>
            </a:r>
          </a:p>
        </p:txBody>
      </p:sp>
    </p:spTree>
    <p:extLst>
      <p:ext uri="{BB962C8B-B14F-4D97-AF65-F5344CB8AC3E}">
        <p14:creationId xmlns:p14="http://schemas.microsoft.com/office/powerpoint/2010/main" val="175134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785</Words>
  <Application>Microsoft Office PowerPoint</Application>
  <PresentationFormat>On-screen Show (4:3)</PresentationFormat>
  <Paragraphs>69</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Equation</vt:lpstr>
      <vt:lpstr>Microsoft Equation 3.0</vt:lpstr>
      <vt:lpstr>Supernovae and black holes</vt:lpstr>
      <vt:lpstr>Supernovae</vt:lpstr>
      <vt:lpstr>Roche Lobe Overflow</vt:lpstr>
      <vt:lpstr>Type 1a (or Type 1) supernova</vt:lpstr>
      <vt:lpstr>Supernovae energy and Gamma ray bursts</vt:lpstr>
      <vt:lpstr>Type 1a light curve</vt:lpstr>
      <vt:lpstr>Nucleosynthesis beyond Iron and Neutron Capture</vt:lpstr>
      <vt:lpstr>The slow process</vt:lpstr>
      <vt:lpstr>The rapid process </vt:lpstr>
      <vt:lpstr>Black holes</vt:lpstr>
      <vt:lpstr>Escape velocity and light</vt:lpstr>
      <vt:lpstr>Schwarzschild radius</vt:lpstr>
      <vt:lpstr>Calculations</vt:lpstr>
      <vt:lpstr>Artist impression of a black hole</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Supernovae and black holes</dc:title>
  <dc:creator>SMatthews</dc:creator>
  <cp:lastModifiedBy>USERBUILD</cp:lastModifiedBy>
  <cp:revision>16</cp:revision>
  <dcterms:created xsi:type="dcterms:W3CDTF">2006-08-16T00:00:00Z</dcterms:created>
  <dcterms:modified xsi:type="dcterms:W3CDTF">2016-10-03T13:45:51Z</dcterms:modified>
</cp:coreProperties>
</file>