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71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23422-D592-4C25-A005-DF9825FBB425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8F90-8362-4E6C-B1B6-CA5B76AD2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6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887F-46C4-43D9-9202-1084286538E0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A7A7-474F-438E-9FE9-471A44A24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7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0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0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8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3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3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5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9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3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4BB1-42CB-47EE-AFAA-66A27FDC5298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7096-064E-4D92-B242-65AE6A1DB9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LO: To understand the history of</a:t>
            </a:r>
            <a:r>
              <a:rPr lang="en-GB" baseline="0" dirty="0" smtClean="0">
                <a:latin typeface="Comic Sans MS" panose="030F0702030302020204" pitchFamily="66" charset="0"/>
              </a:rPr>
              <a:t> our understanding of the nature of Light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19602"/>
            <a:ext cx="91440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Key Words: </a:t>
            </a:r>
            <a:r>
              <a:rPr lang="en-GB" sz="1600" b="0" i="0" kern="12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wave-front, wavelets, reflection, refraction, double slits, electromagnetic waves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8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0740" y="-610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u="sng" dirty="0">
                <a:latin typeface="Comic Sans MS" panose="030F0702030302020204" pitchFamily="66" charset="0"/>
              </a:rPr>
              <a:t>Early theories of </a:t>
            </a:r>
            <a:r>
              <a:rPr lang="en-GB" altLang="en-US" sz="2800" u="sng" dirty="0" smtClean="0">
                <a:latin typeface="Comic Sans MS" panose="030F0702030302020204" pitchFamily="66" charset="0"/>
              </a:rPr>
              <a:t>light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89067"/>
              </p:ext>
            </p:extLst>
          </p:nvPr>
        </p:nvGraphicFramePr>
        <p:xfrm>
          <a:off x="12090" y="5085184"/>
          <a:ext cx="9144000" cy="16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9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681"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Compare Newton’s Corpuscular Theory with Huygens’ Wave Theory in general terms C</a:t>
                      </a:r>
                    </a:p>
                  </a:txBody>
                  <a:tcPr marL="91443" marR="91443" marT="45700" marB="457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Explain Newton's</a:t>
                      </a:r>
                      <a:r>
                        <a:rPr lang="en-GB" sz="1400" baseline="0" dirty="0" smtClean="0">
                          <a:latin typeface="Comic Sans MS" panose="030F0702030302020204" pitchFamily="66" charset="0"/>
                        </a:rPr>
                        <a:t> thought experiment and an experiment for Huygens Wave theory - B</a:t>
                      </a:r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Comic Sans MS" panose="030F0702030302020204" pitchFamily="66" charset="0"/>
                        </a:rPr>
                        <a:t>Discuss nature of electromagnetic waves and explain why </a:t>
                      </a:r>
                      <a:r>
                        <a:rPr lang="en-GB" sz="1400" baseline="0" dirty="0" err="1" smtClean="0">
                          <a:latin typeface="Comic Sans MS" panose="030F0702030302020204" pitchFamily="66" charset="0"/>
                        </a:rPr>
                        <a:t>Huygen’s</a:t>
                      </a:r>
                      <a:r>
                        <a:rPr lang="en-GB" sz="1400" baseline="0" dirty="0" smtClean="0">
                          <a:latin typeface="Comic Sans MS" panose="030F0702030302020204" pitchFamily="66" charset="0"/>
                        </a:rPr>
                        <a:t> wave theory was slow in being accepted – A/A*</a:t>
                      </a:r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" y="1114866"/>
            <a:ext cx="4568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Revision:</a:t>
            </a:r>
          </a:p>
          <a:p>
            <a:endParaRPr lang="en-GB" sz="2800" dirty="0"/>
          </a:p>
          <a:p>
            <a:r>
              <a:rPr lang="en-GB" sz="2800" dirty="0" smtClean="0"/>
              <a:t>From AS Unit 1, we learnt about light and its different properties. </a:t>
            </a:r>
            <a:r>
              <a:rPr lang="en-GB" sz="2800" dirty="0" smtClean="0">
                <a:solidFill>
                  <a:srgbClr val="FF0000"/>
                </a:solidFill>
              </a:rPr>
              <a:t>State what the nature of light is? 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00B050"/>
                </a:solidFill>
              </a:rPr>
              <a:t>Describe 2 experiments which provide evidence for this?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210" y="1505847"/>
            <a:ext cx="4120994" cy="30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6" t="43935" r="51410" b="28405"/>
          <a:stretch/>
        </p:blipFill>
        <p:spPr>
          <a:xfrm>
            <a:off x="0" y="1690689"/>
            <a:ext cx="9238226" cy="33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24889" r="53971" b="33333"/>
          <a:stretch/>
        </p:blipFill>
        <p:spPr bwMode="auto">
          <a:xfrm>
            <a:off x="1480457" y="685619"/>
            <a:ext cx="6623956" cy="344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98440"/>
              </p:ext>
            </p:extLst>
          </p:nvPr>
        </p:nvGraphicFramePr>
        <p:xfrm>
          <a:off x="179386" y="3803011"/>
          <a:ext cx="8785225" cy="304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85"/>
                <a:gridCol w="815994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To answer this question: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1-2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The information conveyed by the answer is poorly organised and may not</a:t>
                      </a:r>
                    </a:p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be relevant or coherent. There is little correct use of specialist vocabulary.</a:t>
                      </a:r>
                    </a:p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The form and style of writing may be only partly appropriate</a:t>
                      </a: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3-4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The information conveyed by the answer may be less well organised 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not fully coherent. There is less use of specialist vocabulary, or specialist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vocabulary may be used incorrectly. The form and style of writing is less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appropriate.</a:t>
                      </a: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5-6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The information conveyed by the answer is clearly organised, logical 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coherent, using appropriate specialist vocabulary correctly. The form 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style of writing is appropriate to answer the question.</a:t>
                      </a:r>
                      <a:endParaRPr lang="en-US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4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Wave Particle Duality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images.tutorvista.com/cms/images/38/wave-particle-duality-of-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825625"/>
            <a:ext cx="8019018" cy="416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8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0984" y="5621774"/>
            <a:ext cx="3175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ahoma" panose="020B0604030504040204" pitchFamily="34" charset="0"/>
              </a:rPr>
              <a:t>Isaac Newton (1642 – 1727)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989182" y="5621774"/>
            <a:ext cx="384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Hans </a:t>
            </a:r>
            <a:r>
              <a:rPr lang="fr-FR" dirty="0"/>
              <a:t>Christiaan Huygens (1629 – 1695)</a:t>
            </a:r>
            <a:endParaRPr lang="en-GB" dirty="0"/>
          </a:p>
        </p:txBody>
      </p:sp>
      <p:pic>
        <p:nvPicPr>
          <p:cNvPr id="2050" name="Picture 2" descr="https://upload.wikimedia.org/wikipedia/commons/5/51/Christiaan_Huy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02" y="914400"/>
            <a:ext cx="3244188" cy="45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8.openculture.com/wp-content/uploads/2015/03/30193908/isaac-newton-list-of-si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r="13602"/>
          <a:stretch/>
        </p:blipFill>
        <p:spPr bwMode="auto">
          <a:xfrm>
            <a:off x="450984" y="1424147"/>
            <a:ext cx="3866623" cy="34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5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" y="722156"/>
            <a:ext cx="5543550" cy="60444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i="1" dirty="0" smtClean="0"/>
              <a:t>Use the resource pages to research the models Newton and Huygens proposed for the nature of light</a:t>
            </a:r>
            <a:endParaRPr lang="en-GB" sz="2400" i="1" dirty="0"/>
          </a:p>
          <a:p>
            <a:pPr marL="0" indent="0">
              <a:buNone/>
            </a:pPr>
            <a:r>
              <a:rPr lang="en-GB" sz="2400" dirty="0" smtClean="0"/>
              <a:t>You must: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State and what they believed light was made of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Describe how they thought light interacted at different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C000"/>
                </a:solidFill>
              </a:rPr>
              <a:t>Explain fully: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C000"/>
                </a:solidFill>
              </a:rPr>
              <a:t>What evidence Newton used to back up his idea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C000"/>
                </a:solidFill>
              </a:rPr>
              <a:t>How Thomas Young’s experiment backed up Huygens’ explanation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Suggest what was good about their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Suggest what the limitations of their models were</a:t>
            </a:r>
          </a:p>
          <a:p>
            <a:pPr marL="0" indent="0" algn="ctr">
              <a:buNone/>
            </a:pP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06440" y="722156"/>
            <a:ext cx="3108960" cy="287448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i="1" u="sng" dirty="0" smtClean="0"/>
              <a:t>NEWTON</a:t>
            </a:r>
          </a:p>
          <a:p>
            <a:pPr marL="0" indent="0" algn="ctr">
              <a:buNone/>
            </a:pPr>
            <a:r>
              <a:rPr lang="en-GB" sz="2400" dirty="0" smtClean="0"/>
              <a:t>What </a:t>
            </a:r>
            <a:r>
              <a:rPr lang="en-GB" sz="2400" dirty="0"/>
              <a:t>happens to the resultant velocity as a result of the change that Newton proposed? </a:t>
            </a:r>
          </a:p>
          <a:p>
            <a:pPr marL="0" indent="0" algn="ctr">
              <a:buNone/>
            </a:pPr>
            <a:r>
              <a:rPr lang="en-GB" sz="2400" dirty="0"/>
              <a:t>Is it consistent with what you know about the speed of light in a material</a:t>
            </a:r>
            <a:r>
              <a:rPr lang="en-GB" sz="2400" dirty="0" smtClean="0"/>
              <a:t>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06440" y="3718560"/>
            <a:ext cx="3108960" cy="304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i="1" u="sng" dirty="0" smtClean="0"/>
              <a:t>HUYGENS</a:t>
            </a:r>
          </a:p>
          <a:p>
            <a:pPr marL="0" indent="0" algn="ctr">
              <a:buNone/>
            </a:pPr>
            <a:r>
              <a:rPr lang="en-GB" sz="2400" dirty="0" smtClean="0"/>
              <a:t>When </a:t>
            </a:r>
            <a:r>
              <a:rPr lang="en-GB" sz="2400" dirty="0"/>
              <a:t>a wave is reflected, its phase changes by </a:t>
            </a:r>
            <a:r>
              <a:rPr lang="en-GB" sz="2400" dirty="0" smtClean="0"/>
              <a:t>180o </a:t>
            </a:r>
            <a:r>
              <a:rPr lang="en-GB" sz="2400" dirty="0"/>
              <a:t>.  How do you think </a:t>
            </a:r>
            <a:r>
              <a:rPr lang="en-GB" sz="2400" dirty="0" smtClean="0"/>
              <a:t>this is consistent with Huygens ideas?</a:t>
            </a:r>
          </a:p>
          <a:p>
            <a:pPr marL="0" indent="0" algn="ctr">
              <a:buNone/>
            </a:pPr>
            <a:r>
              <a:rPr lang="en-GB" sz="2400" dirty="0"/>
              <a:t>Is </a:t>
            </a:r>
            <a:r>
              <a:rPr lang="en-GB" sz="2400" dirty="0" smtClean="0"/>
              <a:t>his </a:t>
            </a:r>
            <a:r>
              <a:rPr lang="en-GB" sz="2400" dirty="0"/>
              <a:t>theory of refraction consistent with what you know already about </a:t>
            </a:r>
            <a:r>
              <a:rPr lang="en-GB" sz="2400" dirty="0" smtClean="0"/>
              <a:t>refraction</a:t>
            </a:r>
            <a:r>
              <a:rPr lang="en-GB" sz="2400" dirty="0"/>
              <a:t>?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663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5" y="829787"/>
            <a:ext cx="4746385" cy="2875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169" y="2267662"/>
            <a:ext cx="4900496" cy="3949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9626" y="4756584"/>
            <a:ext cx="2604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</a:rPr>
              <a:t>Isaac Newton (1642 – 1727)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36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70" y="724059"/>
            <a:ext cx="7203659" cy="2203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31" y="3286123"/>
            <a:ext cx="5600487" cy="4150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9210" y="2927190"/>
            <a:ext cx="58814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/>
              <a:t>Hans Christiaan Huygens (1629 – 1695)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077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93" y="2478514"/>
            <a:ext cx="8125227" cy="4540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8948"/>
            <a:ext cx="9037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u="sng" dirty="0" smtClean="0"/>
              <a:t>Young’s Double Slits</a:t>
            </a:r>
          </a:p>
          <a:p>
            <a:pPr algn="ctr"/>
            <a:endParaRPr lang="en-GB" b="1" i="1" u="sng" dirty="0"/>
          </a:p>
          <a:p>
            <a:r>
              <a:rPr lang="en-GB" dirty="0"/>
              <a:t>In this experiment, Thomas Young demonstrated interference. effect could be seen convincingly, and the experiment became a turning point in the debate between those who considered light as a wave.  </a:t>
            </a:r>
            <a:r>
              <a:rPr lang="en-GB" b="1" dirty="0"/>
              <a:t>There was no way that it could be explained by particles.  On the other hand it could be explained easily by wave theory</a:t>
            </a:r>
          </a:p>
        </p:txBody>
      </p:sp>
    </p:spTree>
    <p:extLst>
      <p:ext uri="{BB962C8B-B14F-4D97-AF65-F5344CB8AC3E}">
        <p14:creationId xmlns:p14="http://schemas.microsoft.com/office/powerpoint/2010/main" val="263699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318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Although this was clearly a wave phenomenon, there was some delay before it was whole-heartedly accepted, which happened when a good mathematical argument was worked out.  Even then not all were convinced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1850 the speed of light was measured in air and in water.  The speed of light in water was found to be lower than that in air, which:</a:t>
            </a:r>
          </a:p>
          <a:p>
            <a:pPr lvl="1"/>
            <a:r>
              <a:rPr lang="en-GB" dirty="0"/>
              <a:t>gave the answer predicted by the wave theory of refraction</a:t>
            </a:r>
          </a:p>
          <a:p>
            <a:pPr lvl="1"/>
            <a:r>
              <a:rPr lang="en-GB" dirty="0"/>
              <a:t>and contradicted the particle theory. 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625783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</a:rPr>
              <a:t>Then the particle theory was finally abandoned in mainstream Physics thinking.</a:t>
            </a: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0492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553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Wave Particle Duality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Duddy</dc:creator>
  <cp:lastModifiedBy>Joshua Duddy</cp:lastModifiedBy>
  <cp:revision>9</cp:revision>
  <dcterms:created xsi:type="dcterms:W3CDTF">2016-02-02T22:05:18Z</dcterms:created>
  <dcterms:modified xsi:type="dcterms:W3CDTF">2016-02-03T08:14:20Z</dcterms:modified>
</cp:coreProperties>
</file>