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5" r:id="rId28"/>
    <p:sldId id="296" r:id="rId29"/>
    <p:sldId id="297" r:id="rId30"/>
    <p:sldId id="298" r:id="rId31"/>
    <p:sldId id="258" r:id="rId32"/>
    <p:sldId id="260" r:id="rId33"/>
    <p:sldId id="261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48E19-FB20-416D-9456-32CC6D03814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BF33D-1CF4-4A65-BAC6-7B757170F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693D5-4895-42C3-B58A-604B44701D5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8B65C-47F7-4F1E-B320-B32A3CD0355B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387AE-E226-4D6C-B62A-DEE296073F6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DB9B4-E2B0-4235-925A-9876CFB8E48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307F9-F568-4143-9E0B-9E35A6FA7043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42BDB-7ED9-402D-B10D-9AB61427928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B1277-8C78-4AFD-800E-3F35428125F1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E469-8A93-4A46-BCD2-0EF398571CA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FE228-20DE-4434-AE2A-D9560437484D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7AE4A-5B7E-43AA-A34F-47E3D035AE25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87CD9-7A8A-4657-904D-8EBE6082EF3B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CF369-9C50-4D47-969D-297A9D257F5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E9335-7CDB-47B2-8DFF-75038FF05160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1214F-A946-4B0A-A5AC-F89B1FD0A77B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7B9E2-7F3B-45E4-9857-E9BCAA30EC01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2BEEC-8C1C-4F58-9A19-527F97503E65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C1DF-D30B-49D5-87D8-D51A2983CF0F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D38AAE-EB5B-4257-845E-934AF8D2E16C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4FD52-87D2-4ECB-85F6-41717537B9E2}" type="slidenum">
              <a:rPr lang="en-GB" altLang="en-US"/>
              <a:pPr eaLnBrk="1" hangingPunct="1"/>
              <a:t>28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0FD28F-CA2B-4A9F-9988-B40BAA5B1519}" type="slidenum">
              <a:rPr lang="en-GB" altLang="en-US"/>
              <a:pPr eaLnBrk="1" hangingPunct="1"/>
              <a:t>29</a:t>
            </a:fld>
            <a:endParaRPr lang="en-GB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4B6F94-4166-439D-A346-608B77A71885}" type="slidenum">
              <a:rPr lang="en-GB" altLang="en-US"/>
              <a:pPr eaLnBrk="1" hangingPunct="1"/>
              <a:t>30</a:t>
            </a:fld>
            <a:endParaRPr lang="en-GB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8A91F-782B-456D-8E8C-B9F1197369C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219AB-5574-4F76-94FF-176F947427E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279ED-406A-4746-80F3-D968E3E4AE5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AB033-4A24-41DA-8584-78B04E26F05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147F2-4A71-40C6-B55A-2ED825D4D7B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25EE2-074F-4ADE-A12E-32085A920E6F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6A844-C9C6-4370-A35F-DBAC4331DDC1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1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9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2F65-6601-41F8-A76A-DDBA0880A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7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5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LO: To understand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Electron Microscopes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Key Words: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SEM,</a:t>
            </a: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TEM, Resolving power, wavelength, lenses, anode, voltage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4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CX78-8-q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2v3sUzTH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March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25133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Electron Microscopes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22/03/2017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70835"/>
              </p:ext>
            </p:extLst>
          </p:nvPr>
        </p:nvGraphicFramePr>
        <p:xfrm>
          <a:off x="296846" y="5045933"/>
          <a:ext cx="8785225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State and describe the operation of SEM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and TEM  (AO1)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Explain why it’s the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limitations of each (B) (AO2)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Suggest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how they are improved upon 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(A/A*) (AO3)</a:t>
                      </a: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AutoShape 2" descr="Image result for den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3968" y="1772816"/>
            <a:ext cx="4730685" cy="349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prstClr val="black"/>
                </a:solidFill>
              </a:rPr>
              <a:t>What’s this image made by?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dirty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prstClr val="black"/>
                </a:solidFill>
              </a:rPr>
              <a:t>Why not a conventional one?</a:t>
            </a:r>
          </a:p>
        </p:txBody>
      </p:sp>
      <p:sp>
        <p:nvSpPr>
          <p:cNvPr id="3" name="AutoShape 2" descr="Image result for electron microscope at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47521"/>
            <a:ext cx="3552329" cy="35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24452" cy="56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>
                <a:latin typeface="Comic Sans MS" pitchFamily="66" charset="0"/>
              </a:rPr>
              <a:t>House hold dust including cat hair, insect scales, insect remains and fibres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1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6" y="836712"/>
            <a:ext cx="7226956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Tropical caterpillar</a:t>
            </a:r>
          </a:p>
        </p:txBody>
      </p:sp>
    </p:spTree>
    <p:extLst>
      <p:ext uri="{BB962C8B-B14F-4D97-AF65-F5344CB8AC3E}">
        <p14:creationId xmlns:p14="http://schemas.microsoft.com/office/powerpoint/2010/main" val="37924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0559"/>
            <a:ext cx="7956376" cy="556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Surface of a microchip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14774"/>
            <a:ext cx="7417197" cy="61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3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>
                <a:latin typeface="Comic Sans MS" pitchFamily="66" charset="0"/>
              </a:rPr>
              <a:t>Eyebrow hairs growing out of human skin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7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7434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Surface of a strawberry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15386"/>
            <a:ext cx="6553348" cy="614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2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67563" cy="565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8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Weave of a nylon stocking</a:t>
            </a:r>
          </a:p>
        </p:txBody>
      </p:sp>
    </p:spTree>
    <p:extLst>
      <p:ext uri="{BB962C8B-B14F-4D97-AF65-F5344CB8AC3E}">
        <p14:creationId xmlns:p14="http://schemas.microsoft.com/office/powerpoint/2010/main" val="1811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08304" cy="543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Head of a mosquito</a:t>
            </a:r>
          </a:p>
        </p:txBody>
      </p:sp>
    </p:spTree>
    <p:extLst>
      <p:ext uri="{BB962C8B-B14F-4D97-AF65-F5344CB8AC3E}">
        <p14:creationId xmlns:p14="http://schemas.microsoft.com/office/powerpoint/2010/main" val="1584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857884" cy="5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Part of the fallopian tube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SCX78-8-q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08720"/>
            <a:ext cx="92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13507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4000" smtClean="0">
                <a:latin typeface="Comic Sans MS" panose="030F0702030302020204" pitchFamily="66" charset="0"/>
              </a:rPr>
              <a:t>The dual nature </a:t>
            </a:r>
            <a:br>
              <a:rPr lang="en-GB" altLang="en-US" sz="4000" smtClean="0">
                <a:latin typeface="Comic Sans MS" panose="030F0702030302020204" pitchFamily="66" charset="0"/>
              </a:rPr>
            </a:br>
            <a:r>
              <a:rPr lang="en-GB" altLang="en-US" sz="4000" smtClean="0">
                <a:latin typeface="Comic Sans MS" panose="030F0702030302020204" pitchFamily="66" charset="0"/>
              </a:rPr>
              <a:t>of electromagnetic radiation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174006"/>
            <a:ext cx="78867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anose="030F0702030302020204" pitchFamily="66" charset="0"/>
              </a:rPr>
              <a:t>Light and other forms of electromagnetic radiation behave like waves and particles.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anose="030F0702030302020204" pitchFamily="66" charset="0"/>
              </a:rPr>
              <a:t>On most occasions one set of properties is the most significant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anose="030F0702030302020204" pitchFamily="66" charset="0"/>
              </a:rPr>
              <a:t>The longer the wavelength of the electromagnetic wave the more significant are the wave properties.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anose="030F0702030302020204" pitchFamily="66" charset="0"/>
              </a:rPr>
              <a:t>Radio waves, the longest wavelength, is the most wavelike.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anose="030F0702030302020204" pitchFamily="66" charset="0"/>
              </a:rPr>
              <a:t>Gamma radiation is the most particle like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anose="030F0702030302020204" pitchFamily="66" charset="0"/>
              </a:rPr>
              <a:t>Light, of intermediate wavelength, is best considered to be equally significant in both</a:t>
            </a:r>
          </a:p>
        </p:txBody>
      </p:sp>
    </p:spTree>
    <p:extLst>
      <p:ext uri="{BB962C8B-B14F-4D97-AF65-F5344CB8AC3E}">
        <p14:creationId xmlns:p14="http://schemas.microsoft.com/office/powerpoint/2010/main" val="27447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566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Matter waves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5366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</a:rPr>
              <a:t>In 1923 de Broglie proposed that particles such as electrons, protons and atoms also displayed wave like properties.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20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</a:rPr>
              <a:t>The </a:t>
            </a:r>
            <a:r>
              <a:rPr lang="en-GB" altLang="en-US" sz="2400" b="1" smtClean="0">
                <a:solidFill>
                  <a:srgbClr val="FF0066"/>
                </a:solidFill>
                <a:latin typeface="Comic Sans MS" panose="030F0702030302020204" pitchFamily="66" charset="0"/>
              </a:rPr>
              <a:t>de Broglie wavelength</a:t>
            </a:r>
            <a:r>
              <a:rPr lang="en-GB" altLang="en-US" sz="2400" smtClean="0">
                <a:latin typeface="Comic Sans MS" panose="030F0702030302020204" pitchFamily="66" charset="0"/>
              </a:rPr>
              <a:t> of such a particle depended on its momentum,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altLang="en-US" sz="2400" smtClean="0">
                <a:latin typeface="Comic Sans MS" panose="030F0702030302020204" pitchFamily="66" charset="0"/>
              </a:rPr>
              <a:t> according to the de Broglie relation: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smtClean="0">
                <a:latin typeface="Comic Sans MS" panose="030F0702030302020204" pitchFamily="66" charset="0"/>
                <a:cs typeface="Arial" charset="0"/>
              </a:rPr>
              <a:t>			</a:t>
            </a:r>
            <a:r>
              <a:rPr lang="el-GR" altLang="en-US" sz="28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λ</a:t>
            </a:r>
            <a:r>
              <a:rPr lang="en-GB" altLang="en-US" sz="28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= h / 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000" smtClean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  <a:cs typeface="Arial" charset="0"/>
              </a:rPr>
              <a:t>As momentum = mass x velocity</a:t>
            </a:r>
            <a:r>
              <a:rPr lang="en-GB" altLang="en-US" sz="2400" b="1" i="1" smtClean="0">
                <a:latin typeface="Comic Sans MS" panose="030F0702030302020204" pitchFamily="66" charset="0"/>
                <a:cs typeface="Arial" charset="0"/>
              </a:rPr>
              <a:t> =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mv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smtClean="0">
                <a:latin typeface="Comic Sans MS" panose="030F0702030302020204" pitchFamily="66" charset="0"/>
                <a:cs typeface="Arial" charset="0"/>
              </a:rPr>
              <a:t>			</a:t>
            </a:r>
            <a:r>
              <a:rPr lang="el-GR" altLang="en-US" sz="28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λ</a:t>
            </a:r>
            <a:r>
              <a:rPr lang="en-GB" altLang="en-US" sz="28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= h / mv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000" smtClean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  <a:cs typeface="Arial" charset="0"/>
              </a:rPr>
              <a:t>This shows that the wavelength of a particle can be altered by changing its velocity.</a:t>
            </a:r>
            <a:endParaRPr lang="el-GR" altLang="en-US" sz="2400" smtClean="0"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76275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Question 1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1349"/>
            <a:ext cx="8002588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>
                <a:latin typeface="Comic Sans MS" panose="030F0702030302020204" pitchFamily="66" charset="0"/>
              </a:rPr>
              <a:t>Calculate the de Broglie wavelength of an electron moving at 10% of the speed of light. [</a:t>
            </a:r>
            <a:r>
              <a:rPr lang="en-GB" altLang="en-US" sz="2400" b="1" i="1" smtClean="0">
                <a:latin typeface="Comic Sans MS" panose="030F0702030302020204" pitchFamily="66" charset="0"/>
              </a:rPr>
              <a:t>m</a:t>
            </a:r>
            <a:r>
              <a:rPr lang="en-GB" altLang="en-US" sz="2400" b="1" i="1" baseline="-25000" smtClean="0">
                <a:latin typeface="Comic Sans MS" panose="030F0702030302020204" pitchFamily="66" charset="0"/>
              </a:rPr>
              <a:t>e</a:t>
            </a:r>
            <a:r>
              <a:rPr lang="en-GB" altLang="en-US" sz="2400" b="1" i="1" smtClean="0">
                <a:latin typeface="Comic Sans MS" panose="030F0702030302020204" pitchFamily="66" charset="0"/>
              </a:rPr>
              <a:t> </a:t>
            </a:r>
            <a:r>
              <a:rPr lang="en-GB" altLang="en-US" sz="2400" i="1" smtClean="0">
                <a:latin typeface="Comic Sans MS" panose="030F0702030302020204" pitchFamily="66" charset="0"/>
              </a:rPr>
              <a:t>= 9.1 x 10</a:t>
            </a:r>
            <a:r>
              <a:rPr lang="en-GB" altLang="en-US" sz="2400" i="1" baseline="30000" smtClean="0">
                <a:latin typeface="Comic Sans MS" panose="030F0702030302020204" pitchFamily="66" charset="0"/>
              </a:rPr>
              <a:t>-31</a:t>
            </a:r>
            <a:r>
              <a:rPr lang="en-GB" altLang="en-US" sz="2400" i="1" smtClean="0">
                <a:latin typeface="Comic Sans MS" panose="030F0702030302020204" pitchFamily="66" charset="0"/>
              </a:rPr>
              <a:t> kg]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>
                <a:latin typeface="Comic Sans MS" panose="030F0702030302020204" pitchFamily="66" charset="0"/>
              </a:rPr>
              <a:t>(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altLang="en-US" sz="2400" i="1" smtClean="0">
                <a:latin typeface="Comic Sans MS" panose="030F0702030302020204" pitchFamily="66" charset="0"/>
              </a:rPr>
              <a:t> = 6.63 x 10</a:t>
            </a:r>
            <a:r>
              <a:rPr lang="en-GB" altLang="en-US" sz="2400" i="1" baseline="30000" smtClean="0">
                <a:latin typeface="Comic Sans MS" panose="030F0702030302020204" pitchFamily="66" charset="0"/>
              </a:rPr>
              <a:t>-34</a:t>
            </a:r>
            <a:r>
              <a:rPr lang="en-GB" altLang="en-US" sz="2400" i="1" smtClean="0">
                <a:latin typeface="Comic Sans MS" panose="030F0702030302020204" pitchFamily="66" charset="0"/>
              </a:rPr>
              <a:t> Js;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altLang="en-US" sz="2400" i="1" smtClean="0">
                <a:latin typeface="Comic Sans MS" panose="030F0702030302020204" pitchFamily="66" charset="0"/>
              </a:rPr>
              <a:t> = 3.0 x 10</a:t>
            </a:r>
            <a:r>
              <a:rPr lang="en-GB" altLang="en-US" sz="2400" i="1" baseline="30000" smtClean="0">
                <a:latin typeface="Comic Sans MS" panose="030F0702030302020204" pitchFamily="66" charset="0"/>
              </a:rPr>
              <a:t>8</a:t>
            </a:r>
            <a:r>
              <a:rPr lang="en-GB" altLang="en-US" sz="2400" i="1" smtClean="0">
                <a:latin typeface="Comic Sans MS" panose="030F0702030302020204" pitchFamily="66" charset="0"/>
              </a:rPr>
              <a:t> ms</a:t>
            </a:r>
            <a:r>
              <a:rPr lang="en-GB" altLang="en-US" sz="2400" i="1" baseline="30000" smtClean="0">
                <a:latin typeface="Comic Sans MS" panose="030F0702030302020204" pitchFamily="66" charset="0"/>
              </a:rPr>
              <a:t>-1</a:t>
            </a:r>
            <a:r>
              <a:rPr lang="en-GB" altLang="en-US" sz="2400" i="1" smtClean="0">
                <a:latin typeface="Comic Sans MS" panose="030F0702030302020204" pitchFamily="66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000" smtClean="0"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v</a:t>
            </a:r>
            <a:r>
              <a:rPr lang="en-GB" altLang="en-US" sz="2400" smtClean="0">
                <a:latin typeface="Comic Sans MS" panose="030F0702030302020204" pitchFamily="66" charset="0"/>
                <a:cs typeface="Arial" charset="0"/>
              </a:rPr>
              <a:t> = 10% of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c</a:t>
            </a:r>
            <a:r>
              <a:rPr lang="en-GB" altLang="en-US" sz="2400" smtClean="0">
                <a:latin typeface="Comic Sans MS" panose="030F0702030302020204" pitchFamily="66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  <a:cs typeface="Arial" charset="0"/>
              </a:rPr>
              <a:t>= </a:t>
            </a:r>
            <a:r>
              <a:rPr lang="en-GB" altLang="en-US" sz="2400" smtClean="0">
                <a:latin typeface="Comic Sans MS" panose="030F0702030302020204" pitchFamily="66" charset="0"/>
              </a:rPr>
              <a:t>3.0 x 10</a:t>
            </a:r>
            <a:r>
              <a:rPr lang="en-GB" altLang="en-US" sz="2400" baseline="30000" smtClean="0">
                <a:latin typeface="Comic Sans MS" panose="030F0702030302020204" pitchFamily="66" charset="0"/>
              </a:rPr>
              <a:t>7</a:t>
            </a:r>
            <a:r>
              <a:rPr lang="en-GB" altLang="en-US" sz="2400" smtClean="0">
                <a:latin typeface="Comic Sans MS" panose="030F0702030302020204" pitchFamily="66" charset="0"/>
              </a:rPr>
              <a:t> ms</a:t>
            </a:r>
            <a:r>
              <a:rPr lang="en-GB" altLang="en-US" sz="2400" baseline="30000" smtClean="0">
                <a:latin typeface="Comic Sans MS" panose="030F0702030302020204" pitchFamily="66" charset="0"/>
              </a:rPr>
              <a:t>-1</a:t>
            </a:r>
            <a:endParaRPr lang="en-GB" altLang="en-US" sz="2400" smtClean="0"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000" b="1" i="1" smtClean="0"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λ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= h / mv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  <a:cs typeface="Arial" charset="0"/>
              </a:rPr>
              <a:t>= (</a:t>
            </a:r>
            <a:r>
              <a:rPr lang="en-GB" altLang="en-US" sz="2400" smtClean="0">
                <a:latin typeface="Comic Sans MS" panose="030F0702030302020204" pitchFamily="66" charset="0"/>
              </a:rPr>
              <a:t>6.63 x 10</a:t>
            </a:r>
            <a:r>
              <a:rPr lang="en-GB" altLang="en-US" sz="2400" baseline="30000" smtClean="0">
                <a:latin typeface="Comic Sans MS" panose="030F0702030302020204" pitchFamily="66" charset="0"/>
              </a:rPr>
              <a:t>-34</a:t>
            </a:r>
            <a:r>
              <a:rPr lang="en-GB" altLang="en-US" sz="2400" smtClean="0">
                <a:latin typeface="Comic Sans MS" panose="030F0702030302020204" pitchFamily="66" charset="0"/>
              </a:rPr>
              <a:t> Js) / [(9.1 x 10</a:t>
            </a:r>
            <a:r>
              <a:rPr lang="en-GB" altLang="en-US" sz="2400" baseline="30000" smtClean="0">
                <a:latin typeface="Comic Sans MS" panose="030F0702030302020204" pitchFamily="66" charset="0"/>
              </a:rPr>
              <a:t>-31</a:t>
            </a:r>
            <a:r>
              <a:rPr lang="en-GB" altLang="en-US" sz="2400" smtClean="0">
                <a:latin typeface="Comic Sans MS" panose="030F0702030302020204" pitchFamily="66" charset="0"/>
              </a:rPr>
              <a:t> kg) x (3.0 x 10</a:t>
            </a:r>
            <a:r>
              <a:rPr lang="en-GB" altLang="en-US" sz="2400" baseline="30000" smtClean="0">
                <a:latin typeface="Comic Sans MS" panose="030F0702030302020204" pitchFamily="66" charset="0"/>
              </a:rPr>
              <a:t>7</a:t>
            </a:r>
            <a:r>
              <a:rPr lang="en-GB" altLang="en-US" sz="2400" smtClean="0">
                <a:latin typeface="Comic Sans MS" panose="030F0702030302020204" pitchFamily="66" charset="0"/>
              </a:rPr>
              <a:t> ms</a:t>
            </a:r>
            <a:r>
              <a:rPr lang="en-GB" altLang="en-US" sz="2400" baseline="30000" smtClean="0">
                <a:latin typeface="Comic Sans MS" panose="030F0702030302020204" pitchFamily="66" charset="0"/>
              </a:rPr>
              <a:t>-1</a:t>
            </a:r>
            <a:r>
              <a:rPr lang="en-GB" altLang="en-US" sz="2400" smtClean="0">
                <a:latin typeface="Comic Sans MS" panose="030F0702030302020204" pitchFamily="66" charset="0"/>
              </a:rPr>
              <a:t>)]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de Broglie wavelength = 2.43 x 10 </a:t>
            </a:r>
            <a:r>
              <a:rPr lang="en-GB" altLang="en-US" sz="2400" b="1" baseline="30000" smtClean="0">
                <a:solidFill>
                  <a:srgbClr val="FF3300"/>
                </a:solidFill>
                <a:latin typeface="Comic Sans MS" panose="030F0702030302020204" pitchFamily="66" charset="0"/>
              </a:rPr>
              <a:t>- 11</a:t>
            </a:r>
            <a:r>
              <a:rPr lang="en-GB" altLang="en-U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 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00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</a:rPr>
              <a:t>This is similar to the wavelength of X-rays.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</a:rPr>
              <a:t>Particle properties dominate.</a:t>
            </a:r>
          </a:p>
        </p:txBody>
      </p:sp>
    </p:spTree>
    <p:extLst>
      <p:ext uri="{BB962C8B-B14F-4D97-AF65-F5344CB8AC3E}">
        <p14:creationId xmlns:p14="http://schemas.microsoft.com/office/powerpoint/2010/main" val="23279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The head of a maggot</a:t>
            </a:r>
          </a:p>
        </p:txBody>
      </p:sp>
    </p:spTree>
    <p:extLst>
      <p:ext uri="{BB962C8B-B14F-4D97-AF65-F5344CB8AC3E}">
        <p14:creationId xmlns:p14="http://schemas.microsoft.com/office/powerpoint/2010/main" val="18264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3819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Comic Sans MS" panose="030F0702030302020204" pitchFamily="66" charset="0"/>
              </a:rPr>
              <a:t>Evidence for de Broglie’s hypothesis</a:t>
            </a:r>
          </a:p>
        </p:txBody>
      </p:sp>
      <p:pic>
        <p:nvPicPr>
          <p:cNvPr id="438275" name="Picture 3" descr="B042dif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40619"/>
            <a:ext cx="4608513" cy="1951037"/>
          </a:xfrm>
          <a:noFill/>
        </p:spPr>
      </p:pic>
      <p:sp>
        <p:nvSpPr>
          <p:cNvPr id="43827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3756744"/>
            <a:ext cx="8075612" cy="2768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latin typeface="Comic Sans MS" panose="030F0702030302020204" pitchFamily="66" charset="0"/>
              </a:rPr>
              <a:t>A narrow beam of electrons in a vacuum tube is directed at a thin metal foil. On the far side of the foil a circular diffraction pattern is formed on a fluorescent screen. A pattern that is similar to that formed by X-rays with the same metal foil.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00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latin typeface="Comic Sans MS" panose="030F0702030302020204" pitchFamily="66" charset="0"/>
              </a:rPr>
              <a:t>Electrons forming a diffraction pattern like that formed by X-rays shows that electrons have wave properties.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00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latin typeface="Comic Sans MS" panose="030F0702030302020204" pitchFamily="66" charset="0"/>
              </a:rPr>
              <a:t>The radii of the circles can be decreased by increasing the speed of the electrons. This is achieved by increasing the potential difference of the tube.</a:t>
            </a:r>
          </a:p>
        </p:txBody>
      </p:sp>
      <p:pic>
        <p:nvPicPr>
          <p:cNvPr id="438277" name="Picture 5" descr="EDif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596156"/>
            <a:ext cx="1890713" cy="1944688"/>
          </a:xfrm>
          <a:noFill/>
        </p:spPr>
      </p:pic>
    </p:spTree>
    <p:extLst>
      <p:ext uri="{BB962C8B-B14F-4D97-AF65-F5344CB8AC3E}">
        <p14:creationId xmlns:p14="http://schemas.microsoft.com/office/powerpoint/2010/main" val="24326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368" y="980728"/>
            <a:ext cx="5688632" cy="115212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800" dirty="0" smtClean="0"/>
              <a:t>Describe and Explain the Construction of both types?</a:t>
            </a:r>
          </a:p>
          <a:p>
            <a:r>
              <a:rPr lang="en-GB" sz="1800" dirty="0" smtClean="0"/>
              <a:t>Explain how each produces an image?</a:t>
            </a:r>
          </a:p>
          <a:p>
            <a:r>
              <a:rPr lang="en-GB" sz="1800" dirty="0" smtClean="0"/>
              <a:t>How does SEM and TEM differ from each other?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2564904"/>
            <a:ext cx="417646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For TEM only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State and explain </a:t>
            </a:r>
            <a:r>
              <a:rPr lang="en-GB" b="1" dirty="0"/>
              <a:t>one </a:t>
            </a:r>
            <a:r>
              <a:rPr lang="en-GB" dirty="0"/>
              <a:t>reason why it is important that the electrons in the beam have the same </a:t>
            </a:r>
            <a:r>
              <a:rPr lang="en-GB" dirty="0" smtClean="0"/>
              <a:t>speed.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When </a:t>
            </a:r>
            <a:r>
              <a:rPr lang="en-GB" dirty="0"/>
              <a:t>the potential difference is increased, a more detailed image is seen. Explain why this change </a:t>
            </a:r>
            <a:r>
              <a:rPr lang="en-GB" dirty="0" smtClean="0"/>
              <a:t>happens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practice, the resolving power of a T.E.M. is limited. State and explain </a:t>
            </a:r>
            <a:r>
              <a:rPr lang="en-GB" dirty="0" smtClean="0"/>
              <a:t>the</a:t>
            </a:r>
            <a:r>
              <a:rPr lang="en-GB" dirty="0"/>
              <a:t> </a:t>
            </a:r>
            <a:r>
              <a:rPr lang="en-GB" dirty="0" smtClean="0"/>
              <a:t>factors </a:t>
            </a:r>
            <a:r>
              <a:rPr lang="en-GB" dirty="0"/>
              <a:t>that limits the resolving power</a:t>
            </a:r>
            <a:r>
              <a:rPr lang="en-GB" dirty="0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980728"/>
            <a:ext cx="3096344" cy="1325563"/>
          </a:xfrm>
        </p:spPr>
        <p:txBody>
          <a:bodyPr/>
          <a:lstStyle/>
          <a:p>
            <a:r>
              <a:rPr lang="en-GB" dirty="0" smtClean="0"/>
              <a:t>TEM vs. SEM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2564904"/>
            <a:ext cx="4176464" cy="41044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For SEM only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Explain why electrons transfer between the tip of the probe and the surface when the gap between the tip and the surface is very narrow and a </a:t>
            </a:r>
            <a:r>
              <a:rPr lang="en-GB" sz="1800" dirty="0" err="1"/>
              <a:t>pd</a:t>
            </a:r>
            <a:r>
              <a:rPr lang="en-GB" sz="1800" dirty="0"/>
              <a:t> is applied across it</a:t>
            </a:r>
            <a:r>
              <a:rPr lang="en-GB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Explain, why it is necessary for a potential difference to exist across the gap</a:t>
            </a:r>
            <a:r>
              <a:rPr lang="en-GB" sz="1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The </a:t>
            </a:r>
            <a:r>
              <a:rPr lang="en-GB" sz="1800" dirty="0"/>
              <a:t>tip is made to scan the surface along a horizontal line. Describe and explain the effect on the current between the tip and the surface if the tip moves across a pit in the surface</a:t>
            </a:r>
            <a:r>
              <a:rPr lang="en-GB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368" y="980728"/>
            <a:ext cx="5688632" cy="115212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800" dirty="0" smtClean="0"/>
              <a:t>Describe and Explain the Construction of both types?</a:t>
            </a:r>
          </a:p>
          <a:p>
            <a:r>
              <a:rPr lang="en-GB" sz="1800" dirty="0" smtClean="0"/>
              <a:t>Explain how each produces an image?</a:t>
            </a:r>
          </a:p>
          <a:p>
            <a:r>
              <a:rPr lang="en-GB" sz="1800" dirty="0" smtClean="0"/>
              <a:t>How does SEM and TEM differ from each other?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2564904"/>
            <a:ext cx="8964488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For TEM only</a:t>
            </a:r>
          </a:p>
          <a:p>
            <a:r>
              <a:rPr lang="en-GB" dirty="0" smtClean="0"/>
              <a:t>Question 1</a:t>
            </a:r>
          </a:p>
          <a:p>
            <a:pPr lvl="1"/>
            <a:r>
              <a:rPr lang="en-GB" dirty="0" smtClean="0"/>
              <a:t>force </a:t>
            </a:r>
            <a:r>
              <a:rPr lang="en-GB" dirty="0"/>
              <a:t>on an electron in a magnetic field depends on speed </a:t>
            </a:r>
            <a:endParaRPr lang="en-GB" dirty="0" smtClean="0"/>
          </a:p>
          <a:p>
            <a:pPr lvl="1"/>
            <a:r>
              <a:rPr lang="en-GB" dirty="0" smtClean="0"/>
              <a:t>electrons </a:t>
            </a:r>
            <a:r>
              <a:rPr lang="en-GB" dirty="0"/>
              <a:t>at different speeds would be focussed differently so image</a:t>
            </a:r>
            <a:br>
              <a:rPr lang="en-GB" dirty="0"/>
            </a:br>
            <a:r>
              <a:rPr lang="en-GB" dirty="0"/>
              <a:t>would be blurred </a:t>
            </a:r>
            <a:endParaRPr lang="en-GB" b="1" dirty="0"/>
          </a:p>
          <a:p>
            <a:pPr lvl="2"/>
            <a:r>
              <a:rPr lang="en-GB" dirty="0" smtClean="0"/>
              <a:t>or </a:t>
            </a:r>
            <a:r>
              <a:rPr lang="en-GB" dirty="0"/>
              <a:t>electrons at different speeds would have different (de </a:t>
            </a:r>
            <a:r>
              <a:rPr lang="en-GB" dirty="0" smtClean="0"/>
              <a:t>Broglie) wavelengths therefore </a:t>
            </a:r>
            <a:r>
              <a:rPr lang="en-GB" dirty="0"/>
              <a:t>resolution would be reduced</a:t>
            </a:r>
            <a:r>
              <a:rPr lang="en-GB" dirty="0" smtClean="0"/>
              <a:t>] </a:t>
            </a:r>
          </a:p>
          <a:p>
            <a:r>
              <a:rPr lang="en-GB" dirty="0" smtClean="0"/>
              <a:t>Question 2</a:t>
            </a:r>
          </a:p>
          <a:p>
            <a:pPr lvl="1"/>
            <a:r>
              <a:rPr lang="en-GB" dirty="0" smtClean="0"/>
              <a:t>increase </a:t>
            </a:r>
            <a:r>
              <a:rPr lang="en-GB" dirty="0"/>
              <a:t>in </a:t>
            </a:r>
            <a:r>
              <a:rPr lang="en-GB" dirty="0" err="1"/>
              <a:t>pd</a:t>
            </a:r>
            <a:r>
              <a:rPr lang="en-GB" dirty="0"/>
              <a:t> increases speed </a:t>
            </a:r>
            <a:r>
              <a:rPr lang="en-GB" b="1" dirty="0"/>
              <a:t>(</a:t>
            </a:r>
            <a:r>
              <a:rPr lang="en-GB" b="1" dirty="0" smtClean="0"/>
              <a:t>1)</a:t>
            </a:r>
          </a:p>
          <a:p>
            <a:pPr lvl="1"/>
            <a:r>
              <a:rPr lang="en-GB" dirty="0" smtClean="0"/>
              <a:t>increase </a:t>
            </a:r>
            <a:r>
              <a:rPr lang="en-GB" dirty="0"/>
              <a:t>in speed/momentum/</a:t>
            </a:r>
            <a:r>
              <a:rPr lang="en-GB" i="1" dirty="0" err="1"/>
              <a:t>E</a:t>
            </a:r>
            <a:r>
              <a:rPr lang="en-GB" baseline="-25000" dirty="0" err="1"/>
              <a:t>k</a:t>
            </a:r>
            <a:r>
              <a:rPr lang="en-GB" dirty="0"/>
              <a:t> causes reduction of (de Broglie)</a:t>
            </a:r>
            <a:br>
              <a:rPr lang="en-GB" dirty="0"/>
            </a:br>
            <a:r>
              <a:rPr lang="en-GB" dirty="0"/>
              <a:t>wavelength </a:t>
            </a:r>
            <a:r>
              <a:rPr lang="en-GB" b="1" dirty="0"/>
              <a:t>(</a:t>
            </a:r>
            <a:r>
              <a:rPr lang="en-GB" b="1" dirty="0" smtClean="0"/>
              <a:t>1)</a:t>
            </a:r>
          </a:p>
          <a:p>
            <a:pPr lvl="1"/>
            <a:r>
              <a:rPr lang="en-GB" dirty="0" smtClean="0"/>
              <a:t>reduced </a:t>
            </a:r>
            <a:r>
              <a:rPr lang="en-GB" dirty="0"/>
              <a:t>(de Broglie) wavelength gives better resolution </a:t>
            </a:r>
            <a:r>
              <a:rPr lang="en-GB" b="1" dirty="0"/>
              <a:t>(1</a:t>
            </a:r>
            <a:r>
              <a:rPr lang="en-GB" b="1" dirty="0" smtClean="0"/>
              <a:t>)</a:t>
            </a:r>
          </a:p>
          <a:p>
            <a:r>
              <a:rPr lang="en-GB" dirty="0" smtClean="0"/>
              <a:t>Question 3</a:t>
            </a:r>
          </a:p>
          <a:p>
            <a:pPr lvl="1"/>
            <a:r>
              <a:rPr lang="en-GB" dirty="0" smtClean="0"/>
              <a:t>lens </a:t>
            </a:r>
            <a:r>
              <a:rPr lang="en-GB" dirty="0"/>
              <a:t>aberrations [or defects] </a:t>
            </a:r>
            <a:r>
              <a:rPr lang="en-GB" b="1" dirty="0"/>
              <a:t>(</a:t>
            </a:r>
            <a:r>
              <a:rPr lang="en-GB" b="1" dirty="0" smtClean="0"/>
              <a:t>1)</a:t>
            </a:r>
            <a:r>
              <a:rPr lang="en-GB" dirty="0"/>
              <a:t> </a:t>
            </a:r>
            <a:r>
              <a:rPr lang="en-GB" dirty="0" smtClean="0"/>
              <a:t>caused </a:t>
            </a:r>
            <a:r>
              <a:rPr lang="en-GB" dirty="0"/>
              <a:t>by electrons having a range of speeds [repelling each other] </a:t>
            </a:r>
            <a:r>
              <a:rPr lang="en-GB" b="1" dirty="0"/>
              <a:t>(</a:t>
            </a:r>
            <a:r>
              <a:rPr lang="en-GB" b="1" dirty="0" smtClean="0"/>
              <a:t>1)</a:t>
            </a:r>
            <a:endParaRPr lang="en-GB" dirty="0" smtClean="0"/>
          </a:p>
          <a:p>
            <a:pPr lvl="1"/>
            <a:r>
              <a:rPr lang="en-GB" dirty="0" smtClean="0"/>
              <a:t>or </a:t>
            </a:r>
            <a:r>
              <a:rPr lang="en-GB" dirty="0"/>
              <a:t>sample thickness </a:t>
            </a:r>
            <a:r>
              <a:rPr lang="en-GB" b="1" dirty="0"/>
              <a:t>(</a:t>
            </a:r>
            <a:r>
              <a:rPr lang="en-GB" b="1" dirty="0" smtClean="0"/>
              <a:t>1)</a:t>
            </a:r>
            <a:r>
              <a:rPr lang="en-GB" dirty="0" smtClean="0"/>
              <a:t> which </a:t>
            </a:r>
            <a:r>
              <a:rPr lang="en-GB" dirty="0"/>
              <a:t>causes loss of electron speed </a:t>
            </a:r>
            <a:r>
              <a:rPr lang="en-GB" b="1" dirty="0"/>
              <a:t>(1</a:t>
            </a:r>
            <a:r>
              <a:rPr lang="en-GB" b="1" dirty="0" smtClean="0"/>
              <a:t>)</a:t>
            </a:r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980728"/>
            <a:ext cx="3096344" cy="1325563"/>
          </a:xfrm>
        </p:spPr>
        <p:txBody>
          <a:bodyPr/>
          <a:lstStyle/>
          <a:p>
            <a:r>
              <a:rPr lang="en-GB" dirty="0" smtClean="0"/>
              <a:t>TEM vs. SEM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6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368" y="980728"/>
            <a:ext cx="5688632" cy="115212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800" dirty="0" smtClean="0"/>
              <a:t>Describe and Explain the Construction of both types?</a:t>
            </a:r>
          </a:p>
          <a:p>
            <a:r>
              <a:rPr lang="en-GB" sz="1800" dirty="0" smtClean="0"/>
              <a:t>Explain how each produces an image?</a:t>
            </a:r>
          </a:p>
          <a:p>
            <a:r>
              <a:rPr lang="en-GB" sz="1800" dirty="0" smtClean="0"/>
              <a:t>How does SEM and TEM differ from each other?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980728"/>
            <a:ext cx="3096344" cy="1325563"/>
          </a:xfrm>
        </p:spPr>
        <p:txBody>
          <a:bodyPr/>
          <a:lstStyle/>
          <a:p>
            <a:r>
              <a:rPr lang="en-GB" dirty="0" smtClean="0"/>
              <a:t>TEM vs. SEM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232248"/>
            <a:ext cx="8496944" cy="4509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For SEM only</a:t>
            </a:r>
          </a:p>
          <a:p>
            <a:r>
              <a:rPr lang="en-GB" sz="1600" dirty="0" smtClean="0"/>
              <a:t>Question 1</a:t>
            </a:r>
          </a:p>
          <a:p>
            <a:pPr lvl="1"/>
            <a:r>
              <a:rPr lang="en-GB" sz="1600" dirty="0" smtClean="0"/>
              <a:t>electrons </a:t>
            </a:r>
            <a:r>
              <a:rPr lang="en-GB" sz="1600" dirty="0"/>
              <a:t>have a wave-like nature</a:t>
            </a:r>
            <a:r>
              <a:rPr lang="en-GB" sz="1600" b="1" dirty="0"/>
              <a:t> (</a:t>
            </a:r>
            <a:r>
              <a:rPr lang="en-GB" sz="1600" b="1" dirty="0" smtClean="0"/>
              <a:t>1)</a:t>
            </a:r>
          </a:p>
          <a:p>
            <a:pPr lvl="1"/>
            <a:r>
              <a:rPr lang="en-GB" sz="1600" dirty="0" smtClean="0"/>
              <a:t>there </a:t>
            </a:r>
            <a:r>
              <a:rPr lang="en-GB" sz="1600" dirty="0"/>
              <a:t>is a (small) probability that an electron can cross the </a:t>
            </a:r>
            <a:r>
              <a:rPr lang="en-GB" sz="1600" dirty="0" smtClean="0"/>
              <a:t>gap</a:t>
            </a:r>
          </a:p>
          <a:p>
            <a:pPr lvl="2"/>
            <a:r>
              <a:rPr lang="en-GB" sz="1600" dirty="0" smtClean="0"/>
              <a:t>[or </a:t>
            </a:r>
            <a:r>
              <a:rPr lang="en-GB" sz="1600" dirty="0"/>
              <a:t>an electron can tunnel across the gap]</a:t>
            </a:r>
            <a:r>
              <a:rPr lang="en-GB" sz="1600" b="1" dirty="0"/>
              <a:t> (</a:t>
            </a:r>
            <a:r>
              <a:rPr lang="en-GB" sz="1600" b="1" dirty="0" smtClean="0"/>
              <a:t>1)</a:t>
            </a:r>
          </a:p>
          <a:p>
            <a:pPr lvl="1"/>
            <a:r>
              <a:rPr lang="en-GB" sz="1600" dirty="0" smtClean="0"/>
              <a:t>transfer </a:t>
            </a:r>
            <a:r>
              <a:rPr lang="en-GB" sz="1600" dirty="0"/>
              <a:t>is from - to + only</a:t>
            </a:r>
            <a:r>
              <a:rPr lang="en-GB" sz="1600" b="1" dirty="0"/>
              <a:t> (</a:t>
            </a:r>
            <a:r>
              <a:rPr lang="en-GB" sz="1600" b="1" dirty="0" smtClean="0"/>
              <a:t>1)</a:t>
            </a:r>
            <a:endParaRPr lang="en-GB" sz="1600" dirty="0"/>
          </a:p>
          <a:p>
            <a:r>
              <a:rPr lang="en-GB" sz="1600" dirty="0" smtClean="0"/>
              <a:t>Question 2</a:t>
            </a:r>
          </a:p>
          <a:p>
            <a:pPr lvl="1"/>
            <a:r>
              <a:rPr lang="en-GB" sz="1600" dirty="0" smtClean="0"/>
              <a:t>with </a:t>
            </a:r>
            <a:r>
              <a:rPr lang="en-GB" sz="1600" dirty="0"/>
              <a:t>a </a:t>
            </a:r>
            <a:r>
              <a:rPr lang="en-GB" sz="1600" dirty="0" err="1"/>
              <a:t>p.d</a:t>
            </a:r>
            <a:r>
              <a:rPr lang="en-GB" sz="1600" dirty="0"/>
              <a:t>., electrons transfer from - to + only </a:t>
            </a:r>
            <a:r>
              <a:rPr lang="en-GB" sz="1600" b="1" dirty="0"/>
              <a:t>(1)</a:t>
            </a:r>
            <a:r>
              <a:rPr lang="en-GB" sz="1600" dirty="0"/>
              <a:t> </a:t>
            </a:r>
            <a:endParaRPr lang="en-GB" sz="1600" dirty="0" smtClean="0"/>
          </a:p>
          <a:p>
            <a:pPr lvl="1"/>
            <a:r>
              <a:rPr lang="en-GB" sz="1600" dirty="0" smtClean="0"/>
              <a:t>with </a:t>
            </a:r>
            <a:r>
              <a:rPr lang="en-GB" sz="1600" dirty="0"/>
              <a:t>zero </a:t>
            </a:r>
            <a:r>
              <a:rPr lang="en-GB" sz="1600" dirty="0" err="1"/>
              <a:t>p.d</a:t>
            </a:r>
            <a:r>
              <a:rPr lang="en-GB" sz="1600" dirty="0"/>
              <a:t>., equal transfer in either direction </a:t>
            </a:r>
            <a:r>
              <a:rPr lang="en-GB" sz="1600" b="1" dirty="0" smtClean="0"/>
              <a:t>(1)</a:t>
            </a:r>
          </a:p>
          <a:p>
            <a:pPr lvl="2"/>
            <a:r>
              <a:rPr lang="en-GB" sz="1600" dirty="0" smtClean="0"/>
              <a:t>[or </a:t>
            </a:r>
            <a:r>
              <a:rPr lang="en-GB" sz="1600" dirty="0"/>
              <a:t>so a current can flow for </a:t>
            </a:r>
            <a:r>
              <a:rPr lang="en-GB" sz="1600" b="1" dirty="0"/>
              <a:t>(1)</a:t>
            </a:r>
            <a:r>
              <a:rPr lang="en-GB" sz="1600" dirty="0"/>
              <a:t> (only)]</a:t>
            </a:r>
            <a:endParaRPr lang="en-GB" sz="1600" dirty="0" smtClean="0"/>
          </a:p>
          <a:p>
            <a:r>
              <a:rPr lang="en-GB" sz="1600" dirty="0" smtClean="0"/>
              <a:t>Question 3</a:t>
            </a:r>
          </a:p>
          <a:p>
            <a:pPr lvl="1"/>
            <a:r>
              <a:rPr lang="en-GB" sz="1600" dirty="0" smtClean="0"/>
              <a:t>current </a:t>
            </a:r>
            <a:r>
              <a:rPr lang="en-GB" sz="1600" dirty="0"/>
              <a:t>would fall </a:t>
            </a:r>
            <a:r>
              <a:rPr lang="en-GB" sz="1600" b="1" dirty="0"/>
              <a:t>(</a:t>
            </a:r>
            <a:r>
              <a:rPr lang="en-GB" sz="1600" b="1" dirty="0" smtClean="0"/>
              <a:t>1)</a:t>
            </a:r>
            <a:endParaRPr lang="en-GB" sz="1600" dirty="0" smtClean="0"/>
          </a:p>
          <a:p>
            <a:pPr lvl="1"/>
            <a:r>
              <a:rPr lang="en-GB" sz="1600" dirty="0" smtClean="0"/>
              <a:t>then </a:t>
            </a:r>
            <a:r>
              <a:rPr lang="en-GB" sz="1600" dirty="0"/>
              <a:t>rise again </a:t>
            </a:r>
            <a:r>
              <a:rPr lang="en-GB" sz="1600" b="1" dirty="0"/>
              <a:t>(</a:t>
            </a:r>
            <a:r>
              <a:rPr lang="en-GB" sz="1600" b="1" dirty="0" smtClean="0"/>
              <a:t>1)</a:t>
            </a:r>
            <a:endParaRPr lang="en-GB" sz="1600" dirty="0" smtClean="0"/>
          </a:p>
          <a:p>
            <a:pPr lvl="1"/>
            <a:r>
              <a:rPr lang="en-GB" sz="1600" dirty="0" smtClean="0"/>
              <a:t>probability </a:t>
            </a:r>
            <a:r>
              <a:rPr lang="en-GB" sz="1600" dirty="0"/>
              <a:t>of transfer decreases with increased gap width </a:t>
            </a:r>
            <a:r>
              <a:rPr lang="en-GB" sz="1600" b="1" dirty="0"/>
              <a:t>(</a:t>
            </a:r>
            <a:r>
              <a:rPr lang="en-GB" sz="1600" b="1" dirty="0" smtClean="0"/>
              <a:t>1)</a:t>
            </a:r>
            <a:endParaRPr lang="en-GB" sz="1600" dirty="0" smtClean="0"/>
          </a:p>
          <a:p>
            <a:pPr lvl="1"/>
            <a:r>
              <a:rPr lang="en-GB" sz="1600" dirty="0" smtClean="0"/>
              <a:t>gap </a:t>
            </a:r>
            <a:r>
              <a:rPr lang="en-GB" sz="1600" dirty="0"/>
              <a:t>width widens then reduces as tip moves across pit </a:t>
            </a:r>
            <a:r>
              <a:rPr lang="en-GB" sz="1600" b="1" dirty="0"/>
              <a:t>(1)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2994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E2v3sUzTH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74233"/>
            <a:ext cx="6480199" cy="60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Cat flea</a:t>
            </a:r>
          </a:p>
        </p:txBody>
      </p:sp>
    </p:spTree>
    <p:extLst>
      <p:ext uri="{BB962C8B-B14F-4D97-AF65-F5344CB8AC3E}">
        <p14:creationId xmlns:p14="http://schemas.microsoft.com/office/powerpoint/2010/main" val="2576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6521"/>
            <a:ext cx="6624786" cy="61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Dust mite</a:t>
            </a:r>
          </a:p>
        </p:txBody>
      </p:sp>
    </p:spTree>
    <p:extLst>
      <p:ext uri="{BB962C8B-B14F-4D97-AF65-F5344CB8AC3E}">
        <p14:creationId xmlns:p14="http://schemas.microsoft.com/office/powerpoint/2010/main" val="20819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88166"/>
            <a:ext cx="6624215" cy="606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itchFamily="66" charset="0"/>
              </a:rPr>
              <a:t>Jumping spider</a:t>
            </a:r>
          </a:p>
        </p:txBody>
      </p:sp>
    </p:spTree>
    <p:extLst>
      <p:ext uri="{BB962C8B-B14F-4D97-AF65-F5344CB8AC3E}">
        <p14:creationId xmlns:p14="http://schemas.microsoft.com/office/powerpoint/2010/main" val="33007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691</Words>
  <Application>Microsoft Office PowerPoint</Application>
  <PresentationFormat>On-screen Show (4:3)</PresentationFormat>
  <Paragraphs>138</Paragraphs>
  <Slides>34</Slides>
  <Notes>28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PowerPoint Presentation</vt:lpstr>
      <vt:lpstr>PowerPoint Presentation</vt:lpstr>
      <vt:lpstr>The head of a maggot</vt:lpstr>
      <vt:lpstr>PowerPoint Presentation</vt:lpstr>
      <vt:lpstr>Cat flea</vt:lpstr>
      <vt:lpstr>PowerPoint Presentation</vt:lpstr>
      <vt:lpstr>Dust mite</vt:lpstr>
      <vt:lpstr>PowerPoint Presentation</vt:lpstr>
      <vt:lpstr>Jumping spider</vt:lpstr>
      <vt:lpstr>PowerPoint Presentation</vt:lpstr>
      <vt:lpstr>House hold dust including cat hair, insect scales, insect remains and fibres</vt:lpstr>
      <vt:lpstr>PowerPoint Presentation</vt:lpstr>
      <vt:lpstr>Tropical caterpillar</vt:lpstr>
      <vt:lpstr>PowerPoint Presentation</vt:lpstr>
      <vt:lpstr>Surface of a microchip</vt:lpstr>
      <vt:lpstr>PowerPoint Presentation</vt:lpstr>
      <vt:lpstr>Eyebrow hairs growing out of human skin</vt:lpstr>
      <vt:lpstr>PowerPoint Presentation</vt:lpstr>
      <vt:lpstr>Surface of a strawberry</vt:lpstr>
      <vt:lpstr>PowerPoint Presentation</vt:lpstr>
      <vt:lpstr>Weave of a nylon stocking</vt:lpstr>
      <vt:lpstr>PowerPoint Presentation</vt:lpstr>
      <vt:lpstr>Head of a mosquito</vt:lpstr>
      <vt:lpstr>PowerPoint Presentation</vt:lpstr>
      <vt:lpstr>Part of the fallopian tube</vt:lpstr>
      <vt:lpstr>PowerPoint Presentation</vt:lpstr>
      <vt:lpstr>The dual nature  of electromagnetic radiation</vt:lpstr>
      <vt:lpstr>Matter waves</vt:lpstr>
      <vt:lpstr>Question 1</vt:lpstr>
      <vt:lpstr>Evidence for de Broglie’s hypothesis</vt:lpstr>
      <vt:lpstr>TEM vs. SEM</vt:lpstr>
      <vt:lpstr>TEM vs. SEM</vt:lpstr>
      <vt:lpstr>TEM vs. SEM</vt:lpstr>
      <vt:lpstr>PowerPoint Presentation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7</cp:revision>
  <dcterms:created xsi:type="dcterms:W3CDTF">2017-03-22T11:37:38Z</dcterms:created>
  <dcterms:modified xsi:type="dcterms:W3CDTF">2017-03-22T14:38:12Z</dcterms:modified>
</cp:coreProperties>
</file>