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62" r:id="rId2"/>
    <p:sldId id="263" r:id="rId3"/>
    <p:sldId id="264" r:id="rId4"/>
    <p:sldId id="265" r:id="rId5"/>
    <p:sldId id="266" r:id="rId6"/>
    <p:sldId id="267" r:id="rId7"/>
    <p:sldId id="270" r:id="rId8"/>
    <p:sldId id="268" r:id="rId9"/>
    <p:sldId id="271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81973" autoAdjust="0"/>
  </p:normalViewPr>
  <p:slideViewPr>
    <p:cSldViewPr snapToGrid="0">
      <p:cViewPr>
        <p:scale>
          <a:sx n="50" d="100"/>
          <a:sy n="50" d="100"/>
        </p:scale>
        <p:origin x="-106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ED34E-AABB-4592-B39A-05431D308FE9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156DA-5D39-45C6-925D-640DF868F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263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1E3B-DD34-4A00-876E-55B4DE45628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C68-F7EB-4751-8A4C-51808965A85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887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1E3B-DD34-4A00-876E-55B4DE45628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C68-F7EB-4751-8A4C-51808965A85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15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1E3B-DD34-4A00-876E-55B4DE45628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C68-F7EB-4751-8A4C-51808965A85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81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1E3B-DD34-4A00-876E-55B4DE45628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C68-F7EB-4751-8A4C-51808965A85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041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1E3B-DD34-4A00-876E-55B4DE45628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C68-F7EB-4751-8A4C-51808965A85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529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1E3B-DD34-4A00-876E-55B4DE45628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C68-F7EB-4751-8A4C-51808965A85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389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1E3B-DD34-4A00-876E-55B4DE45628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C68-F7EB-4751-8A4C-51808965A85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99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1E3B-DD34-4A00-876E-55B4DE45628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C68-F7EB-4751-8A4C-51808965A85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349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1E3B-DD34-4A00-876E-55B4DE45628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C68-F7EB-4751-8A4C-51808965A85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075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1E3B-DD34-4A00-876E-55B4DE45628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C68-F7EB-4751-8A4C-51808965A85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801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1E3B-DD34-4A00-876E-55B4DE45628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C68-F7EB-4751-8A4C-51808965A85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08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11E3B-DD34-4A00-876E-55B4DE45628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86C68-F7EB-4751-8A4C-51808965A85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prstClr val="black"/>
                </a:solidFill>
                <a:latin typeface="Comic Sans MS" panose="030F0702030302020204" pitchFamily="66" charset="0"/>
              </a:rPr>
              <a:t>LO</a:t>
            </a:r>
            <a:r>
              <a:rPr lang="en-GB" sz="1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: To understand Relativity</a:t>
            </a:r>
            <a:endParaRPr lang="en-GB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04166"/>
            <a:ext cx="91440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prstClr val="black"/>
                </a:solidFill>
                <a:latin typeface="Comic Sans MS" panose="030F0702030302020204" pitchFamily="66" charset="0"/>
              </a:rPr>
              <a:t>Key </a:t>
            </a:r>
            <a:r>
              <a:rPr lang="en-GB" sz="1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words: Michelson-Morley,</a:t>
            </a:r>
            <a:r>
              <a:rPr lang="en-GB" sz="1400" b="1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Inertial, Frame, </a:t>
            </a:r>
            <a:r>
              <a:rPr lang="en-GB" sz="1400" b="1" baseline="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Refrence</a:t>
            </a:r>
            <a:r>
              <a:rPr lang="en-GB" sz="1400" b="1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, Lorentz, Postulate, Einstein  </a:t>
            </a:r>
            <a:r>
              <a:rPr lang="en-GB" sz="1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endParaRPr lang="en-GB" sz="1400" b="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355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qJoRNseyL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44" y="1824264"/>
            <a:ext cx="7747453" cy="1499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59542" y="3323771"/>
            <a:ext cx="71260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What is the speed of B relative to A, A to be and both to the road</a:t>
            </a:r>
            <a:endParaRPr lang="en-GB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48844" y="870157"/>
            <a:ext cx="7126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/>
              <a:t>Relativity </a:t>
            </a:r>
            <a:endParaRPr lang="en-GB" sz="2800" b="1" u="sng" dirty="0"/>
          </a:p>
        </p:txBody>
      </p:sp>
      <p:sp>
        <p:nvSpPr>
          <p:cNvPr id="9" name="Rectangle 8"/>
          <p:cNvSpPr/>
          <p:nvPr/>
        </p:nvSpPr>
        <p:spPr>
          <a:xfrm>
            <a:off x="888770" y="5062866"/>
            <a:ext cx="746760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Describe the Principle of the Michelson-Morley interferometer;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Outline the experiment as a means of detecting absolute motion;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Describe significance of the failure to detect absolute motion;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Describe the invariance of the speed of light;</a:t>
            </a:r>
          </a:p>
        </p:txBody>
      </p:sp>
    </p:spTree>
    <p:extLst>
      <p:ext uri="{BB962C8B-B14F-4D97-AF65-F5344CB8AC3E}">
        <p14:creationId xmlns:p14="http://schemas.microsoft.com/office/powerpoint/2010/main" val="297681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1247775"/>
            <a:ext cx="8191500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981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0474022"/>
              </p:ext>
            </p:extLst>
          </p:nvPr>
        </p:nvGraphicFramePr>
        <p:xfrm>
          <a:off x="590550" y="3829844"/>
          <a:ext cx="7886700" cy="2286000"/>
        </p:xfrm>
        <a:graphic>
          <a:graphicData uri="http://schemas.openxmlformats.org/drawingml/2006/table">
            <a:tbl>
              <a:tblPr/>
              <a:tblGrid>
                <a:gridCol w="7886700"/>
              </a:tblGrid>
              <a:tr h="0"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  <a:latin typeface="Tahoma"/>
                        </a:rPr>
                        <a:t/>
                      </a:r>
                      <a:br>
                        <a:rPr lang="en-GB" dirty="0">
                          <a:effectLst/>
                          <a:latin typeface="Tahoma"/>
                        </a:rPr>
                      </a:br>
                      <a:r>
                        <a:rPr lang="en-GB" dirty="0">
                          <a:effectLst/>
                          <a:latin typeface="Tahoma"/>
                        </a:rPr>
                        <a:t>(a)  What is the velocity of X relative to the river bed (Use a vector diagram)?</a:t>
                      </a:r>
                      <a:endParaRPr lang="en-GB" dirty="0">
                        <a:effectLst/>
                      </a:endParaRPr>
                    </a:p>
                    <a:p>
                      <a:r>
                        <a:rPr lang="en-GB" dirty="0">
                          <a:effectLst/>
                          <a:latin typeface="Tahoma"/>
                        </a:rPr>
                        <a:t>(b) What is the time for X to travel from A to B to A?</a:t>
                      </a:r>
                      <a:endParaRPr lang="en-GB" dirty="0">
                        <a:effectLst/>
                      </a:endParaRPr>
                    </a:p>
                    <a:p>
                      <a:r>
                        <a:rPr lang="en-GB" dirty="0">
                          <a:effectLst/>
                          <a:latin typeface="Tahoma"/>
                        </a:rPr>
                        <a:t>(c) What is the velocity of Y relative to the river bed going from A to C and the time?</a:t>
                      </a:r>
                      <a:endParaRPr lang="en-GB" dirty="0">
                        <a:effectLst/>
                      </a:endParaRPr>
                    </a:p>
                    <a:p>
                      <a:r>
                        <a:rPr lang="en-GB" dirty="0">
                          <a:effectLst/>
                          <a:latin typeface="Tahoma"/>
                        </a:rPr>
                        <a:t>(d) What is the velocity of the boat Y going from C to A and its time?</a:t>
                      </a:r>
                      <a:endParaRPr lang="en-GB" dirty="0">
                        <a:effectLst/>
                      </a:endParaRPr>
                    </a:p>
                    <a:p>
                      <a:r>
                        <a:rPr lang="en-GB" dirty="0">
                          <a:effectLst/>
                          <a:latin typeface="Tahoma"/>
                        </a:rPr>
                        <a:t>(e) Which boat wins and by how much? </a:t>
                      </a:r>
                      <a:endParaRPr lang="en-GB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 descr="http://www.antonine-education.co.uk/Image_library/Physics_5_Options/Turning_points/boat_race_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487" y="684211"/>
            <a:ext cx="6348546" cy="3106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25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020050" cy="4351338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>Velocity is 4 m/s (since it’s a 3, 4, 5 triangle)</a:t>
            </a:r>
          </a:p>
          <a:p>
            <a:r>
              <a:rPr lang="en-GB" dirty="0"/>
              <a:t>(b) What is the time for X to travel from A to B to A?                                           </a:t>
            </a:r>
          </a:p>
          <a:p>
            <a:r>
              <a:rPr lang="en-GB" dirty="0"/>
              <a:t>Time = distance ¸ speed = 400 m ¸ 4 s = 100 </a:t>
            </a:r>
            <a:r>
              <a:rPr lang="en-GB" dirty="0" smtClean="0"/>
              <a:t>s</a:t>
            </a:r>
            <a:endParaRPr lang="en-GB" dirty="0"/>
          </a:p>
          <a:p>
            <a:r>
              <a:rPr lang="en-GB" dirty="0"/>
              <a:t>(c) What is the velocity of Y relative to the river bed going from A to C and the time?                               </a:t>
            </a:r>
          </a:p>
          <a:p>
            <a:r>
              <a:rPr lang="en-GB" dirty="0"/>
              <a:t>Velocity =  5 m/s – 3 m/s = 2 </a:t>
            </a:r>
            <a:r>
              <a:rPr lang="en-GB" dirty="0" smtClean="0"/>
              <a:t>m/s</a:t>
            </a:r>
            <a:endParaRPr lang="en-GB" dirty="0"/>
          </a:p>
          <a:p>
            <a:r>
              <a:rPr lang="en-GB" dirty="0"/>
              <a:t>Time = 200 m ¸ 2 m/s = 100 </a:t>
            </a:r>
            <a:r>
              <a:rPr lang="en-GB" dirty="0" smtClean="0"/>
              <a:t>s</a:t>
            </a:r>
            <a:endParaRPr lang="en-GB" dirty="0"/>
          </a:p>
          <a:p>
            <a:r>
              <a:rPr lang="en-GB" dirty="0"/>
              <a:t>(d) What is the velocity of the boat Y going from C to A and its time?                    </a:t>
            </a:r>
          </a:p>
          <a:p>
            <a:r>
              <a:rPr lang="en-GB" dirty="0"/>
              <a:t>Velocity = 5 m/s + 3 m/s = 8 </a:t>
            </a:r>
            <a:r>
              <a:rPr lang="en-GB" dirty="0" smtClean="0"/>
              <a:t>m/s</a:t>
            </a:r>
            <a:endParaRPr lang="en-GB" dirty="0"/>
          </a:p>
          <a:p>
            <a:r>
              <a:rPr lang="en-GB" dirty="0"/>
              <a:t>Time = 200 m ¸ 8 m/s = 25 </a:t>
            </a:r>
            <a:r>
              <a:rPr lang="en-GB" dirty="0" smtClean="0"/>
              <a:t>s</a:t>
            </a:r>
            <a:endParaRPr lang="en-GB" dirty="0"/>
          </a:p>
          <a:p>
            <a:r>
              <a:rPr lang="en-GB" dirty="0"/>
              <a:t>(e) Which boat wins and </a:t>
            </a:r>
            <a:r>
              <a:rPr lang="en-GB" dirty="0" smtClean="0"/>
              <a:t>by how </a:t>
            </a:r>
            <a:r>
              <a:rPr lang="en-GB" dirty="0"/>
              <a:t>much?                                                                 </a:t>
            </a:r>
          </a:p>
          <a:p>
            <a:r>
              <a:rPr lang="en-GB" dirty="0"/>
              <a:t>Boat X </a:t>
            </a:r>
            <a:r>
              <a:rPr lang="en-GB" dirty="0" smtClean="0"/>
              <a:t>wins</a:t>
            </a:r>
            <a:endParaRPr lang="en-GB" dirty="0"/>
          </a:p>
          <a:p>
            <a:r>
              <a:rPr lang="en-GB" dirty="0"/>
              <a:t>By 25 s</a:t>
            </a:r>
          </a:p>
          <a:p>
            <a:endParaRPr lang="en-GB" dirty="0"/>
          </a:p>
        </p:txBody>
      </p:sp>
      <p:pic>
        <p:nvPicPr>
          <p:cNvPr id="3074" name="Picture 2" descr="http://www.antonine-education.co.uk/Image_library/Physics_5_Options/Turning_points/vectors_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325" y="628650"/>
            <a:ext cx="3603248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815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688976"/>
            <a:ext cx="7886700" cy="1325563"/>
          </a:xfrm>
        </p:spPr>
        <p:txBody>
          <a:bodyPr/>
          <a:lstStyle/>
          <a:p>
            <a:r>
              <a:rPr lang="en-GB" dirty="0"/>
              <a:t>Inertial Frame of Reference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902075"/>
            <a:ext cx="7886700" cy="4351338"/>
          </a:xfrm>
        </p:spPr>
        <p:txBody>
          <a:bodyPr/>
          <a:lstStyle/>
          <a:p>
            <a:r>
              <a:rPr lang="en-GB" dirty="0"/>
              <a:t>An inertial frame of reference is one in which Newton I is valid.  If you are in a train travelling at constant speed, all objects behave as if they were stationary in the stationary train.   The train is travelling at 60 m/s, the passengers and their luggage are all travelling at 60 m/s</a:t>
            </a:r>
            <a:r>
              <a:rPr lang="en-GB" dirty="0" smtClean="0"/>
              <a:t>.</a:t>
            </a:r>
          </a:p>
          <a:p>
            <a:endParaRPr lang="en-GB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543050"/>
            <a:ext cx="817245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057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 descr="http://www.antonine-education.co.uk/Image_library/Physics_5_Options/Turning_points/roundabout_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768350"/>
            <a:ext cx="2613844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antonine-education.co.uk/Image_library/Physics_5_Options/Turning_points/roundabout_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701" y="2311397"/>
            <a:ext cx="2495203" cy="213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www.antonine-education.co.uk/Image_library/Physics_5_Options/Turning_points/roundabout_7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825" y="4448172"/>
            <a:ext cx="1724025" cy="158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79825" y="101037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Now consider this situation.  A person is standing at the centre of a roundabout.  He has a gun.  A target is placed outside the roundabout as shown</a:t>
            </a:r>
          </a:p>
          <a:p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067300" y="2693846"/>
            <a:ext cx="394335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When the roundabout is stationary, it is easy to see that the path of the bullet is straight.  What about when the roundabout is turning?</a:t>
            </a:r>
          </a:p>
          <a:p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986904" y="4556281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For an observer on the ground the path of the bullet will be a straight line.  For the person on the roundabout, the path will appear curved.</a:t>
            </a:r>
          </a:p>
          <a:p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98476" y="6106208"/>
            <a:ext cx="8512174" cy="9233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dirty="0"/>
              <a:t>Why is this not consistent with Newton  </a:t>
            </a:r>
            <a:r>
              <a:rPr lang="en-GB" dirty="0" smtClean="0"/>
              <a:t>I?</a:t>
            </a:r>
          </a:p>
          <a:p>
            <a:r>
              <a:rPr lang="en-GB" dirty="0" smtClean="0"/>
              <a:t>What </a:t>
            </a:r>
            <a:r>
              <a:rPr lang="en-GB" dirty="0"/>
              <a:t>kind of frame of reference is the roundabout?  Explain your answer.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332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63" y="2538413"/>
            <a:ext cx="6657975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956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61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i="1" dirty="0"/>
              <a:t>With this type of </a:t>
            </a:r>
            <a:r>
              <a:rPr lang="en-GB" i="1" dirty="0" smtClean="0"/>
              <a:t>analysis in </a:t>
            </a:r>
            <a:r>
              <a:rPr lang="en-GB" i="1" dirty="0"/>
              <a:t>mind, physicists before Einstein realised that the phenomenon of light interference could </a:t>
            </a:r>
            <a:r>
              <a:rPr lang="en-GB" i="1" dirty="0" smtClean="0"/>
              <a:t>be used </a:t>
            </a:r>
            <a:r>
              <a:rPr lang="en-GB" i="1" dirty="0"/>
              <a:t>to detect such very small differences. They confidently expected that the Earth’s </a:t>
            </a:r>
            <a:r>
              <a:rPr lang="en-GB" i="1" dirty="0" smtClean="0"/>
              <a:t>absolute motion </a:t>
            </a:r>
            <a:r>
              <a:rPr lang="en-GB" i="1" dirty="0"/>
              <a:t>through the ether could be detected.</a:t>
            </a:r>
          </a:p>
        </p:txBody>
      </p:sp>
    </p:spTree>
    <p:extLst>
      <p:ext uri="{BB962C8B-B14F-4D97-AF65-F5344CB8AC3E}">
        <p14:creationId xmlns:p14="http://schemas.microsoft.com/office/powerpoint/2010/main" val="358367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>
                <a:hlinkClick r:id="rId2"/>
              </a:rPr>
              <a:t>https://</a:t>
            </a:r>
            <a:r>
              <a:rPr lang="en-GB" smtClean="0">
                <a:hlinkClick r:id="rId2"/>
              </a:rPr>
              <a:t>www.youtube.com/watch?v=7qJoRNseyLQ</a:t>
            </a:r>
            <a:endParaRPr lang="en-GB" smtClean="0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79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230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1_Office Theme</vt:lpstr>
      <vt:lpstr>PowerPoint Presentation</vt:lpstr>
      <vt:lpstr>PowerPoint Presentation</vt:lpstr>
      <vt:lpstr>PowerPoint Presentation</vt:lpstr>
      <vt:lpstr>Inertial Frame of Reference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Joshua Duddy</cp:lastModifiedBy>
  <cp:revision>15</cp:revision>
  <dcterms:created xsi:type="dcterms:W3CDTF">2015-11-01T14:50:08Z</dcterms:created>
  <dcterms:modified xsi:type="dcterms:W3CDTF">2016-02-23T15:10:14Z</dcterms:modified>
</cp:coreProperties>
</file>