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5" r:id="rId4"/>
    <p:sldId id="266" r:id="rId5"/>
    <p:sldId id="258" r:id="rId6"/>
    <p:sldId id="267" r:id="rId7"/>
    <p:sldId id="268" r:id="rId8"/>
    <p:sldId id="259" r:id="rId9"/>
    <p:sldId id="260"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682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315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479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08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90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26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549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065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09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89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11E3B-DD34-4A00-876E-55B4DE45628E}" type="datetimeFigureOut">
              <a:rPr lang="en-GB" smtClean="0">
                <a:solidFill>
                  <a:prstClr val="black">
                    <a:tint val="75000"/>
                  </a:prstClr>
                </a:solidFill>
              </a:rPr>
              <a:pPr/>
              <a:t>29/02/2016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86C68-F7EB-4751-8A4C-51808965A85A}" type="slidenum">
              <a:rPr lang="en-GB" smtClean="0">
                <a:solidFill>
                  <a:prstClr val="black">
                    <a:tint val="75000"/>
                  </a:prstClr>
                </a:solidFill>
              </a:rPr>
              <a:pPr/>
              <a:t>‹#›</a:t>
            </a:fld>
            <a:endParaRPr lang="en-GB">
              <a:solidFill>
                <a:prstClr val="black">
                  <a:tint val="75000"/>
                </a:prstClr>
              </a:solidFill>
            </a:endParaRPr>
          </a:p>
        </p:txBody>
      </p:sp>
      <p:sp>
        <p:nvSpPr>
          <p:cNvPr id="7" name="TextBox 6"/>
          <p:cNvSpPr txBox="1"/>
          <p:nvPr/>
        </p:nvSpPr>
        <p:spPr>
          <a:xfrm>
            <a:off x="0" y="0"/>
            <a:ext cx="9144000" cy="307777"/>
          </a:xfrm>
          <a:prstGeom prst="rect">
            <a:avLst/>
          </a:prstGeom>
          <a:solidFill>
            <a:schemeClr val="accent1">
              <a:lumMod val="60000"/>
              <a:lumOff val="40000"/>
            </a:schemeClr>
          </a:solidFill>
        </p:spPr>
        <p:txBody>
          <a:bodyPr wrap="square" rtlCol="0">
            <a:spAutoFit/>
          </a:bodyPr>
          <a:lstStyle/>
          <a:p>
            <a:r>
              <a:rPr lang="en-GB" sz="1400" b="1" dirty="0">
                <a:solidFill>
                  <a:prstClr val="black"/>
                </a:solidFill>
                <a:latin typeface="Comic Sans MS" panose="030F0702030302020204" pitchFamily="66" charset="0"/>
              </a:rPr>
              <a:t>LO: </a:t>
            </a:r>
            <a:r>
              <a:rPr lang="en-GB" sz="1400" dirty="0" smtClean="0">
                <a:solidFill>
                  <a:prstClr val="black"/>
                </a:solidFill>
                <a:latin typeface="Comic Sans MS" pitchFamily="66" charset="0"/>
              </a:rPr>
              <a:t>To</a:t>
            </a:r>
            <a:r>
              <a:rPr lang="en-GB" sz="1400" baseline="0" dirty="0" smtClean="0">
                <a:solidFill>
                  <a:prstClr val="black"/>
                </a:solidFill>
                <a:latin typeface="Comic Sans MS" pitchFamily="66" charset="0"/>
              </a:rPr>
              <a:t> understand Lorentz Transformation</a:t>
            </a:r>
            <a:endParaRPr lang="en-GB" sz="1400" dirty="0">
              <a:solidFill>
                <a:prstClr val="black"/>
              </a:solidFill>
              <a:latin typeface="Comic Sans MS" panose="030F0702030302020204" pitchFamily="66" charset="0"/>
            </a:endParaRPr>
          </a:p>
        </p:txBody>
      </p:sp>
      <p:sp>
        <p:nvSpPr>
          <p:cNvPr id="8" name="TextBox 7"/>
          <p:cNvSpPr txBox="1"/>
          <p:nvPr/>
        </p:nvSpPr>
        <p:spPr>
          <a:xfrm>
            <a:off x="0" y="304166"/>
            <a:ext cx="9144000" cy="523220"/>
          </a:xfrm>
          <a:prstGeom prst="rect">
            <a:avLst/>
          </a:prstGeom>
          <a:solidFill>
            <a:srgbClr val="FFFF00"/>
          </a:solidFill>
        </p:spPr>
        <p:txBody>
          <a:bodyPr wrap="square" rtlCol="0">
            <a:spAutoFit/>
          </a:bodyPr>
          <a:lstStyle/>
          <a:p>
            <a:r>
              <a:rPr lang="en-GB" sz="1400" b="1" dirty="0">
                <a:solidFill>
                  <a:prstClr val="black"/>
                </a:solidFill>
                <a:latin typeface="Comic Sans MS" panose="030F0702030302020204" pitchFamily="66" charset="0"/>
              </a:rPr>
              <a:t>Key words</a:t>
            </a:r>
            <a:r>
              <a:rPr lang="en-GB" sz="1400" b="1" dirty="0" smtClean="0">
                <a:solidFill>
                  <a:prstClr val="black"/>
                </a:solidFill>
                <a:latin typeface="Comic Sans MS" panose="030F0702030302020204" pitchFamily="66" charset="0"/>
              </a:rPr>
              <a:t>: relativity, mass increase, time dilation, length contraction, Lorentz transformation, rest mass, speed of light</a:t>
            </a:r>
            <a:endParaRPr lang="en-GB" sz="1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766391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9437144"/>
              </p:ext>
            </p:extLst>
          </p:nvPr>
        </p:nvGraphicFramePr>
        <p:xfrm>
          <a:off x="0" y="5308366"/>
          <a:ext cx="9144000" cy="1482724"/>
        </p:xfrm>
        <a:graphic>
          <a:graphicData uri="http://schemas.openxmlformats.org/drawingml/2006/table">
            <a:tbl>
              <a:tblPr firstRow="1" bandRow="1">
                <a:tableStyleId>{5C22544A-7EE6-4342-B048-85BDC9FD1C3A}</a:tableStyleId>
              </a:tblPr>
              <a:tblGrid>
                <a:gridCol w="899592"/>
                <a:gridCol w="8244408"/>
              </a:tblGrid>
              <a:tr h="370681">
                <a:tc gridSpan="2">
                  <a:txBody>
                    <a:bodyPr/>
                    <a:lstStyle/>
                    <a:p>
                      <a:r>
                        <a:rPr lang="en-GB" sz="1800" dirty="0" smtClean="0">
                          <a:latin typeface="Comic Sans MS" panose="030F0702030302020204" pitchFamily="66" charset="0"/>
                        </a:rPr>
                        <a:t>From</a:t>
                      </a:r>
                      <a:r>
                        <a:rPr lang="en-GB" sz="1800" baseline="0" dirty="0" smtClean="0">
                          <a:latin typeface="Comic Sans MS" panose="030F0702030302020204" pitchFamily="66" charset="0"/>
                        </a:rPr>
                        <a:t> my learning today I will be able to:</a:t>
                      </a:r>
                      <a:endParaRPr lang="en-GB" sz="1800" dirty="0">
                        <a:latin typeface="Comic Sans MS" panose="030F0702030302020204" pitchFamily="66" charset="0"/>
                      </a:endParaRPr>
                    </a:p>
                  </a:txBody>
                  <a:tcPr marL="91443" marR="91443" marT="45700" marB="45700"/>
                </a:tc>
                <a:tc hMerge="1">
                  <a:txBody>
                    <a:bodyPr/>
                    <a:lstStyle/>
                    <a:p>
                      <a:endParaRPr lang="en-GB"/>
                    </a:p>
                  </a:txBody>
                  <a:tcPr/>
                </a:tc>
              </a:tr>
              <a:tr h="370681">
                <a:tc>
                  <a:txBody>
                    <a:bodyPr/>
                    <a:lstStyle/>
                    <a:p>
                      <a:pPr algn="ctr"/>
                      <a:r>
                        <a:rPr lang="en-GB" sz="1600" b="1" dirty="0" smtClean="0">
                          <a:latin typeface="Comic Sans MS" panose="030F0702030302020204" pitchFamily="66" charset="0"/>
                        </a:rPr>
                        <a:t>Key:</a:t>
                      </a:r>
                      <a:endParaRPr lang="en-GB" sz="1600" b="1" dirty="0">
                        <a:latin typeface="Comic Sans MS" panose="030F0702030302020204" pitchFamily="66" charset="0"/>
                      </a:endParaRPr>
                    </a:p>
                  </a:txBody>
                  <a:tcPr marL="91443" marR="91443" marT="45700" marB="4570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Comic Sans MS" panose="030F0702030302020204" pitchFamily="66" charset="0"/>
                        </a:rPr>
                        <a:t>State </a:t>
                      </a:r>
                      <a:r>
                        <a:rPr lang="en-GB" sz="1600" dirty="0" smtClean="0">
                          <a:latin typeface="Comic Sans MS" panose="030F0702030302020204" pitchFamily="66" charset="0"/>
                        </a:rPr>
                        <a:t>Einstein's</a:t>
                      </a:r>
                      <a:r>
                        <a:rPr lang="en-GB" sz="1600" baseline="0" dirty="0" smtClean="0">
                          <a:latin typeface="Comic Sans MS" panose="030F0702030302020204" pitchFamily="66" charset="0"/>
                        </a:rPr>
                        <a:t> postulates</a:t>
                      </a:r>
                      <a:endParaRPr lang="en-GB" sz="1600" dirty="0" smtClean="0">
                        <a:latin typeface="Comic Sans MS" panose="030F0702030302020204" pitchFamily="66" charset="0"/>
                      </a:endParaRPr>
                    </a:p>
                  </a:txBody>
                  <a:tcPr marL="91443" marR="91443" marT="45700" marB="45700">
                    <a:solidFill>
                      <a:srgbClr val="92D050"/>
                    </a:solidFill>
                  </a:tcPr>
                </a:tc>
              </a:tr>
              <a:tr h="370681">
                <a:tc>
                  <a:txBody>
                    <a:bodyPr/>
                    <a:lstStyle/>
                    <a:p>
                      <a:pPr algn="ctr"/>
                      <a:r>
                        <a:rPr lang="en-GB" sz="1600" b="1" dirty="0" smtClean="0">
                          <a:latin typeface="Comic Sans MS" panose="030F0702030302020204" pitchFamily="66" charset="0"/>
                        </a:rPr>
                        <a:t>Boost:</a:t>
                      </a:r>
                      <a:endParaRPr lang="en-GB" sz="1600" b="1" dirty="0">
                        <a:latin typeface="Comic Sans MS" panose="030F0702030302020204" pitchFamily="66" charset="0"/>
                      </a:endParaRPr>
                    </a:p>
                  </a:txBody>
                  <a:tcPr marL="91443" marR="91443" marT="45700" marB="45700"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Comic Sans MS" panose="030F0702030302020204" pitchFamily="66" charset="0"/>
                        </a:rPr>
                        <a:t>Apply time dilation and length contraction equations</a:t>
                      </a:r>
                      <a:endParaRPr lang="en-GB" sz="1600" dirty="0" smtClean="0">
                        <a:latin typeface="Comic Sans MS" panose="030F0702030302020204" pitchFamily="66" charset="0"/>
                      </a:endParaRPr>
                    </a:p>
                  </a:txBody>
                  <a:tcPr marL="91443" marR="91443" marT="45700" marB="45700">
                    <a:solidFill>
                      <a:srgbClr val="FFC000"/>
                    </a:solidFill>
                  </a:tcPr>
                </a:tc>
              </a:tr>
              <a:tr h="370681">
                <a:tc>
                  <a:txBody>
                    <a:bodyPr/>
                    <a:lstStyle/>
                    <a:p>
                      <a:pPr algn="ctr"/>
                      <a:r>
                        <a:rPr lang="en-GB" sz="1600" b="1" dirty="0" smtClean="0">
                          <a:latin typeface="Comic Sans MS" panose="030F0702030302020204" pitchFamily="66" charset="0"/>
                        </a:rPr>
                        <a:t>Aspire:</a:t>
                      </a:r>
                      <a:endParaRPr lang="en-GB" sz="1600" b="1" dirty="0">
                        <a:latin typeface="Comic Sans MS" panose="030F0702030302020204" pitchFamily="66" charset="0"/>
                      </a:endParaRPr>
                    </a:p>
                  </a:txBody>
                  <a:tcPr marL="91443" marR="91443" marT="45700" marB="45700"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Comic Sans MS" panose="030F0702030302020204" pitchFamily="66" charset="0"/>
                        </a:rPr>
                        <a:t>Explain </a:t>
                      </a:r>
                      <a:r>
                        <a:rPr lang="en-GB" sz="1600" dirty="0" smtClean="0">
                          <a:latin typeface="Comic Sans MS" panose="030F0702030302020204" pitchFamily="66" charset="0"/>
                        </a:rPr>
                        <a:t>twin paradox</a:t>
                      </a:r>
                      <a:endParaRPr lang="en-GB" sz="1600" dirty="0" smtClean="0">
                        <a:latin typeface="Comic Sans MS" panose="030F0702030302020204" pitchFamily="66" charset="0"/>
                      </a:endParaRPr>
                    </a:p>
                  </a:txBody>
                  <a:tcPr marL="91443" marR="91443" marT="45700" marB="45700">
                    <a:solidFill>
                      <a:schemeClr val="accent2">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5924147"/>
              </p:ext>
            </p:extLst>
          </p:nvPr>
        </p:nvGraphicFramePr>
        <p:xfrm>
          <a:off x="-36006" y="811404"/>
          <a:ext cx="9144000" cy="457356"/>
        </p:xfrm>
        <a:graphic>
          <a:graphicData uri="http://schemas.openxmlformats.org/drawingml/2006/table">
            <a:tbl>
              <a:tblPr firstRow="1" bandRow="1">
                <a:tableStyleId>{2D5ABB26-0587-4C30-8999-92F81FD0307C}</a:tableStyleId>
              </a:tblPr>
              <a:tblGrid>
                <a:gridCol w="2041236"/>
                <a:gridCol w="4618182"/>
                <a:gridCol w="2484582"/>
              </a:tblGrid>
              <a:tr h="371475">
                <a:tc>
                  <a:txBody>
                    <a:bodyPr/>
                    <a:lstStyle/>
                    <a:p>
                      <a:r>
                        <a:rPr lang="en-GB" sz="1800" b="1" u="sng" dirty="0" smtClean="0">
                          <a:latin typeface="Comic Sans MS" panose="030F0702030302020204" pitchFamily="66" charset="0"/>
                        </a:rPr>
                        <a:t>CW</a:t>
                      </a:r>
                      <a:endParaRPr lang="en-GB" sz="1800" b="1" u="sng" dirty="0">
                        <a:latin typeface="Comic Sans MS" panose="030F0702030302020204" pitchFamily="66" charset="0"/>
                      </a:endParaRPr>
                    </a:p>
                  </a:txBody>
                  <a:tcPr marL="91443" marR="91443" marT="45798" marB="45798"/>
                </a:tc>
                <a:tc>
                  <a:txBody>
                    <a:bodyPr/>
                    <a:lstStyle/>
                    <a:p>
                      <a:pPr algn="ctr"/>
                      <a:r>
                        <a:rPr lang="en-GB" sz="2400" b="1" u="sng" dirty="0" smtClean="0">
                          <a:latin typeface="Comic Sans MS" panose="030F0702030302020204" pitchFamily="66" charset="0"/>
                        </a:rPr>
                        <a:t>Relativity</a:t>
                      </a:r>
                      <a:r>
                        <a:rPr lang="en-GB" sz="2400" b="1" u="sng" baseline="0" dirty="0" smtClean="0">
                          <a:latin typeface="Comic Sans MS" panose="030F0702030302020204" pitchFamily="66" charset="0"/>
                        </a:rPr>
                        <a:t> </a:t>
                      </a:r>
                      <a:endParaRPr lang="en-GB" sz="2400" b="1" u="sng" dirty="0">
                        <a:latin typeface="Comic Sans MS" panose="030F0702030302020204" pitchFamily="66" charset="0"/>
                      </a:endParaRPr>
                    </a:p>
                  </a:txBody>
                  <a:tcPr marL="91443" marR="91443" marT="45798" marB="45798"/>
                </a:tc>
                <a:tc>
                  <a:txBody>
                    <a:bodyPr/>
                    <a:lstStyle/>
                    <a:p>
                      <a:pPr algn="r"/>
                      <a:fld id="{0B8443D4-E4EA-42B9-96D8-6EFBBAD65312}" type="datetime1">
                        <a:rPr lang="en-GB" sz="1800" b="1" u="sng" smtClean="0">
                          <a:latin typeface="Comic Sans MS" panose="030F0702030302020204" pitchFamily="66" charset="0"/>
                        </a:rPr>
                        <a:t>29/02/2016</a:t>
                      </a:fld>
                      <a:endParaRPr lang="en-GB" sz="1800" b="1" u="sng" dirty="0">
                        <a:latin typeface="Comic Sans MS" panose="030F0702030302020204" pitchFamily="66" charset="0"/>
                      </a:endParaRPr>
                    </a:p>
                  </a:txBody>
                  <a:tcPr marL="91443" marR="91443" marT="45798" marB="45798"/>
                </a:tc>
              </a:tr>
            </a:tbl>
          </a:graphicData>
        </a:graphic>
      </p:graphicFrame>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06" t="41358" r="15837" b="43112"/>
          <a:stretch/>
        </p:blipFill>
        <p:spPr bwMode="auto">
          <a:xfrm>
            <a:off x="395535" y="1268760"/>
            <a:ext cx="828091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977" t="63849" r="19024" b="27935"/>
          <a:stretch/>
        </p:blipFill>
        <p:spPr bwMode="auto">
          <a:xfrm>
            <a:off x="395535" y="3645024"/>
            <a:ext cx="829286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41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4365104"/>
            <a:ext cx="9036496" cy="2160240"/>
          </a:xfrm>
        </p:spPr>
        <p:txBody>
          <a:bodyPr>
            <a:normAutofit fontScale="92500" lnSpcReduction="10000"/>
          </a:bodyPr>
          <a:lstStyle/>
          <a:p>
            <a:pPr marL="514350" indent="-514350">
              <a:buFont typeface="+mj-lt"/>
              <a:buAutoNum type="arabicPeriod"/>
            </a:pPr>
            <a:r>
              <a:rPr lang="en-GB" dirty="0" smtClean="0"/>
              <a:t>A </a:t>
            </a:r>
            <a:r>
              <a:rPr lang="en-GB" dirty="0"/>
              <a:t>spaceship passes you at a speed of 0.8c. You measure its length to be 90 m. How long would it be when at rest</a:t>
            </a:r>
            <a:r>
              <a:rPr lang="en-GB" dirty="0" smtClean="0"/>
              <a:t>?</a:t>
            </a:r>
          </a:p>
          <a:p>
            <a:pPr marL="514350" indent="-514350">
              <a:buFont typeface="+mj-lt"/>
              <a:buAutoNum type="arabicPeriod"/>
            </a:pPr>
            <a:r>
              <a:rPr lang="en-GB" dirty="0" smtClean="0"/>
              <a:t>You </a:t>
            </a:r>
            <a:r>
              <a:rPr lang="en-GB" dirty="0"/>
              <a:t>are sitting in your sports car when a very fast sports car passes you at a speed of 0.18c. A person in the car says her car is 6.0 m long and yours is 6.15 m long. What do you measure for these two lengths</a:t>
            </a:r>
            <a:r>
              <a:rPr lang="en-GB" dirty="0" smtClean="0"/>
              <a:t>?</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1" y="871538"/>
            <a:ext cx="8962935" cy="313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42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980728"/>
            <a:ext cx="7886700" cy="4351338"/>
          </a:xfrm>
        </p:spPr>
        <p:txBody>
          <a:bodyPr/>
          <a:lstStyle/>
          <a:p>
            <a:pPr marL="0" indent="0">
              <a:buNone/>
            </a:pPr>
            <a:r>
              <a:rPr lang="en-GB" dirty="0" smtClean="0"/>
              <a:t>The </a:t>
            </a:r>
            <a:r>
              <a:rPr lang="en-GB" dirty="0"/>
              <a:t>nearest star to Earth is Alpha Centauri, 4.2 light years away.</a:t>
            </a:r>
          </a:p>
          <a:p>
            <a:r>
              <a:rPr lang="en-GB" dirty="0" smtClean="0"/>
              <a:t> </a:t>
            </a:r>
            <a:r>
              <a:rPr lang="en-GB" dirty="0"/>
              <a:t>At what constant velocity must a spacecraft travel from Earth if it is to reach the star in 3.0 years time? [20]</a:t>
            </a:r>
          </a:p>
          <a:p>
            <a:r>
              <a:rPr lang="en-GB" dirty="0" smtClean="0"/>
              <a:t>How </a:t>
            </a:r>
            <a:r>
              <a:rPr lang="en-GB" dirty="0"/>
              <a:t>long does the journey take according to an observer on Earth</a:t>
            </a:r>
            <a:r>
              <a:rPr lang="en-GB" dirty="0" smtClean="0"/>
              <a:t>?</a:t>
            </a:r>
            <a:endParaRPr lang="en-GB" dirty="0"/>
          </a:p>
        </p:txBody>
      </p:sp>
    </p:spTree>
    <p:extLst>
      <p:ext uri="{BB962C8B-B14F-4D97-AF65-F5344CB8AC3E}">
        <p14:creationId xmlns:p14="http://schemas.microsoft.com/office/powerpoint/2010/main" val="315971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83" t="38339" r="15485" b="50351"/>
          <a:stretch/>
        </p:blipFill>
        <p:spPr bwMode="auto">
          <a:xfrm>
            <a:off x="13681" y="620688"/>
            <a:ext cx="911847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140" t="38759" r="15898" b="18307"/>
          <a:stretch/>
        </p:blipFill>
        <p:spPr bwMode="auto">
          <a:xfrm>
            <a:off x="349544" y="2130715"/>
            <a:ext cx="8446751" cy="463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81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98" t="38645" r="21501" b="7892"/>
          <a:stretch/>
        </p:blipFill>
        <p:spPr bwMode="auto">
          <a:xfrm>
            <a:off x="295491" y="703215"/>
            <a:ext cx="8640960" cy="615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5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51" t="38966" r="13604" b="8739"/>
          <a:stretch/>
        </p:blipFill>
        <p:spPr bwMode="auto">
          <a:xfrm>
            <a:off x="17640" y="980728"/>
            <a:ext cx="912636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21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28" t="39551" r="28743" b="3603"/>
          <a:stretch/>
        </p:blipFill>
        <p:spPr bwMode="auto">
          <a:xfrm>
            <a:off x="1979712" y="692696"/>
            <a:ext cx="4635636" cy="415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634" t="53884" r="26731" b="10401"/>
          <a:stretch/>
        </p:blipFill>
        <p:spPr bwMode="auto">
          <a:xfrm>
            <a:off x="2220492" y="4680520"/>
            <a:ext cx="4154076"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69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2" y="908720"/>
            <a:ext cx="8975620" cy="227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Einstein 1921 by F Schmutzer - resto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429000"/>
            <a:ext cx="2208223" cy="289829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861048"/>
            <a:ext cx="524557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85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defRPr>
                <a:solidFill>
                  <a:schemeClr val="tx2"/>
                </a:solidFill>
                <a:latin typeface="Arial" charset="0"/>
              </a:defRPr>
            </a:lvl1pPr>
            <a:lvl2pPr marL="742950" indent="-285750">
              <a:defRPr>
                <a:solidFill>
                  <a:schemeClr val="tx2"/>
                </a:solidFill>
                <a:latin typeface="Arial" charset="0"/>
              </a:defRPr>
            </a:lvl2pPr>
            <a:lvl3pPr marL="1143000" indent="-228600">
              <a:defRPr>
                <a:solidFill>
                  <a:schemeClr val="tx2"/>
                </a:solidFill>
                <a:latin typeface="Arial" charset="0"/>
              </a:defRPr>
            </a:lvl3pPr>
            <a:lvl4pPr marL="1600200" indent="-228600">
              <a:defRPr>
                <a:solidFill>
                  <a:schemeClr val="tx2"/>
                </a:solidFill>
                <a:latin typeface="Arial" charset="0"/>
              </a:defRPr>
            </a:lvl4pPr>
            <a:lvl5pPr marL="2057400" indent="-22860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fld id="{85B01C42-EFA9-424E-ABE8-9EF3B8A7689A}" type="slidenum">
              <a:rPr lang="en-US" altLang="en-US">
                <a:solidFill>
                  <a:schemeClr val="tx1"/>
                </a:solidFill>
                <a:latin typeface="Garamond" pitchFamily="18" charset="0"/>
              </a:rPr>
              <a:pPr/>
              <a:t>3</a:t>
            </a:fld>
            <a:endParaRPr lang="en-US" altLang="en-US">
              <a:solidFill>
                <a:schemeClr val="tx1"/>
              </a:solidFill>
              <a:latin typeface="Garamond" pitchFamily="18" charset="0"/>
            </a:endParaRPr>
          </a:p>
        </p:txBody>
      </p:sp>
      <p:sp>
        <p:nvSpPr>
          <p:cNvPr id="46083" name="Line 10"/>
          <p:cNvSpPr>
            <a:spLocks noChangeShapeType="1"/>
          </p:cNvSpPr>
          <p:nvPr/>
        </p:nvSpPr>
        <p:spPr bwMode="auto">
          <a:xfrm flipV="1">
            <a:off x="2971800" y="487680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4" name="Rectangle 2"/>
          <p:cNvSpPr>
            <a:spLocks noGrp="1" noChangeArrowheads="1"/>
          </p:cNvSpPr>
          <p:nvPr>
            <p:ph type="title"/>
          </p:nvPr>
        </p:nvSpPr>
        <p:spPr/>
        <p:txBody>
          <a:bodyPr/>
          <a:lstStyle/>
          <a:p>
            <a:pPr eaLnBrk="1" hangingPunct="1"/>
            <a:r>
              <a:rPr lang="en-US" altLang="en-US" smtClean="0"/>
              <a:t>Time Dilation</a:t>
            </a:r>
          </a:p>
        </p:txBody>
      </p:sp>
      <p:sp>
        <p:nvSpPr>
          <p:cNvPr id="46085" name="Rectangle 3"/>
          <p:cNvSpPr>
            <a:spLocks noGrp="1" noChangeArrowheads="1"/>
          </p:cNvSpPr>
          <p:nvPr>
            <p:ph type="body" idx="1"/>
          </p:nvPr>
        </p:nvSpPr>
        <p:spPr>
          <a:xfrm>
            <a:off x="457200" y="1371600"/>
            <a:ext cx="8229600" cy="5029200"/>
          </a:xfrm>
        </p:spPr>
        <p:txBody>
          <a:bodyPr/>
          <a:lstStyle/>
          <a:p>
            <a:pPr eaLnBrk="1" hangingPunct="1">
              <a:lnSpc>
                <a:spcPct val="90000"/>
              </a:lnSpc>
              <a:buFont typeface="Wingdings" pitchFamily="2" charset="2"/>
              <a:buNone/>
            </a:pPr>
            <a:r>
              <a:rPr lang="en-US" altLang="en-US" smtClean="0"/>
              <a:t>	To understand </a:t>
            </a:r>
            <a:r>
              <a:rPr lang="en-US" altLang="en-US" i="1" smtClean="0"/>
              <a:t>time dilation </a:t>
            </a:r>
            <a:r>
              <a:rPr lang="en-US" altLang="en-US" smtClean="0"/>
              <a:t>the idea of </a:t>
            </a:r>
            <a:r>
              <a:rPr lang="en-US" altLang="en-US" b="1" smtClean="0">
                <a:solidFill>
                  <a:srgbClr val="000000"/>
                </a:solidFill>
              </a:rPr>
              <a:t>proper time</a:t>
            </a:r>
            <a:r>
              <a:rPr lang="en-US" altLang="en-US" smtClean="0"/>
              <a:t> must be understood:</a:t>
            </a:r>
          </a:p>
          <a:p>
            <a:pPr eaLnBrk="1" hangingPunct="1">
              <a:lnSpc>
                <a:spcPct val="90000"/>
              </a:lnSpc>
              <a:buFont typeface="Wingdings" pitchFamily="2" charset="2"/>
              <a:buNone/>
            </a:pPr>
            <a:endParaRPr lang="en-US" altLang="en-US" smtClean="0"/>
          </a:p>
          <a:p>
            <a:pPr eaLnBrk="1" hangingPunct="1">
              <a:lnSpc>
                <a:spcPct val="90000"/>
              </a:lnSpc>
            </a:pPr>
            <a:r>
              <a:rPr lang="en-US" altLang="en-US" smtClean="0"/>
              <a:t>The term </a:t>
            </a:r>
            <a:r>
              <a:rPr lang="en-US" altLang="en-US" b="1" smtClean="0">
                <a:solidFill>
                  <a:srgbClr val="000000"/>
                </a:solidFill>
              </a:rPr>
              <a:t>proper time</a:t>
            </a:r>
            <a:r>
              <a:rPr lang="en-US" altLang="en-US" smtClean="0"/>
              <a:t>,</a:t>
            </a:r>
            <a:r>
              <a:rPr lang="en-US" altLang="en-US" i="1" smtClean="0"/>
              <a:t>T</a:t>
            </a:r>
            <a:r>
              <a:rPr lang="en-US" altLang="en-US" baseline="-25000" smtClean="0"/>
              <a:t>0</a:t>
            </a:r>
            <a:r>
              <a:rPr lang="en-US" altLang="en-US" smtClean="0"/>
              <a:t>, is the time difference between two events occurring at the same position in a system as measured by a clock at that position. </a:t>
            </a:r>
          </a:p>
          <a:p>
            <a:pPr algn="ctr" eaLnBrk="1" hangingPunct="1">
              <a:lnSpc>
                <a:spcPct val="90000"/>
              </a:lnSpc>
            </a:pPr>
            <a:endParaRPr lang="en-US" altLang="en-US" smtClean="0"/>
          </a:p>
          <a:p>
            <a:pPr algn="ctr" eaLnBrk="1" hangingPunct="1">
              <a:lnSpc>
                <a:spcPct val="90000"/>
              </a:lnSpc>
            </a:pPr>
            <a:endParaRPr lang="en-US" altLang="en-US" smtClean="0"/>
          </a:p>
          <a:p>
            <a:pPr algn="ctr" eaLnBrk="1" hangingPunct="1">
              <a:lnSpc>
                <a:spcPct val="90000"/>
              </a:lnSpc>
              <a:buFont typeface="Wingdings" pitchFamily="2" charset="2"/>
              <a:buNone/>
            </a:pPr>
            <a:r>
              <a:rPr lang="en-US" altLang="en-US" smtClean="0"/>
              <a:t>Same location</a:t>
            </a:r>
          </a:p>
        </p:txBody>
      </p:sp>
      <p:sp>
        <p:nvSpPr>
          <p:cNvPr id="112648" name="AutoShape 8"/>
          <p:cNvSpPr>
            <a:spLocks noChangeArrowheads="1"/>
          </p:cNvSpPr>
          <p:nvPr/>
        </p:nvSpPr>
        <p:spPr bwMode="auto">
          <a:xfrm>
            <a:off x="4419600" y="4572000"/>
            <a:ext cx="609600" cy="6858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2"/>
                </a:solidFill>
                <a:latin typeface="Arial" charset="0"/>
              </a:defRPr>
            </a:lvl1pPr>
            <a:lvl2pPr marL="742950" indent="-285750">
              <a:defRPr>
                <a:solidFill>
                  <a:schemeClr val="tx2"/>
                </a:solidFill>
                <a:latin typeface="Arial" charset="0"/>
              </a:defRPr>
            </a:lvl2pPr>
            <a:lvl3pPr marL="1143000" indent="-228600">
              <a:defRPr>
                <a:solidFill>
                  <a:schemeClr val="tx2"/>
                </a:solidFill>
                <a:latin typeface="Arial" charset="0"/>
              </a:defRPr>
            </a:lvl3pPr>
            <a:lvl4pPr marL="1600200" indent="-228600">
              <a:defRPr>
                <a:solidFill>
                  <a:schemeClr val="tx2"/>
                </a:solidFill>
                <a:latin typeface="Arial" charset="0"/>
              </a:defRPr>
            </a:lvl4pPr>
            <a:lvl5pPr marL="2057400" indent="-22860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endParaRPr lang="en-GB" altLang="en-US"/>
          </a:p>
        </p:txBody>
      </p:sp>
      <p:sp>
        <p:nvSpPr>
          <p:cNvPr id="46087" name="Line 9"/>
          <p:cNvSpPr>
            <a:spLocks noChangeShapeType="1"/>
          </p:cNvSpPr>
          <p:nvPr/>
        </p:nvSpPr>
        <p:spPr bwMode="auto">
          <a:xfrm flipV="1">
            <a:off x="4191000" y="52578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833173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648"/>
                                        </p:tgtEl>
                                        <p:attrNameLst>
                                          <p:attrName>style.visibility</p:attrName>
                                        </p:attrNameLst>
                                      </p:cBhvr>
                                      <p:to>
                                        <p:strVal val="visible"/>
                                      </p:to>
                                    </p:set>
                                    <p:animEffect transition="in" filter="dissolve">
                                      <p:cBhvr>
                                        <p:cTn id="7" dur="500"/>
                                        <p:tgtEl>
                                          <p:spTgt spid="112648"/>
                                        </p:tgtEl>
                                      </p:cBhvr>
                                    </p:animEffect>
                                  </p:childTnLst>
                                </p:cTn>
                              </p:par>
                              <p:par>
                                <p:cTn id="8" presetID="10" presetClass="exit" presetSubtype="0" fill="hold" grpId="1" nodeType="withEffect">
                                  <p:stCondLst>
                                    <p:cond delay="0"/>
                                  </p:stCondLst>
                                  <p:childTnLst>
                                    <p:animEffect transition="out" filter="fade">
                                      <p:cBhvr>
                                        <p:cTn id="9" dur="2000"/>
                                        <p:tgtEl>
                                          <p:spTgt spid="112648"/>
                                        </p:tgtEl>
                                      </p:cBhvr>
                                    </p:animEffect>
                                    <p:set>
                                      <p:cBhvr>
                                        <p:cTn id="10" dur="1" fill="hold">
                                          <p:stCondLst>
                                            <p:cond delay="1999"/>
                                          </p:stCondLst>
                                        </p:cTn>
                                        <p:tgtEl>
                                          <p:spTgt spid="1126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animBg="1"/>
      <p:bldP spid="1126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descr="http://www.antonine-education.co.uk/Image_library/Physics_5_Options/Turning_points/Eq_7_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933056"/>
            <a:ext cx="243026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40" y="692696"/>
            <a:ext cx="75057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5" y="742174"/>
            <a:ext cx="8877216" cy="275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748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defRPr>
                <a:solidFill>
                  <a:schemeClr val="tx2"/>
                </a:solidFill>
                <a:latin typeface="Arial" charset="0"/>
              </a:defRPr>
            </a:lvl1pPr>
            <a:lvl2pPr marL="742950" indent="-285750">
              <a:defRPr>
                <a:solidFill>
                  <a:schemeClr val="tx2"/>
                </a:solidFill>
                <a:latin typeface="Arial" charset="0"/>
              </a:defRPr>
            </a:lvl2pPr>
            <a:lvl3pPr marL="1143000" indent="-228600">
              <a:defRPr>
                <a:solidFill>
                  <a:schemeClr val="tx2"/>
                </a:solidFill>
                <a:latin typeface="Arial" charset="0"/>
              </a:defRPr>
            </a:lvl3pPr>
            <a:lvl4pPr marL="1600200" indent="-228600">
              <a:defRPr>
                <a:solidFill>
                  <a:schemeClr val="tx2"/>
                </a:solidFill>
                <a:latin typeface="Arial" charset="0"/>
              </a:defRPr>
            </a:lvl4pPr>
            <a:lvl5pPr marL="2057400" indent="-22860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fld id="{B13C0D01-0F70-44F6-B484-87E9CFD52566}" type="slidenum">
              <a:rPr lang="en-US" altLang="en-US">
                <a:solidFill>
                  <a:schemeClr val="tx1"/>
                </a:solidFill>
                <a:latin typeface="Garamond" pitchFamily="18" charset="0"/>
              </a:rPr>
              <a:pPr/>
              <a:t>5</a:t>
            </a:fld>
            <a:endParaRPr lang="en-US" altLang="en-US">
              <a:solidFill>
                <a:schemeClr val="tx1"/>
              </a:solidFill>
              <a:latin typeface="Garamond" pitchFamily="18" charset="0"/>
            </a:endParaRPr>
          </a:p>
        </p:txBody>
      </p:sp>
      <p:pic>
        <p:nvPicPr>
          <p:cNvPr id="58371" name="Picture 4" descr="02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3375"/>
            <a:ext cx="82296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title"/>
          </p:nvPr>
        </p:nvSpPr>
        <p:spPr/>
        <p:txBody>
          <a:bodyPr/>
          <a:lstStyle/>
          <a:p>
            <a:pPr eaLnBrk="1" hangingPunct="1"/>
            <a:endParaRPr lang="en-US" altLang="en-US" sz="3400" dirty="0" smtClean="0"/>
          </a:p>
        </p:txBody>
      </p:sp>
      <p:sp>
        <p:nvSpPr>
          <p:cNvPr id="58373" name="Rectangle 3"/>
          <p:cNvSpPr>
            <a:spLocks noGrp="1" noChangeArrowheads="1"/>
          </p:cNvSpPr>
          <p:nvPr>
            <p:ph type="body" idx="1"/>
          </p:nvPr>
        </p:nvSpPr>
        <p:spPr>
          <a:xfrm>
            <a:off x="533400" y="1340768"/>
            <a:ext cx="8229600" cy="5140325"/>
          </a:xfrm>
        </p:spPr>
        <p:txBody>
          <a:bodyPr>
            <a:normAutofit lnSpcReduction="10000"/>
          </a:bodyPr>
          <a:lstStyle/>
          <a:p>
            <a:pPr marL="0" indent="0" algn="ctr" eaLnBrk="1" hangingPunct="1">
              <a:lnSpc>
                <a:spcPct val="90000"/>
              </a:lnSpc>
              <a:buFont typeface="Wingdings" pitchFamily="2" charset="2"/>
              <a:buNone/>
            </a:pPr>
            <a:r>
              <a:rPr lang="en-US" altLang="en-US" dirty="0" smtClean="0"/>
              <a:t>Time Dilation and </a:t>
            </a:r>
            <a:r>
              <a:rPr lang="en-US" altLang="en-US" dirty="0" err="1" smtClean="0"/>
              <a:t>Muon</a:t>
            </a:r>
            <a:r>
              <a:rPr lang="en-US" altLang="en-US" dirty="0" smtClean="0"/>
              <a:t> Decay</a:t>
            </a:r>
          </a:p>
          <a:p>
            <a:pPr marL="0" indent="0" algn="ctr" eaLnBrk="1" hangingPunct="1">
              <a:lnSpc>
                <a:spcPct val="90000"/>
              </a:lnSpc>
              <a:buFont typeface="Wingdings" pitchFamily="2" charset="2"/>
              <a:buNone/>
            </a:pPr>
            <a:endParaRPr lang="en-US" altLang="en-US" dirty="0" smtClean="0"/>
          </a:p>
          <a:p>
            <a:pPr marL="0" indent="0" algn="ctr" eaLnBrk="1" hangingPunct="1">
              <a:lnSpc>
                <a:spcPct val="90000"/>
              </a:lnSpc>
              <a:buFont typeface="Wingdings" pitchFamily="2" charset="2"/>
              <a:buNone/>
            </a:pPr>
            <a:endParaRPr lang="en-US" altLang="en-US" dirty="0" smtClean="0"/>
          </a:p>
          <a:p>
            <a:pPr marL="0" indent="0" algn="ctr" eaLnBrk="1" hangingPunct="1">
              <a:lnSpc>
                <a:spcPct val="90000"/>
              </a:lnSpc>
              <a:buFont typeface="Wingdings" pitchFamily="2" charset="2"/>
              <a:buNone/>
            </a:pPr>
            <a:endParaRPr lang="en-US" altLang="en-US" dirty="0" smtClean="0"/>
          </a:p>
          <a:p>
            <a:pPr marL="0" indent="0" algn="ctr" eaLnBrk="1" hangingPunct="1">
              <a:lnSpc>
                <a:spcPct val="90000"/>
              </a:lnSpc>
              <a:buFont typeface="Wingdings" pitchFamily="2" charset="2"/>
              <a:buNone/>
            </a:pPr>
            <a:endParaRPr lang="en-US" altLang="en-US" dirty="0" smtClean="0"/>
          </a:p>
          <a:p>
            <a:pPr marL="0" indent="0" eaLnBrk="1" hangingPunct="1">
              <a:lnSpc>
                <a:spcPct val="90000"/>
              </a:lnSpc>
              <a:buFont typeface="Wingdings" pitchFamily="2" charset="2"/>
              <a:buNone/>
            </a:pPr>
            <a:endParaRPr lang="en-US" altLang="en-US" sz="1800" b="1" dirty="0" smtClean="0"/>
          </a:p>
          <a:p>
            <a:pPr marL="0" indent="0" eaLnBrk="1" hangingPunct="1">
              <a:lnSpc>
                <a:spcPct val="90000"/>
              </a:lnSpc>
              <a:buFont typeface="Wingdings" pitchFamily="2" charset="2"/>
              <a:buNone/>
            </a:pPr>
            <a:endParaRPr lang="en-US" altLang="en-US" sz="1800" b="1" dirty="0" smtClean="0"/>
          </a:p>
          <a:p>
            <a:pPr marL="0" indent="0" eaLnBrk="1" hangingPunct="1">
              <a:lnSpc>
                <a:spcPct val="90000"/>
              </a:lnSpc>
              <a:buFont typeface="Wingdings" pitchFamily="2" charset="2"/>
              <a:buNone/>
            </a:pPr>
            <a:endParaRPr lang="en-US" altLang="en-US" sz="1800" b="1" dirty="0" smtClean="0"/>
          </a:p>
          <a:p>
            <a:pPr marL="0" indent="0" eaLnBrk="1" hangingPunct="1">
              <a:lnSpc>
                <a:spcPct val="90000"/>
              </a:lnSpc>
              <a:buFont typeface="Wingdings" pitchFamily="2" charset="2"/>
              <a:buNone/>
            </a:pPr>
            <a:endParaRPr lang="en-US" altLang="en-US" sz="1800" b="1" dirty="0" smtClean="0"/>
          </a:p>
          <a:p>
            <a:pPr marL="0" indent="0" eaLnBrk="1" hangingPunct="1">
              <a:lnSpc>
                <a:spcPct val="90000"/>
              </a:lnSpc>
              <a:buFont typeface="Wingdings" pitchFamily="2" charset="2"/>
              <a:buNone/>
            </a:pPr>
            <a:endParaRPr lang="en-US" altLang="en-US" sz="1800" b="1" dirty="0" smtClean="0"/>
          </a:p>
          <a:p>
            <a:pPr marL="0" indent="0" eaLnBrk="1" hangingPunct="1">
              <a:lnSpc>
                <a:spcPct val="90000"/>
              </a:lnSpc>
              <a:buFont typeface="Wingdings" pitchFamily="2" charset="2"/>
              <a:buNone/>
            </a:pPr>
            <a:endParaRPr lang="en-US" altLang="en-US" sz="1800" b="1" dirty="0" smtClean="0"/>
          </a:p>
          <a:p>
            <a:pPr marL="0" indent="0" eaLnBrk="1" hangingPunct="1">
              <a:lnSpc>
                <a:spcPct val="90000"/>
              </a:lnSpc>
              <a:buFont typeface="Wingdings" pitchFamily="2" charset="2"/>
              <a:buNone/>
            </a:pPr>
            <a:r>
              <a:rPr lang="en-US" altLang="en-US" sz="1700" b="1" dirty="0" smtClean="0"/>
              <a:t>Figure 2.18: </a:t>
            </a:r>
            <a:r>
              <a:rPr lang="en-US" altLang="en-US" sz="1700" dirty="0" smtClean="0"/>
              <a:t>The number of </a:t>
            </a:r>
            <a:r>
              <a:rPr lang="en-US" altLang="en-US" sz="1700" dirty="0" err="1" smtClean="0"/>
              <a:t>muons</a:t>
            </a:r>
            <a:r>
              <a:rPr lang="en-US" altLang="en-US" sz="1700" dirty="0" smtClean="0"/>
              <a:t> detected with speeds near 0.98</a:t>
            </a:r>
            <a:r>
              <a:rPr lang="en-US" altLang="en-US" sz="1700" i="1" dirty="0" smtClean="0"/>
              <a:t>c </a:t>
            </a:r>
            <a:r>
              <a:rPr lang="en-US" altLang="en-US" sz="1700" dirty="0" smtClean="0"/>
              <a:t>is much different (a) on top of a mountain than (b) at sea level, because of the </a:t>
            </a:r>
            <a:r>
              <a:rPr lang="en-US" altLang="en-US" sz="1700" dirty="0" err="1" smtClean="0"/>
              <a:t>muon’s</a:t>
            </a:r>
            <a:r>
              <a:rPr lang="en-US" altLang="en-US" sz="1700" dirty="0" smtClean="0"/>
              <a:t> decay. The experimental result agrees with our time dilation equation.</a:t>
            </a:r>
          </a:p>
        </p:txBody>
      </p:sp>
    </p:spTree>
    <p:extLst>
      <p:ext uri="{BB962C8B-B14F-4D97-AF65-F5344CB8AC3E}">
        <p14:creationId xmlns:p14="http://schemas.microsoft.com/office/powerpoint/2010/main" val="3717039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90956"/>
            <a:ext cx="7886700" cy="2616125"/>
          </a:xfrm>
        </p:spPr>
        <p:txBody>
          <a:bodyPr>
            <a:normAutofit/>
          </a:bodyPr>
          <a:lstStyle/>
          <a:p>
            <a:r>
              <a:rPr lang="en-GB" sz="2000" dirty="0" smtClean="0"/>
              <a:t>Half life for </a:t>
            </a:r>
            <a:r>
              <a:rPr lang="en-GB" sz="2000" dirty="0" err="1" smtClean="0"/>
              <a:t>Muon</a:t>
            </a:r>
            <a:r>
              <a:rPr lang="en-GB" sz="2000" dirty="0" smtClean="0"/>
              <a:t> at rest = 1.5 us</a:t>
            </a:r>
          </a:p>
          <a:p>
            <a:r>
              <a:rPr lang="en-GB" sz="2000" dirty="0" smtClean="0"/>
              <a:t>V = 0.996c</a:t>
            </a:r>
          </a:p>
          <a:p>
            <a:pPr marL="514350" indent="-514350">
              <a:buFont typeface="+mj-lt"/>
              <a:buAutoNum type="arabicPeriod"/>
            </a:pPr>
            <a:r>
              <a:rPr lang="en-GB" sz="2000" dirty="0" smtClean="0"/>
              <a:t>How far would it travel before 50% were detected? </a:t>
            </a:r>
          </a:p>
          <a:p>
            <a:pPr marL="514350" indent="-514350">
              <a:buFont typeface="+mj-lt"/>
              <a:buAutoNum type="arabicPeriod"/>
            </a:pPr>
            <a:r>
              <a:rPr lang="en-GB" sz="2000" dirty="0" smtClean="0"/>
              <a:t>The particles were shown to have a drop off to 50% intensity at 5000m. </a:t>
            </a:r>
          </a:p>
          <a:p>
            <a:pPr lvl="1"/>
            <a:r>
              <a:rPr lang="en-GB" sz="2000" dirty="0" smtClean="0"/>
              <a:t>What is their half life while moving at this speed? </a:t>
            </a:r>
          </a:p>
          <a:p>
            <a:pPr lvl="1"/>
            <a:r>
              <a:rPr lang="en-GB" sz="2000" dirty="0" smtClean="0"/>
              <a:t>Show that this agrees with Special relativity</a:t>
            </a:r>
            <a:r>
              <a:rPr lang="en-GB" dirty="0" smtClean="0"/>
              <a:t> </a:t>
            </a:r>
            <a:endParaRPr lang="en-GB" sz="1800" dirty="0" smtClean="0"/>
          </a:p>
          <a:p>
            <a:pPr marL="514350" indent="-514350">
              <a:buFont typeface="+mj-lt"/>
              <a:buAutoNum type="arabicPeriod"/>
            </a:pPr>
            <a:endParaRPr lang="en-GB" sz="1600" dirty="0"/>
          </a:p>
        </p:txBody>
      </p:sp>
      <p:pic>
        <p:nvPicPr>
          <p:cNvPr id="10242" name="Picture 2" descr="http://www.antonine-education.co.uk/Image_library/Physics_5_Options/Turning_points/Muon_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8" y="3407081"/>
            <a:ext cx="7272808" cy="347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0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11560" y="692696"/>
            <a:ext cx="7886700" cy="4351338"/>
          </a:xfrm>
        </p:spPr>
        <p:txBody>
          <a:bodyPr/>
          <a:lstStyle/>
          <a:p>
            <a:pPr marL="514350" indent="-514350">
              <a:buFont typeface="+mj-lt"/>
              <a:buAutoNum type="arabicPeriod"/>
            </a:pPr>
            <a:r>
              <a:rPr lang="en-GB" dirty="0" smtClean="0"/>
              <a:t>A </a:t>
            </a:r>
            <a:r>
              <a:rPr lang="en-GB" dirty="0"/>
              <a:t>beam of a certain type of elementary particle travel at a speed of 2.85 × 108 ms-1. At this speed the average lifetime is measured to be 2.5 × 10-6 s. What is the particle’s lifetime at rest? </a:t>
            </a:r>
            <a:endParaRPr lang="en-GB" dirty="0" smtClean="0"/>
          </a:p>
          <a:p>
            <a:pPr marL="514350" indent="-514350">
              <a:buFont typeface="+mj-lt"/>
              <a:buAutoNum type="arabicPeriod"/>
            </a:pPr>
            <a:endParaRPr lang="en-GB" dirty="0"/>
          </a:p>
          <a:p>
            <a:pPr marL="514350" indent="-514350">
              <a:buFont typeface="+mj-lt"/>
              <a:buAutoNum type="arabicPeriod"/>
            </a:pPr>
            <a:r>
              <a:rPr lang="en-GB" dirty="0" smtClean="0"/>
              <a:t>What </a:t>
            </a:r>
            <a:r>
              <a:rPr lang="en-GB" dirty="0"/>
              <a:t>is the speed of a beam of </a:t>
            </a:r>
            <a:r>
              <a:rPr lang="en-GB" dirty="0" err="1"/>
              <a:t>pions</a:t>
            </a:r>
            <a:r>
              <a:rPr lang="en-GB" dirty="0"/>
              <a:t> if their average lifetime is measured to be 3.5 × 10-8 s? At rest their lifetime is 2.6 × 10-8 s</a:t>
            </a:r>
            <a:r>
              <a:rPr lang="en-GB" dirty="0" smtClean="0"/>
              <a:t>.</a:t>
            </a:r>
            <a:endParaRPr lang="en-GB" dirty="0"/>
          </a:p>
        </p:txBody>
      </p:sp>
    </p:spTree>
    <p:extLst>
      <p:ext uri="{BB962C8B-B14F-4D97-AF65-F5344CB8AC3E}">
        <p14:creationId xmlns:p14="http://schemas.microsoft.com/office/powerpoint/2010/main" val="60714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defRPr>
                <a:solidFill>
                  <a:schemeClr val="tx2"/>
                </a:solidFill>
                <a:latin typeface="Arial" charset="0"/>
              </a:defRPr>
            </a:lvl1pPr>
            <a:lvl2pPr marL="742950" indent="-285750">
              <a:defRPr>
                <a:solidFill>
                  <a:schemeClr val="tx2"/>
                </a:solidFill>
                <a:latin typeface="Arial" charset="0"/>
              </a:defRPr>
            </a:lvl2pPr>
            <a:lvl3pPr marL="1143000" indent="-228600">
              <a:defRPr>
                <a:solidFill>
                  <a:schemeClr val="tx2"/>
                </a:solidFill>
                <a:latin typeface="Arial" charset="0"/>
              </a:defRPr>
            </a:lvl3pPr>
            <a:lvl4pPr marL="1600200" indent="-228600">
              <a:defRPr>
                <a:solidFill>
                  <a:schemeClr val="tx2"/>
                </a:solidFill>
                <a:latin typeface="Arial" charset="0"/>
              </a:defRPr>
            </a:lvl4pPr>
            <a:lvl5pPr marL="2057400" indent="-22860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fld id="{D1257452-CBD8-4F3D-B520-621AF201C503}" type="slidenum">
              <a:rPr lang="en-US" altLang="en-US">
                <a:solidFill>
                  <a:schemeClr val="tx1"/>
                </a:solidFill>
                <a:latin typeface="Garamond" pitchFamily="18" charset="0"/>
              </a:rPr>
              <a:pPr/>
              <a:t>8</a:t>
            </a:fld>
            <a:endParaRPr lang="en-US" altLang="en-US">
              <a:solidFill>
                <a:schemeClr val="tx1"/>
              </a:solidFill>
              <a:latin typeface="Garamond" pitchFamily="18" charset="0"/>
            </a:endParaRPr>
          </a:p>
        </p:txBody>
      </p:sp>
      <p:sp>
        <p:nvSpPr>
          <p:cNvPr id="59395" name="Rectangle 3"/>
          <p:cNvSpPr>
            <a:spLocks noGrp="1" noChangeArrowheads="1"/>
          </p:cNvSpPr>
          <p:nvPr>
            <p:ph type="body" idx="1"/>
          </p:nvPr>
        </p:nvSpPr>
        <p:spPr>
          <a:xfrm>
            <a:off x="558005" y="5445224"/>
            <a:ext cx="8229600" cy="1143000"/>
          </a:xfrm>
        </p:spPr>
        <p:txBody>
          <a:bodyPr/>
          <a:lstStyle/>
          <a:p>
            <a:pPr marL="0" indent="0" eaLnBrk="1" hangingPunct="1">
              <a:buFont typeface="Wingdings" pitchFamily="2" charset="2"/>
              <a:buNone/>
            </a:pPr>
            <a:r>
              <a:rPr lang="en-US" altLang="en-US" sz="1500" b="1" dirty="0" smtClean="0"/>
              <a:t>Figure 2.20: </a:t>
            </a:r>
            <a:r>
              <a:rPr lang="en-US" altLang="en-US" sz="1500" dirty="0" smtClean="0"/>
              <a:t>Two airplanes took off (at different times) from Washington, D.C., where the U.S. Naval Observatory is located. The airplanes traveled east and west around Earth as it rotated. Atomic clocks on the airplanes were compared with similar clocks kept at the observatory to show that the moving clocks in the airplanes ran slower.</a:t>
            </a:r>
          </a:p>
          <a:p>
            <a:pPr marL="0" indent="0" eaLnBrk="1" hangingPunct="1">
              <a:buFont typeface="Wingdings" pitchFamily="2" charset="2"/>
              <a:buNone/>
            </a:pPr>
            <a:endParaRPr lang="en-US" altLang="en-US" sz="1500" dirty="0" smtClean="0"/>
          </a:p>
        </p:txBody>
      </p:sp>
      <p:pic>
        <p:nvPicPr>
          <p:cNvPr id="59396" name="Picture 4" descr="0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2" y="1268760"/>
            <a:ext cx="33035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Grp="1" noChangeArrowheads="1"/>
          </p:cNvSpPr>
          <p:nvPr>
            <p:ph type="title"/>
          </p:nvPr>
        </p:nvSpPr>
        <p:spPr>
          <a:noFill/>
        </p:spPr>
        <p:txBody>
          <a:bodyPr/>
          <a:lstStyle/>
          <a:p>
            <a:pPr eaLnBrk="1" hangingPunct="1"/>
            <a:r>
              <a:rPr lang="en-US" altLang="en-US" sz="3400" smtClean="0"/>
              <a:t>Atomic Clock Measurement</a:t>
            </a:r>
          </a:p>
        </p:txBody>
      </p:sp>
    </p:spTree>
    <p:extLst>
      <p:ext uri="{BB962C8B-B14F-4D97-AF65-F5344CB8AC3E}">
        <p14:creationId xmlns:p14="http://schemas.microsoft.com/office/powerpoint/2010/main" val="2976091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xfrm>
            <a:off x="6457950" y="6915250"/>
            <a:ext cx="2057400" cy="365125"/>
          </a:xfrm>
          <a:noFill/>
        </p:spPr>
        <p:txBody>
          <a:bodyPr/>
          <a:lstStyle>
            <a:lvl1pPr>
              <a:defRPr>
                <a:solidFill>
                  <a:schemeClr val="tx2"/>
                </a:solidFill>
                <a:latin typeface="Arial" charset="0"/>
              </a:defRPr>
            </a:lvl1pPr>
            <a:lvl2pPr marL="742950" indent="-285750">
              <a:defRPr>
                <a:solidFill>
                  <a:schemeClr val="tx2"/>
                </a:solidFill>
                <a:latin typeface="Arial" charset="0"/>
              </a:defRPr>
            </a:lvl2pPr>
            <a:lvl3pPr marL="1143000" indent="-228600">
              <a:defRPr>
                <a:solidFill>
                  <a:schemeClr val="tx2"/>
                </a:solidFill>
                <a:latin typeface="Arial" charset="0"/>
              </a:defRPr>
            </a:lvl3pPr>
            <a:lvl4pPr marL="1600200" indent="-228600">
              <a:defRPr>
                <a:solidFill>
                  <a:schemeClr val="tx2"/>
                </a:solidFill>
                <a:latin typeface="Arial" charset="0"/>
              </a:defRPr>
            </a:lvl4pPr>
            <a:lvl5pPr marL="2057400" indent="-22860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fld id="{2678892D-FDC6-4E64-BF2D-05F5BFF523C0}" type="slidenum">
              <a:rPr lang="en-US" altLang="en-US">
                <a:solidFill>
                  <a:schemeClr val="tx1"/>
                </a:solidFill>
                <a:latin typeface="Garamond" pitchFamily="18" charset="0"/>
              </a:rPr>
              <a:pPr/>
              <a:t>9</a:t>
            </a:fld>
            <a:endParaRPr lang="en-US" altLang="en-US">
              <a:solidFill>
                <a:schemeClr val="tx1"/>
              </a:solidFill>
              <a:latin typeface="Garamond" pitchFamily="18" charset="0"/>
            </a:endParaRPr>
          </a:p>
        </p:txBody>
      </p:sp>
      <p:sp>
        <p:nvSpPr>
          <p:cNvPr id="60419" name="Rectangle 2"/>
          <p:cNvSpPr>
            <a:spLocks noGrp="1" noChangeArrowheads="1"/>
          </p:cNvSpPr>
          <p:nvPr>
            <p:ph type="title"/>
          </p:nvPr>
        </p:nvSpPr>
        <p:spPr>
          <a:xfrm>
            <a:off x="457200" y="836712"/>
            <a:ext cx="8229600" cy="379412"/>
          </a:xfrm>
        </p:spPr>
        <p:txBody>
          <a:bodyPr>
            <a:normAutofit fontScale="90000"/>
          </a:bodyPr>
          <a:lstStyle/>
          <a:p>
            <a:pPr eaLnBrk="1" hangingPunct="1"/>
            <a:r>
              <a:rPr lang="en-US" altLang="en-US" sz="3400" smtClean="0"/>
              <a:t>2.8: Twin Paradox</a:t>
            </a:r>
          </a:p>
        </p:txBody>
      </p:sp>
      <p:sp>
        <p:nvSpPr>
          <p:cNvPr id="60420" name="Rectangle 3"/>
          <p:cNvSpPr>
            <a:spLocks noGrp="1" noChangeArrowheads="1"/>
          </p:cNvSpPr>
          <p:nvPr>
            <p:ph type="body" idx="1"/>
          </p:nvPr>
        </p:nvSpPr>
        <p:spPr>
          <a:xfrm>
            <a:off x="460375" y="1700312"/>
            <a:ext cx="8226425" cy="4802187"/>
          </a:xfrm>
        </p:spPr>
        <p:txBody>
          <a:bodyPr/>
          <a:lstStyle/>
          <a:p>
            <a:pPr marL="0" indent="0" eaLnBrk="1" hangingPunct="1">
              <a:buFont typeface="Wingdings" pitchFamily="2" charset="2"/>
              <a:buNone/>
            </a:pPr>
            <a:r>
              <a:rPr lang="en-US" altLang="en-US" sz="2000" b="1" smtClean="0">
                <a:solidFill>
                  <a:srgbClr val="000000"/>
                </a:solidFill>
              </a:rPr>
              <a:t>The Set-up</a:t>
            </a:r>
          </a:p>
          <a:p>
            <a:pPr marL="0" indent="0" eaLnBrk="1" hangingPunct="1">
              <a:buFont typeface="Wingdings" pitchFamily="2" charset="2"/>
              <a:buNone/>
            </a:pPr>
            <a:r>
              <a:rPr lang="en-US" altLang="en-US" sz="2000" smtClean="0"/>
              <a:t>Twins Mary and Frank at age 30 decide on two career paths: Mary decides to become an astronaut and to leave on a trip 8 lightyears (ly) from the Earth at a great speed and to return; Frank decides to reside on the Earth.</a:t>
            </a:r>
          </a:p>
          <a:p>
            <a:pPr marL="0" indent="0" eaLnBrk="1" hangingPunct="1">
              <a:buFont typeface="Wingdings" pitchFamily="2" charset="2"/>
              <a:buNone/>
            </a:pPr>
            <a:r>
              <a:rPr lang="en-US" altLang="en-US" sz="2000" smtClean="0"/>
              <a:t> </a:t>
            </a:r>
          </a:p>
          <a:p>
            <a:pPr marL="0" indent="0" eaLnBrk="1" hangingPunct="1">
              <a:buFont typeface="Wingdings" pitchFamily="2" charset="2"/>
              <a:buNone/>
            </a:pPr>
            <a:r>
              <a:rPr lang="en-US" altLang="en-US" sz="2000" b="1" smtClean="0">
                <a:solidFill>
                  <a:srgbClr val="000000"/>
                </a:solidFill>
              </a:rPr>
              <a:t>The Problem</a:t>
            </a:r>
          </a:p>
          <a:p>
            <a:pPr marL="0" indent="0" eaLnBrk="1" hangingPunct="1">
              <a:buFont typeface="Wingdings" pitchFamily="2" charset="2"/>
              <a:buNone/>
            </a:pPr>
            <a:r>
              <a:rPr lang="en-US" altLang="en-US" sz="2000" smtClean="0"/>
              <a:t>Upon Mary’s return, Frank reasons that her clocks measuring her age must run slow. As such, she will return younger. However, Mary claims that it is Frank who is moving and consequently his clocks must run slow. </a:t>
            </a:r>
          </a:p>
          <a:p>
            <a:pPr marL="0" indent="0" eaLnBrk="1" hangingPunct="1">
              <a:buFont typeface="Wingdings" pitchFamily="2" charset="2"/>
              <a:buNone/>
            </a:pPr>
            <a:endParaRPr lang="en-US" altLang="en-US" sz="2000" b="1" smtClean="0">
              <a:solidFill>
                <a:srgbClr val="000000"/>
              </a:solidFill>
            </a:endParaRPr>
          </a:p>
          <a:p>
            <a:pPr marL="0" indent="0" eaLnBrk="1" hangingPunct="1">
              <a:buFont typeface="Wingdings" pitchFamily="2" charset="2"/>
              <a:buNone/>
            </a:pPr>
            <a:r>
              <a:rPr lang="en-US" altLang="en-US" sz="2000" b="1" smtClean="0">
                <a:solidFill>
                  <a:srgbClr val="000000"/>
                </a:solidFill>
              </a:rPr>
              <a:t>The Paradox</a:t>
            </a:r>
          </a:p>
          <a:p>
            <a:pPr marL="0" indent="0" eaLnBrk="1" hangingPunct="1">
              <a:buFont typeface="Wingdings" pitchFamily="2" charset="2"/>
              <a:buNone/>
            </a:pPr>
            <a:r>
              <a:rPr lang="en-US" altLang="en-US" sz="2000" smtClean="0"/>
              <a:t>Who is younger upon Mary’s return?</a:t>
            </a:r>
          </a:p>
        </p:txBody>
      </p:sp>
    </p:spTree>
    <p:extLst>
      <p:ext uri="{BB962C8B-B14F-4D97-AF65-F5344CB8AC3E}">
        <p14:creationId xmlns:p14="http://schemas.microsoft.com/office/powerpoint/2010/main" val="1995821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528</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PowerPoint Presentation</vt:lpstr>
      <vt:lpstr>PowerPoint Presentation</vt:lpstr>
      <vt:lpstr>Time Dilation</vt:lpstr>
      <vt:lpstr>PowerPoint Presentation</vt:lpstr>
      <vt:lpstr>PowerPoint Presentation</vt:lpstr>
      <vt:lpstr>PowerPoint Presentation</vt:lpstr>
      <vt:lpstr>PowerPoint Presentation</vt:lpstr>
      <vt:lpstr>Atomic Clock Measurement</vt:lpstr>
      <vt:lpstr>2.8: Twin Paradox</vt:lpstr>
      <vt:lpstr>PowerPoint Presentation</vt:lpstr>
      <vt:lpstr>PowerPoint Presentation</vt:lpstr>
      <vt:lpstr>PowerPoint Presentation</vt:lpstr>
      <vt:lpstr>PowerPoint Presentation</vt:lpstr>
      <vt:lpstr>PowerPoint Presentation</vt:lpstr>
      <vt:lpstr>PowerPoint Presentation</vt:lpstr>
    </vt:vector>
  </TitlesOfParts>
  <Company>The City of London of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Duddy</dc:creator>
  <cp:lastModifiedBy>Joshua Duddy</cp:lastModifiedBy>
  <cp:revision>5</cp:revision>
  <dcterms:created xsi:type="dcterms:W3CDTF">2016-02-29T13:24:53Z</dcterms:created>
  <dcterms:modified xsi:type="dcterms:W3CDTF">2016-02-29T14:15:55Z</dcterms:modified>
</cp:coreProperties>
</file>