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0" r:id="rId3"/>
    <p:sldId id="258" r:id="rId4"/>
    <p:sldId id="262"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02D36-4E8C-44EF-93D3-92927BEAAA77}" type="datetimeFigureOut">
              <a:rPr lang="en-GB" smtClean="0"/>
              <a:t>04/12/2019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B753D-38E9-4AD6-BA00-B1E678291B4C}" type="slidenum">
              <a:rPr lang="en-GB" smtClean="0"/>
              <a:t>‹#›</a:t>
            </a:fld>
            <a:endParaRPr lang="en-GB"/>
          </a:p>
        </p:txBody>
      </p:sp>
    </p:spTree>
    <p:extLst>
      <p:ext uri="{BB962C8B-B14F-4D97-AF65-F5344CB8AC3E}">
        <p14:creationId xmlns:p14="http://schemas.microsoft.com/office/powerpoint/2010/main" val="18160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Question one is from Oxford text book. Questions two and three are from the AQA Hodder Student Guide Book.  Question 4 and 5 Cambridge back of book.</a:t>
            </a:r>
          </a:p>
        </p:txBody>
      </p:sp>
      <p:sp>
        <p:nvSpPr>
          <p:cNvPr id="4" name="Slide Number Placeholder 3"/>
          <p:cNvSpPr>
            <a:spLocks noGrp="1"/>
          </p:cNvSpPr>
          <p:nvPr>
            <p:ph type="sldNum" sz="quarter" idx="5"/>
          </p:nvPr>
        </p:nvSpPr>
        <p:spPr/>
        <p:txBody>
          <a:bodyPr/>
          <a:lstStyle/>
          <a:p>
            <a:fld id="{CC6B753D-38E9-4AD6-BA00-B1E678291B4C}" type="slidenum">
              <a:rPr lang="en-GB" smtClean="0"/>
              <a:t>6</a:t>
            </a:fld>
            <a:endParaRPr lang="en-GB"/>
          </a:p>
        </p:txBody>
      </p:sp>
    </p:spTree>
    <p:extLst>
      <p:ext uri="{BB962C8B-B14F-4D97-AF65-F5344CB8AC3E}">
        <p14:creationId xmlns:p14="http://schemas.microsoft.com/office/powerpoint/2010/main" val="3627346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52516-314E-4104-8792-14EF9CF78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8ADEC3-CCA8-41DB-82EF-1E2E392CE3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E29D44-878F-4011-9129-B7C9780CA34B}"/>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FBE722D3-2A91-4AB4-AFE4-F1483D1E54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933AE3-7047-4F8C-A130-7E159A4B99B4}"/>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332409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23531-D10C-409B-AC3F-C665EB15BE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FA5A56-37F8-47B9-B744-039C78527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E48435-B165-49D7-B779-A3C078C427B1}"/>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3B83E756-2697-4138-A041-0828E57307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47C332-FFE5-441C-BA44-10C4E6C7B275}"/>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47882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A21C8F-2E52-4AAB-B025-8283240CD8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E6946C-A1EC-4A2B-9877-5C0C10FEA3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F0AE13-1174-468A-BD7F-0B6DE354C193}"/>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9B1B4963-47F8-488F-9834-BAA08A694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04A28E-E493-411B-BB7F-4013D439D4DD}"/>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340628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7C7F1-655D-4A50-9213-DCDF5C9271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91B820-75F8-4872-9290-68BBB3BC08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628D33-AD69-4C9B-B174-D605B9E40E62}"/>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A7E4D57D-422A-4531-B3D2-40127A5919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1DA6F2-9AAB-4C1B-9DDE-154B77B28316}"/>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375390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8FFA-E7D2-4C6B-ACD0-9CDE3A6B38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E0A16A-207F-44B6-9FB1-353CECC605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93FB39-189D-4977-A115-E131C3F2042E}"/>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CE78B3E2-EB81-4656-90F3-3BE33174E5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C568A4-4496-4779-BC39-E920CD028110}"/>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86829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954F9-E166-4381-ABF3-CEBDB73D43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FBA5CC-28E4-4E3E-98CC-480FAD25F8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29144-C0E7-4EFA-94E5-62054DF337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9144C04-EE8F-4542-8290-EE08E1A13E84}"/>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6" name="Footer Placeholder 5">
            <a:extLst>
              <a:ext uri="{FF2B5EF4-FFF2-40B4-BE49-F238E27FC236}">
                <a16:creationId xmlns:a16="http://schemas.microsoft.com/office/drawing/2014/main" id="{097560F2-13EB-44F1-B9A7-9B129E788C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B2EC7C-1723-4F47-9C57-4AB349E691B9}"/>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401461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00DD1-24A5-47FF-B3F9-C7FDD5E916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31FFE7-889D-47B0-A7B0-A6963BFA4A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17E705-12AF-4894-8A05-74413F874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085F22-3198-4EE2-B20F-81846F249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77FD70-F2F4-4B64-92C2-8563AB6097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69B7EF5-2CA4-4C3D-8EAC-A4011005ABB7}"/>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8" name="Footer Placeholder 7">
            <a:extLst>
              <a:ext uri="{FF2B5EF4-FFF2-40B4-BE49-F238E27FC236}">
                <a16:creationId xmlns:a16="http://schemas.microsoft.com/office/drawing/2014/main" id="{F09DBE00-9AAF-4EB2-A7CE-1E962AE7DA5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629E50E-4179-4755-A010-FE9C70ECFA47}"/>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75170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D84A-76BD-4C4A-8696-42D3AD974D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3AB0C3-017A-47F0-8417-2E42AE2DBF81}"/>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4" name="Footer Placeholder 3">
            <a:extLst>
              <a:ext uri="{FF2B5EF4-FFF2-40B4-BE49-F238E27FC236}">
                <a16:creationId xmlns:a16="http://schemas.microsoft.com/office/drawing/2014/main" id="{A41276AA-6386-4917-B58C-8B9EBAB13D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FE700B-74BB-4DC9-9677-A0F3119DF3C4}"/>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407285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0C5694-80EF-4C4B-9024-9371DFAAD43E}"/>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3" name="Footer Placeholder 2">
            <a:extLst>
              <a:ext uri="{FF2B5EF4-FFF2-40B4-BE49-F238E27FC236}">
                <a16:creationId xmlns:a16="http://schemas.microsoft.com/office/drawing/2014/main" id="{FF1A54E5-07AE-42BF-846D-9DA897E893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028AA8A-7920-4120-9644-007DFCFACF2B}"/>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1265615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6CDE1-769D-4C8C-9690-6B3C322139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42BCA8-1B93-48FD-AEE0-DCF7F78DF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567431-09DA-41AD-A00B-18673DDBFB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31EE1-7256-4EE4-A314-0750C6EE525E}"/>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6" name="Footer Placeholder 5">
            <a:extLst>
              <a:ext uri="{FF2B5EF4-FFF2-40B4-BE49-F238E27FC236}">
                <a16:creationId xmlns:a16="http://schemas.microsoft.com/office/drawing/2014/main" id="{66342FA3-C97A-42AC-917D-15117E83D5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3766D0-539B-4CA1-9D4F-CEA9CDE186E9}"/>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188472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5595-78CD-4B25-A9CE-6EB83C7C96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B2E8064-92A3-474B-90CE-ABF5FFA58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800AE9-0860-4A63-A3DA-F6E1E4414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04EE9E-7EF8-4E6C-BF9F-462765D15F49}"/>
              </a:ext>
            </a:extLst>
          </p:cNvPr>
          <p:cNvSpPr>
            <a:spLocks noGrp="1"/>
          </p:cNvSpPr>
          <p:nvPr>
            <p:ph type="dt" sz="half" idx="10"/>
          </p:nvPr>
        </p:nvSpPr>
        <p:spPr/>
        <p:txBody>
          <a:bodyPr/>
          <a:lstStyle/>
          <a:p>
            <a:fld id="{B2A3F234-E4F4-4F20-B4E9-8BABEEF963BF}" type="datetimeFigureOut">
              <a:rPr lang="en-GB" smtClean="0"/>
              <a:t>04/12/2019</a:t>
            </a:fld>
            <a:endParaRPr lang="en-GB"/>
          </a:p>
        </p:txBody>
      </p:sp>
      <p:sp>
        <p:nvSpPr>
          <p:cNvPr id="6" name="Footer Placeholder 5">
            <a:extLst>
              <a:ext uri="{FF2B5EF4-FFF2-40B4-BE49-F238E27FC236}">
                <a16:creationId xmlns:a16="http://schemas.microsoft.com/office/drawing/2014/main" id="{41AC2A3C-2520-4F54-9240-D094B1D5EC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103983-9495-44FB-BF45-4CEFBFD2E061}"/>
              </a:ext>
            </a:extLst>
          </p:cNvPr>
          <p:cNvSpPr>
            <a:spLocks noGrp="1"/>
          </p:cNvSpPr>
          <p:nvPr>
            <p:ph type="sldNum" sz="quarter" idx="12"/>
          </p:nvPr>
        </p:nvSpPr>
        <p:spPr/>
        <p:txBody>
          <a:bodyPr/>
          <a:lstStyle/>
          <a:p>
            <a:fld id="{A5350165-493D-453A-A9B9-96039068E0CD}" type="slidenum">
              <a:rPr lang="en-GB" smtClean="0"/>
              <a:t>‹#›</a:t>
            </a:fld>
            <a:endParaRPr lang="en-GB"/>
          </a:p>
        </p:txBody>
      </p:sp>
    </p:spTree>
    <p:extLst>
      <p:ext uri="{BB962C8B-B14F-4D97-AF65-F5344CB8AC3E}">
        <p14:creationId xmlns:p14="http://schemas.microsoft.com/office/powerpoint/2010/main" val="330892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31B98-3D7C-4DE7-830B-B972965436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44FBF0-1140-4679-B67D-3159A8A70F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2DE91B-7F85-4F30-994F-17B8AAB975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3F234-E4F4-4F20-B4E9-8BABEEF963BF}" type="datetimeFigureOut">
              <a:rPr lang="en-GB" smtClean="0"/>
              <a:t>04/12/2019</a:t>
            </a:fld>
            <a:endParaRPr lang="en-GB"/>
          </a:p>
        </p:txBody>
      </p:sp>
      <p:sp>
        <p:nvSpPr>
          <p:cNvPr id="5" name="Footer Placeholder 4">
            <a:extLst>
              <a:ext uri="{FF2B5EF4-FFF2-40B4-BE49-F238E27FC236}">
                <a16:creationId xmlns:a16="http://schemas.microsoft.com/office/drawing/2014/main" id="{E9A678AD-317F-455A-AB9B-2442FCA230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7FCB0C2-9E88-4CDC-B88F-04FFB50CB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50165-493D-453A-A9B9-96039068E0CD}" type="slidenum">
              <a:rPr lang="en-GB" smtClean="0"/>
              <a:t>‹#›</a:t>
            </a:fld>
            <a:endParaRPr lang="en-GB"/>
          </a:p>
        </p:txBody>
      </p:sp>
    </p:spTree>
    <p:extLst>
      <p:ext uri="{BB962C8B-B14F-4D97-AF65-F5344CB8AC3E}">
        <p14:creationId xmlns:p14="http://schemas.microsoft.com/office/powerpoint/2010/main" val="2035225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0F57-72EC-4960-B3BD-8A187B82A297}"/>
              </a:ext>
            </a:extLst>
          </p:cNvPr>
          <p:cNvSpPr>
            <a:spLocks noGrp="1"/>
          </p:cNvSpPr>
          <p:nvPr>
            <p:ph type="ctrTitle"/>
          </p:nvPr>
        </p:nvSpPr>
        <p:spPr/>
        <p:txBody>
          <a:bodyPr/>
          <a:lstStyle/>
          <a:p>
            <a:r>
              <a:rPr lang="en-GB" dirty="0"/>
              <a:t>Local and Distant Place Study</a:t>
            </a:r>
          </a:p>
        </p:txBody>
      </p:sp>
      <p:sp>
        <p:nvSpPr>
          <p:cNvPr id="3" name="Subtitle 2">
            <a:extLst>
              <a:ext uri="{FF2B5EF4-FFF2-40B4-BE49-F238E27FC236}">
                <a16:creationId xmlns:a16="http://schemas.microsoft.com/office/drawing/2014/main" id="{BDC3C7DF-81B2-4EB1-A46A-E3F8BD67F6CB}"/>
              </a:ext>
            </a:extLst>
          </p:cNvPr>
          <p:cNvSpPr>
            <a:spLocks noGrp="1"/>
          </p:cNvSpPr>
          <p:nvPr>
            <p:ph type="subTitle" idx="1"/>
          </p:nvPr>
        </p:nvSpPr>
        <p:spPr>
          <a:xfrm>
            <a:off x="1524000" y="3602037"/>
            <a:ext cx="9297496" cy="1989617"/>
          </a:xfrm>
        </p:spPr>
        <p:txBody>
          <a:bodyPr>
            <a:normAutofit fontScale="62500" lnSpcReduction="20000"/>
          </a:bodyPr>
          <a:lstStyle/>
          <a:p>
            <a:pPr algn="l"/>
            <a:r>
              <a:rPr lang="en-GB" b="1" dirty="0">
                <a:latin typeface="Arial" panose="020B0604020202020204" pitchFamily="34" charset="0"/>
                <a:cs typeface="Arial" panose="020B0604020202020204" pitchFamily="34" charset="0"/>
              </a:rPr>
              <a:t>Specification details:</a:t>
            </a:r>
            <a:endParaRPr lang="en-GB" dirty="0">
              <a:latin typeface="Arial" panose="020B0604020202020204" pitchFamily="34" charset="0"/>
              <a:cs typeface="Arial" panose="020B0604020202020204" pitchFamily="34" charset="0"/>
            </a:endParaRPr>
          </a:p>
          <a:p>
            <a:pPr algn="l"/>
            <a:r>
              <a:rPr lang="en-GB" dirty="0">
                <a:latin typeface="Arial" panose="020B0604020202020204" pitchFamily="34" charset="0"/>
                <a:cs typeface="Arial" panose="020B0604020202020204" pitchFamily="34" charset="0"/>
              </a:rPr>
              <a:t>A place study involves exploring the developing character of a place (past to present). You need to undertake </a:t>
            </a:r>
            <a:r>
              <a:rPr lang="en-GB" b="1" dirty="0">
                <a:latin typeface="Arial" panose="020B0604020202020204" pitchFamily="34" charset="0"/>
                <a:cs typeface="Arial" panose="020B0604020202020204" pitchFamily="34" charset="0"/>
              </a:rPr>
              <a:t>two</a:t>
            </a:r>
            <a:r>
              <a:rPr lang="en-GB" dirty="0">
                <a:latin typeface="Arial" panose="020B0604020202020204" pitchFamily="34" charset="0"/>
                <a:cs typeface="Arial" panose="020B0604020202020204" pitchFamily="34" charset="0"/>
              </a:rPr>
              <a:t> place studies as a requirement for the exam paper. One should be a </a:t>
            </a:r>
            <a:r>
              <a:rPr lang="en-GB" b="1" dirty="0">
                <a:latin typeface="Arial" panose="020B0604020202020204" pitchFamily="34" charset="0"/>
                <a:cs typeface="Arial" panose="020B0604020202020204" pitchFamily="34" charset="0"/>
              </a:rPr>
              <a:t>local place </a:t>
            </a:r>
            <a:r>
              <a:rPr lang="en-GB" dirty="0">
                <a:latin typeface="Arial" panose="020B0604020202020204" pitchFamily="34" charset="0"/>
                <a:cs typeface="Arial" panose="020B0604020202020204" pitchFamily="34" charset="0"/>
              </a:rPr>
              <a:t>near your place of study. The other has to be a </a:t>
            </a:r>
            <a:r>
              <a:rPr lang="en-GB" b="1" dirty="0">
                <a:latin typeface="Arial" panose="020B0604020202020204" pitchFamily="34" charset="0"/>
                <a:cs typeface="Arial" panose="020B0604020202020204" pitchFamily="34" charset="0"/>
              </a:rPr>
              <a:t>contrasting place</a:t>
            </a:r>
            <a:r>
              <a:rPr lang="en-GB" dirty="0">
                <a:latin typeface="Arial" panose="020B0604020202020204" pitchFamily="34" charset="0"/>
                <a:cs typeface="Arial" panose="020B0604020202020204" pitchFamily="34" charset="0"/>
              </a:rPr>
              <a:t>, which is different economically, demographically, culturally or in terms of its political or economic organisation.</a:t>
            </a:r>
          </a:p>
          <a:p>
            <a:pPr algn="l"/>
            <a:r>
              <a:rPr lang="en-GB" dirty="0">
                <a:latin typeface="Arial" panose="020B0604020202020204" pitchFamily="34" charset="0"/>
                <a:cs typeface="Arial" panose="020B0604020202020204" pitchFamily="34" charset="0"/>
              </a:rPr>
              <a:t>Sources of information must include </a:t>
            </a:r>
            <a:r>
              <a:rPr lang="en-GB" b="1" dirty="0">
                <a:latin typeface="Arial" panose="020B0604020202020204" pitchFamily="34" charset="0"/>
                <a:cs typeface="Arial" panose="020B0604020202020204" pitchFamily="34" charset="0"/>
              </a:rPr>
              <a:t>qualitative and quantitative data </a:t>
            </a:r>
            <a:r>
              <a:rPr lang="en-GB" dirty="0">
                <a:latin typeface="Arial" panose="020B0604020202020204" pitchFamily="34" charset="0"/>
                <a:cs typeface="Arial" panose="020B0604020202020204" pitchFamily="34" charset="0"/>
              </a:rPr>
              <a:t>to represent places in the past and present. </a:t>
            </a:r>
          </a:p>
          <a:p>
            <a:r>
              <a:rPr lang="en-GB" b="1" dirty="0">
                <a:latin typeface="Arial" panose="020B0604020202020204" pitchFamily="34" charset="0"/>
                <a:cs typeface="Arial" panose="020B0604020202020204" pitchFamily="34" charset="0"/>
              </a:rPr>
              <a:t>Godalming and Stratford</a:t>
            </a:r>
          </a:p>
        </p:txBody>
      </p:sp>
    </p:spTree>
    <p:extLst>
      <p:ext uri="{BB962C8B-B14F-4D97-AF65-F5344CB8AC3E}">
        <p14:creationId xmlns:p14="http://schemas.microsoft.com/office/powerpoint/2010/main" val="388412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0F7E5-9153-4B69-87EC-D6A7AB2655C8}"/>
              </a:ext>
            </a:extLst>
          </p:cNvPr>
          <p:cNvSpPr>
            <a:spLocks noGrp="1"/>
          </p:cNvSpPr>
          <p:nvPr>
            <p:ph type="title"/>
          </p:nvPr>
        </p:nvSpPr>
        <p:spPr/>
        <p:txBody>
          <a:bodyPr>
            <a:normAutofit fontScale="90000"/>
          </a:bodyPr>
          <a:lstStyle/>
          <a:p>
            <a:r>
              <a:rPr lang="en-GB" b="1" u="sng" dirty="0"/>
              <a:t>Representations of place and the use of quantitative and qualitative sources</a:t>
            </a:r>
            <a:r>
              <a:rPr lang="en-GB" dirty="0"/>
              <a:t/>
            </a:r>
            <a:br>
              <a:rPr lang="en-GB" dirty="0"/>
            </a:br>
            <a:endParaRPr lang="en-GB" dirty="0"/>
          </a:p>
        </p:txBody>
      </p:sp>
      <p:sp>
        <p:nvSpPr>
          <p:cNvPr id="3" name="Content Placeholder 2">
            <a:extLst>
              <a:ext uri="{FF2B5EF4-FFF2-40B4-BE49-F238E27FC236}">
                <a16:creationId xmlns:a16="http://schemas.microsoft.com/office/drawing/2014/main" id="{01813FF0-02F7-460E-93D1-5FF42CFBEC80}"/>
              </a:ext>
            </a:extLst>
          </p:cNvPr>
          <p:cNvSpPr>
            <a:spLocks noGrp="1"/>
          </p:cNvSpPr>
          <p:nvPr>
            <p:ph idx="1"/>
          </p:nvPr>
        </p:nvSpPr>
        <p:spPr/>
        <p:txBody>
          <a:bodyPr/>
          <a:lstStyle/>
          <a:p>
            <a:pPr marL="0" indent="0">
              <a:buNone/>
            </a:pPr>
            <a:r>
              <a:rPr lang="en-GB" dirty="0"/>
              <a:t>Aims</a:t>
            </a:r>
          </a:p>
          <a:p>
            <a:pPr marL="0" indent="0">
              <a:buNone/>
            </a:pPr>
            <a:r>
              <a:rPr lang="en-GB" dirty="0"/>
              <a:t>To investigate and present your two place studies using a variety of quantitative and qualitative sources</a:t>
            </a:r>
          </a:p>
          <a:p>
            <a:pPr marL="0" indent="0">
              <a:buNone/>
            </a:pPr>
            <a:r>
              <a:rPr lang="en-GB" dirty="0"/>
              <a:t>To analyse the limitations of the sources available</a:t>
            </a:r>
          </a:p>
          <a:p>
            <a:pPr marL="0" indent="0">
              <a:buNone/>
            </a:pPr>
            <a:endParaRPr lang="en-GB" dirty="0"/>
          </a:p>
        </p:txBody>
      </p:sp>
    </p:spTree>
    <p:extLst>
      <p:ext uri="{BB962C8B-B14F-4D97-AF65-F5344CB8AC3E}">
        <p14:creationId xmlns:p14="http://schemas.microsoft.com/office/powerpoint/2010/main" val="3562408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40C0-9E0E-41B0-9D60-914BAACFBD3E}"/>
              </a:ext>
            </a:extLst>
          </p:cNvPr>
          <p:cNvSpPr>
            <a:spLocks noGrp="1"/>
          </p:cNvSpPr>
          <p:nvPr>
            <p:ph type="title"/>
          </p:nvPr>
        </p:nvSpPr>
        <p:spPr/>
        <p:txBody>
          <a:bodyPr/>
          <a:lstStyle/>
          <a:p>
            <a:r>
              <a:rPr lang="en-GB" dirty="0"/>
              <a:t>Godalming Case Study</a:t>
            </a:r>
          </a:p>
        </p:txBody>
      </p:sp>
      <p:sp>
        <p:nvSpPr>
          <p:cNvPr id="3" name="Content Placeholder 2">
            <a:extLst>
              <a:ext uri="{FF2B5EF4-FFF2-40B4-BE49-F238E27FC236}">
                <a16:creationId xmlns:a16="http://schemas.microsoft.com/office/drawing/2014/main" id="{016C550E-E385-4211-AAE5-3D7156B6C46A}"/>
              </a:ext>
            </a:extLst>
          </p:cNvPr>
          <p:cNvSpPr>
            <a:spLocks noGrp="1"/>
          </p:cNvSpPr>
          <p:nvPr>
            <p:ph idx="1"/>
          </p:nvPr>
        </p:nvSpPr>
        <p:spPr/>
        <p:txBody>
          <a:bodyPr>
            <a:normAutofit lnSpcReduction="10000"/>
          </a:bodyPr>
          <a:lstStyle/>
          <a:p>
            <a:r>
              <a:rPr lang="en-GB" dirty="0"/>
              <a:t>Answer the following questions by referring to your recent study of Godalming:</a:t>
            </a:r>
          </a:p>
          <a:p>
            <a:pPr lvl="1"/>
            <a:r>
              <a:rPr lang="en-GB" dirty="0"/>
              <a:t>Outline how you can investigate a place using qualitative data [4 marks] </a:t>
            </a:r>
          </a:p>
          <a:p>
            <a:pPr lvl="1"/>
            <a:r>
              <a:rPr lang="en-GB" dirty="0"/>
              <a:t>Why do some people feel like outsiders in a locality you have studied [4 marks]</a:t>
            </a:r>
          </a:p>
          <a:p>
            <a:r>
              <a:rPr lang="en-GB" dirty="0"/>
              <a:t>Carry on with your Godalming place study, using the relevant guide and additional hand out to check you have included the relevant points in line with the AQA specification.</a:t>
            </a:r>
          </a:p>
          <a:p>
            <a:r>
              <a:rPr lang="en-GB" dirty="0"/>
              <a:t>Remember to include any recent findings from the fieldtrip</a:t>
            </a:r>
          </a:p>
          <a:p>
            <a:r>
              <a:rPr lang="en-GB" dirty="0"/>
              <a:t>At the end of the lesson, print out all that you have completed on Godalming</a:t>
            </a:r>
          </a:p>
          <a:p>
            <a:pPr lvl="1"/>
            <a:endParaRPr lang="en-GB" dirty="0"/>
          </a:p>
        </p:txBody>
      </p:sp>
    </p:spTree>
    <p:extLst>
      <p:ext uri="{BB962C8B-B14F-4D97-AF65-F5344CB8AC3E}">
        <p14:creationId xmlns:p14="http://schemas.microsoft.com/office/powerpoint/2010/main" val="1299557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392" y="1435712"/>
            <a:ext cx="10301654" cy="3302443"/>
          </a:xfrm>
          <a:prstGeom prst="rect">
            <a:avLst/>
          </a:prstGeom>
        </p:spPr>
        <p:txBody>
          <a:bodyPr wrap="square">
            <a:spAutoFit/>
          </a:bodyPr>
          <a:lstStyle/>
          <a:p>
            <a:pPr lvl="1"/>
            <a:r>
              <a:rPr lang="en-GB" b="1" dirty="0">
                <a:latin typeface="Arial" panose="020B0604020202020204" pitchFamily="34" charset="0"/>
                <a:cs typeface="Arial" panose="020B0604020202020204" pitchFamily="34" charset="0"/>
              </a:rPr>
              <a:t>Outline how you can investigate a place using qualitative data [4 marks] </a:t>
            </a:r>
          </a:p>
          <a:p>
            <a:pPr marL="180340" indent="-180340">
              <a:lnSpc>
                <a:spcPct val="115000"/>
              </a:lnSpc>
              <a:spcAft>
                <a:spcPts val="1000"/>
              </a:spcAft>
            </a:pPr>
            <a:r>
              <a:rPr lang="en-GB" dirty="0" smtClean="0">
                <a:latin typeface="Arial" panose="020B0604020202020204" pitchFamily="34" charset="0"/>
                <a:ea typeface="SimSun" panose="02010600030101010101" pitchFamily="2" charset="-122"/>
                <a:cs typeface="Arial" panose="020B0604020202020204" pitchFamily="34" charset="0"/>
              </a:rPr>
              <a:t>	Award </a:t>
            </a:r>
            <a:r>
              <a:rPr lang="en-GB" dirty="0">
                <a:latin typeface="Arial" panose="020B0604020202020204" pitchFamily="34" charset="0"/>
                <a:ea typeface="SimSun" panose="02010600030101010101" pitchFamily="2" charset="-122"/>
                <a:cs typeface="Arial" panose="020B0604020202020204" pitchFamily="34" charset="0"/>
              </a:rPr>
              <a:t>1 mark for each relevant point with extra mark(s) for developed points. (</a:t>
            </a:r>
            <a:r>
              <a:rPr lang="en-GB" dirty="0" smtClean="0">
                <a:latin typeface="Arial" panose="020B0604020202020204" pitchFamily="34" charset="0"/>
                <a:ea typeface="SimSun" panose="02010600030101010101" pitchFamily="2" charset="-122"/>
                <a:cs typeface="Arial" panose="020B0604020202020204" pitchFamily="34" charset="0"/>
              </a:rPr>
              <a:t>AO1)</a:t>
            </a:r>
          </a:p>
          <a:p>
            <a:pPr marL="180340" indent="-180340">
              <a:lnSpc>
                <a:spcPct val="115000"/>
              </a:lnSpc>
              <a:spcAft>
                <a:spcPts val="1000"/>
              </a:spcAft>
            </a:pPr>
            <a:r>
              <a:rPr lang="en-GB" dirty="0" smtClean="0">
                <a:latin typeface="Arial" panose="020B0604020202020204" pitchFamily="34" charset="0"/>
                <a:ea typeface="SimSun" panose="02010600030101010101" pitchFamily="2" charset="-122"/>
                <a:cs typeface="Arial" panose="020B0604020202020204" pitchFamily="34" charset="0"/>
              </a:rPr>
              <a:t>Places </a:t>
            </a:r>
            <a:r>
              <a:rPr lang="en-GB" dirty="0">
                <a:latin typeface="Arial" panose="020B0604020202020204" pitchFamily="34" charset="0"/>
                <a:ea typeface="SimSun" panose="02010600030101010101" pitchFamily="2" charset="-122"/>
                <a:cs typeface="Arial" panose="020B0604020202020204" pitchFamily="34" charset="0"/>
              </a:rPr>
              <a:t>can be represented qualitatively with the use of photographs (1 mark) or artistic images </a:t>
            </a:r>
            <a:r>
              <a:rPr lang="en-GB" dirty="0" smtClean="0">
                <a:latin typeface="Arial" panose="020B0604020202020204" pitchFamily="34" charset="0"/>
                <a:ea typeface="SimSun" panose="02010600030101010101" pitchFamily="2" charset="-122"/>
                <a:cs typeface="Arial" panose="020B0604020202020204" pitchFamily="34" charset="0"/>
              </a:rPr>
              <a:t>from the </a:t>
            </a:r>
            <a:r>
              <a:rPr lang="en-GB" dirty="0">
                <a:latin typeface="Arial" panose="020B0604020202020204" pitchFamily="34" charset="0"/>
                <a:ea typeface="SimSun" panose="02010600030101010101" pitchFamily="2" charset="-122"/>
                <a:cs typeface="Arial" panose="020B0604020202020204" pitchFamily="34" charset="0"/>
              </a:rPr>
              <a:t>past (1 mark). Equally, qualitative data might include old and current maps (1 mark), publicity materials or newspaper articles about the place (1 mark). Interviews (1 mark) may have been recorded orally or by questionnaire (1 mark</a:t>
            </a:r>
            <a:r>
              <a:rPr lang="en-GB" dirty="0" smtClean="0">
                <a:latin typeface="Arial" panose="020B0604020202020204" pitchFamily="34" charset="0"/>
                <a:ea typeface="SimSun" panose="02010600030101010101" pitchFamily="2" charset="-122"/>
                <a:cs typeface="Arial" panose="020B0604020202020204" pitchFamily="34" charset="0"/>
              </a:rPr>
              <a:t>). Developed points where you relate this to a place you have studied (1+1).</a:t>
            </a:r>
            <a:r>
              <a:rPr lang="en-GB" dirty="0">
                <a:latin typeface="Arial" panose="020B0604020202020204" pitchFamily="34" charset="0"/>
                <a:cs typeface="Arial" panose="020B0604020202020204" pitchFamily="34" charset="0"/>
              </a:rPr>
              <a:t> </a:t>
            </a:r>
            <a:endParaRPr lang="en-GB" dirty="0" smtClean="0">
              <a:latin typeface="Arial" panose="020B0604020202020204" pitchFamily="34" charset="0"/>
              <a:cs typeface="Arial" panose="020B0604020202020204" pitchFamily="34" charset="0"/>
            </a:endParaRPr>
          </a:p>
          <a:p>
            <a:pPr marL="180340">
              <a:lnSpc>
                <a:spcPct val="115000"/>
              </a:lnSpc>
              <a:spcAft>
                <a:spcPts val="1000"/>
              </a:spcAft>
            </a:pPr>
            <a:r>
              <a:rPr lang="en-GB" b="1" dirty="0" smtClean="0">
                <a:latin typeface="Arial" panose="020B0604020202020204" pitchFamily="34" charset="0"/>
                <a:cs typeface="Arial" panose="020B0604020202020204" pitchFamily="34" charset="0"/>
              </a:rPr>
              <a:t>Why </a:t>
            </a:r>
            <a:r>
              <a:rPr lang="en-GB" b="1" dirty="0">
                <a:latin typeface="Arial" panose="020B0604020202020204" pitchFamily="34" charset="0"/>
                <a:cs typeface="Arial" panose="020B0604020202020204" pitchFamily="34" charset="0"/>
              </a:rPr>
              <a:t>do some people feel like outsiders in a locality you have studied [4 marks</a:t>
            </a:r>
            <a:r>
              <a:rPr lang="en-GB" b="1" dirty="0" smtClean="0">
                <a:latin typeface="Arial" panose="020B0604020202020204" pitchFamily="34" charset="0"/>
                <a:cs typeface="Arial" panose="020B0604020202020204" pitchFamily="34" charset="0"/>
              </a:rPr>
              <a:t>]</a:t>
            </a:r>
          </a:p>
          <a:p>
            <a:pPr marL="180340">
              <a:lnSpc>
                <a:spcPct val="115000"/>
              </a:lnSpc>
              <a:spcAft>
                <a:spcPts val="1000"/>
              </a:spcAft>
            </a:pPr>
            <a:r>
              <a:rPr lang="en-GB" dirty="0" smtClean="0">
                <a:latin typeface="Arial" panose="020B0604020202020204" pitchFamily="34" charset="0"/>
                <a:cs typeface="Arial" panose="020B0604020202020204" pitchFamily="34" charset="0"/>
              </a:rPr>
              <a:t>Sample answer:</a:t>
            </a:r>
            <a:endParaRPr lang="en-GB" dirty="0">
              <a:latin typeface="Arial" panose="020B0604020202020204" pitchFamily="34" charset="0"/>
              <a:ea typeface="SimSun" panose="02010600030101010101" pitchFamily="2" charset="-122"/>
              <a:cs typeface="Times New Roman" panose="02020603050405020304" pitchFamily="18" charset="0"/>
            </a:endParaRPr>
          </a:p>
        </p:txBody>
      </p:sp>
      <p:sp>
        <p:nvSpPr>
          <p:cNvPr id="3" name="Title 2"/>
          <p:cNvSpPr>
            <a:spLocks noGrp="1"/>
          </p:cNvSpPr>
          <p:nvPr>
            <p:ph type="title"/>
          </p:nvPr>
        </p:nvSpPr>
        <p:spPr/>
        <p:txBody>
          <a:bodyPr/>
          <a:lstStyle/>
          <a:p>
            <a:r>
              <a:rPr lang="en-GB" dirty="0" smtClean="0"/>
              <a:t>Suggested mark scheme</a:t>
            </a:r>
            <a:endParaRPr lang="en-GB" dirty="0"/>
          </a:p>
        </p:txBody>
      </p:sp>
      <p:pic>
        <p:nvPicPr>
          <p:cNvPr id="4" name="Picture 3"/>
          <p:cNvPicPr>
            <a:picLocks noChangeAspect="1"/>
          </p:cNvPicPr>
          <p:nvPr/>
        </p:nvPicPr>
        <p:blipFill>
          <a:blip r:embed="rId2"/>
          <a:stretch>
            <a:fillRect/>
          </a:stretch>
        </p:blipFill>
        <p:spPr>
          <a:xfrm>
            <a:off x="3121268" y="4422827"/>
            <a:ext cx="7636487" cy="2235165"/>
          </a:xfrm>
          <a:prstGeom prst="rect">
            <a:avLst/>
          </a:prstGeom>
        </p:spPr>
      </p:pic>
    </p:spTree>
    <p:extLst>
      <p:ext uri="{BB962C8B-B14F-4D97-AF65-F5344CB8AC3E}">
        <p14:creationId xmlns:p14="http://schemas.microsoft.com/office/powerpoint/2010/main" val="465847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0930-4429-44AC-AA3A-EBC331119A54}"/>
              </a:ext>
            </a:extLst>
          </p:cNvPr>
          <p:cNvSpPr>
            <a:spLocks noGrp="1"/>
          </p:cNvSpPr>
          <p:nvPr>
            <p:ph type="title"/>
          </p:nvPr>
        </p:nvSpPr>
        <p:spPr>
          <a:xfrm>
            <a:off x="167201" y="65921"/>
            <a:ext cx="10515600" cy="1325563"/>
          </a:xfrm>
        </p:spPr>
        <p:txBody>
          <a:bodyPr/>
          <a:lstStyle/>
          <a:p>
            <a:r>
              <a:rPr lang="en-GB" dirty="0"/>
              <a:t>Check list:</a:t>
            </a:r>
          </a:p>
        </p:txBody>
      </p:sp>
      <p:sp>
        <p:nvSpPr>
          <p:cNvPr id="3" name="Content Placeholder 2">
            <a:extLst>
              <a:ext uri="{FF2B5EF4-FFF2-40B4-BE49-F238E27FC236}">
                <a16:creationId xmlns:a16="http://schemas.microsoft.com/office/drawing/2014/main" id="{2EC2ED08-F68D-433C-B93E-F837B8AD8BE0}"/>
              </a:ext>
            </a:extLst>
          </p:cNvPr>
          <p:cNvSpPr>
            <a:spLocks noGrp="1"/>
          </p:cNvSpPr>
          <p:nvPr>
            <p:ph idx="1"/>
          </p:nvPr>
        </p:nvSpPr>
        <p:spPr>
          <a:xfrm>
            <a:off x="502701" y="1228052"/>
            <a:ext cx="10739814" cy="5041180"/>
          </a:xfrm>
        </p:spPr>
        <p:txBody>
          <a:bodyPr>
            <a:normAutofit/>
          </a:bodyPr>
          <a:lstStyle/>
          <a:p>
            <a:pPr marL="0" lvl="0" indent="0" eaLnBrk="0" fontAlgn="base" hangingPunct="0">
              <a:lnSpc>
                <a:spcPct val="100000"/>
              </a:lnSpc>
              <a:spcBef>
                <a:spcPct val="0"/>
              </a:spcBef>
              <a:spcAft>
                <a:spcPct val="0"/>
              </a:spcAft>
              <a:buNone/>
            </a:pPr>
            <a:r>
              <a:rPr lang="en-GB" altLang="en-US" sz="2400" b="1" u="sng" dirty="0">
                <a:latin typeface="Arial Rounded MT Bold" panose="020F0704030504030204" pitchFamily="34" charset="0"/>
                <a:ea typeface="MS Mincho" panose="02020609040205080304" pitchFamily="49" charset="-128"/>
                <a:cs typeface="HelveticaNeueLTStd-Roman"/>
              </a:rPr>
              <a:t>Both place studies</a:t>
            </a:r>
            <a:r>
              <a:rPr lang="en-GB" altLang="en-US" sz="2400" dirty="0">
                <a:latin typeface="Arial Rounded MT Bold" panose="020F0704030504030204" pitchFamily="34" charset="0"/>
                <a:ea typeface="MS Mincho" panose="02020609040205080304" pitchFamily="49" charset="-128"/>
                <a:cs typeface="HelveticaNeueLTStd-Roman"/>
              </a:rPr>
              <a:t> must focus equally on</a:t>
            </a:r>
            <a:r>
              <a:rPr lang="en-GB" altLang="en-US" sz="2000" dirty="0">
                <a:latin typeface="Arial Rounded MT Bold" panose="020F0704030504030204" pitchFamily="34" charset="0"/>
                <a:ea typeface="MS Mincho" panose="02020609040205080304" pitchFamily="49" charset="-128"/>
                <a:cs typeface="HelveticaNeueLTStd-Roman"/>
              </a:rPr>
              <a:t>:</a:t>
            </a:r>
            <a:endParaRPr lang="en-GB" altLang="en-US" sz="800" dirty="0"/>
          </a:p>
          <a:p>
            <a:pPr marL="0" lvl="0" indent="0" eaLnBrk="0" fontAlgn="base" hangingPunct="0">
              <a:lnSpc>
                <a:spcPct val="100000"/>
              </a:lnSpc>
              <a:spcBef>
                <a:spcPct val="0"/>
              </a:spcBef>
              <a:spcAft>
                <a:spcPct val="0"/>
              </a:spcAft>
              <a:buNone/>
            </a:pPr>
            <a:endParaRPr lang="en-GB" altLang="en-US" sz="800" b="1" dirty="0">
              <a:latin typeface="Arial" panose="020B0604020202020204" pitchFamily="34" charset="0"/>
              <a:ea typeface="MS Mincho" panose="02020609040205080304" pitchFamily="49" charset="-128"/>
              <a:cs typeface="Arial" panose="020B0604020202020204" pitchFamily="34" charset="0"/>
            </a:endParaRPr>
          </a:p>
          <a:p>
            <a:pPr marL="457200" lvl="0" indent="-457200" eaLnBrk="0" fontAlgn="base" hangingPunct="0">
              <a:lnSpc>
                <a:spcPct val="100000"/>
              </a:lnSpc>
              <a:spcBef>
                <a:spcPct val="0"/>
              </a:spcBef>
              <a:spcAft>
                <a:spcPct val="0"/>
              </a:spcAft>
              <a:buFont typeface="+mj-lt"/>
              <a:buAutoNum type="arabicPeriod"/>
            </a:pPr>
            <a:r>
              <a:rPr lang="en-GB" altLang="en-US" sz="1900" b="1" dirty="0">
                <a:latin typeface="Arial" panose="020B0604020202020204" pitchFamily="34" charset="0"/>
                <a:ea typeface="MS Mincho" panose="02020609040205080304" pitchFamily="49" charset="-128"/>
                <a:cs typeface="Arial" panose="020B0604020202020204" pitchFamily="34" charset="0"/>
              </a:rPr>
              <a:t>People's </a:t>
            </a:r>
            <a:r>
              <a:rPr lang="en-GB" altLang="en-US" sz="1900" b="1" u="sng" dirty="0">
                <a:latin typeface="Arial" panose="020B0604020202020204" pitchFamily="34" charset="0"/>
                <a:ea typeface="MS Mincho" panose="02020609040205080304" pitchFamily="49" charset="-128"/>
                <a:cs typeface="Arial" panose="020B0604020202020204" pitchFamily="34" charset="0"/>
              </a:rPr>
              <a:t>lived experience </a:t>
            </a:r>
            <a:r>
              <a:rPr lang="en-GB" altLang="en-US" sz="1900" b="1" dirty="0">
                <a:latin typeface="Arial" panose="020B0604020202020204" pitchFamily="34" charset="0"/>
                <a:ea typeface="MS Mincho" panose="02020609040205080304" pitchFamily="49" charset="-128"/>
                <a:cs typeface="Arial" panose="020B0604020202020204" pitchFamily="34" charset="0"/>
              </a:rPr>
              <a:t>of place in the </a:t>
            </a:r>
            <a:r>
              <a:rPr lang="en-GB" altLang="en-US" sz="1900" b="1" u="sng" dirty="0">
                <a:latin typeface="Arial" panose="020B0604020202020204" pitchFamily="34" charset="0"/>
                <a:ea typeface="MS Mincho" panose="02020609040205080304" pitchFamily="49" charset="-128"/>
                <a:cs typeface="Arial" panose="020B0604020202020204" pitchFamily="34" charset="0"/>
              </a:rPr>
              <a:t>past and present</a:t>
            </a:r>
          </a:p>
          <a:p>
            <a:pPr marL="457200" lvl="0" indent="-457200" eaLnBrk="0" fontAlgn="base" hangingPunct="0">
              <a:lnSpc>
                <a:spcPct val="100000"/>
              </a:lnSpc>
              <a:spcBef>
                <a:spcPct val="0"/>
              </a:spcBef>
              <a:spcAft>
                <a:spcPct val="0"/>
              </a:spcAft>
              <a:buFont typeface="+mj-lt"/>
              <a:buAutoNum type="arabicPeriod"/>
            </a:pPr>
            <a:endParaRPr lang="en-GB" altLang="en-US" sz="1900" b="1" u="sng" dirty="0">
              <a:latin typeface="Arial" panose="020B0604020202020204" pitchFamily="34" charset="0"/>
              <a:ea typeface="MS Mincho" panose="02020609040205080304" pitchFamily="49" charset="-128"/>
              <a:cs typeface="Arial" panose="020B0604020202020204" pitchFamily="34" charset="0"/>
            </a:endParaRPr>
          </a:p>
          <a:p>
            <a:pPr marL="457200" lvl="0" indent="-457200" eaLnBrk="0" fontAlgn="base" hangingPunct="0">
              <a:lnSpc>
                <a:spcPct val="100000"/>
              </a:lnSpc>
              <a:spcBef>
                <a:spcPct val="0"/>
              </a:spcBef>
              <a:spcAft>
                <a:spcPct val="0"/>
              </a:spcAft>
              <a:buFont typeface="+mj-lt"/>
              <a:buAutoNum type="arabicPeriod"/>
            </a:pPr>
            <a:r>
              <a:rPr lang="en-GB" altLang="en-US" sz="1900" b="1" dirty="0">
                <a:latin typeface="Arial" panose="020B0604020202020204" pitchFamily="34" charset="0"/>
                <a:ea typeface="MS Mincho" panose="02020609040205080304" pitchFamily="49" charset="-128"/>
                <a:cs typeface="Arial" panose="020B0604020202020204" pitchFamily="34" charset="0"/>
              </a:rPr>
              <a:t>a Changing </a:t>
            </a:r>
            <a:r>
              <a:rPr lang="en-GB" altLang="en-US" sz="1900" b="1" u="sng" dirty="0">
                <a:latin typeface="Arial" panose="020B0604020202020204" pitchFamily="34" charset="0"/>
                <a:ea typeface="MS Mincho" panose="02020609040205080304" pitchFamily="49" charset="-128"/>
                <a:cs typeface="Arial" panose="020B0604020202020204" pitchFamily="34" charset="0"/>
              </a:rPr>
              <a:t>demographic and cultural characteristics </a:t>
            </a:r>
            <a:r>
              <a:rPr lang="en-GB" altLang="en-US" sz="1900" b="1" dirty="0">
                <a:latin typeface="Arial" panose="020B0604020202020204" pitchFamily="34" charset="0"/>
                <a:ea typeface="MS Mincho" panose="02020609040205080304" pitchFamily="49" charset="-128"/>
                <a:cs typeface="Arial" panose="020B0604020202020204" pitchFamily="34" charset="0"/>
              </a:rPr>
              <a:t> and b </a:t>
            </a:r>
            <a:r>
              <a:rPr lang="en-GB" altLang="en-US" sz="1900" b="1" u="sng" dirty="0">
                <a:latin typeface="Arial" panose="020B0604020202020204" pitchFamily="34" charset="0"/>
                <a:ea typeface="MS Mincho" panose="02020609040205080304" pitchFamily="49" charset="-128"/>
                <a:cs typeface="Arial" panose="020B0604020202020204" pitchFamily="34" charset="0"/>
              </a:rPr>
              <a:t>Economic change and social inequalities</a:t>
            </a:r>
            <a:r>
              <a:rPr lang="en-GB" altLang="en-US" sz="1900" b="1" dirty="0">
                <a:latin typeface="Arial" panose="020B0604020202020204" pitchFamily="34" charset="0"/>
                <a:ea typeface="MS Mincho" panose="02020609040205080304" pitchFamily="49" charset="-128"/>
                <a:cs typeface="Arial" panose="020B0604020202020204" pitchFamily="34" charset="0"/>
              </a:rPr>
              <a:t>.</a:t>
            </a:r>
          </a:p>
          <a:p>
            <a:pPr marL="457200" lvl="0" indent="-457200" eaLnBrk="0" fontAlgn="base" hangingPunct="0">
              <a:lnSpc>
                <a:spcPct val="100000"/>
              </a:lnSpc>
              <a:spcBef>
                <a:spcPct val="0"/>
              </a:spcBef>
              <a:spcAft>
                <a:spcPct val="0"/>
              </a:spcAft>
              <a:buFont typeface="+mj-lt"/>
              <a:buAutoNum type="arabicPeriod"/>
            </a:pPr>
            <a:endParaRPr lang="en-GB" altLang="en-US" sz="1900" b="1" dirty="0">
              <a:latin typeface="Arial" panose="020B0604020202020204" pitchFamily="34" charset="0"/>
              <a:ea typeface="MS Mincho" panose="02020609040205080304" pitchFamily="49" charset="-128"/>
              <a:cs typeface="Arial" panose="020B0604020202020204" pitchFamily="34" charset="0"/>
            </a:endParaRPr>
          </a:p>
          <a:p>
            <a:pPr marL="457200" lvl="0" indent="-457200" eaLnBrk="0" fontAlgn="base" hangingPunct="0">
              <a:lnSpc>
                <a:spcPct val="100000"/>
              </a:lnSpc>
              <a:spcBef>
                <a:spcPct val="0"/>
              </a:spcBef>
              <a:spcAft>
                <a:spcPct val="0"/>
              </a:spcAft>
              <a:buFont typeface="+mj-lt"/>
              <a:buAutoNum type="arabicPeriod"/>
            </a:pPr>
            <a:r>
              <a:rPr lang="en-GB" altLang="en-US" sz="1900" b="1" dirty="0">
                <a:latin typeface="Arial" panose="020B0604020202020204" pitchFamily="34" charset="0"/>
                <a:ea typeface="MS Mincho" panose="02020609040205080304" pitchFamily="49" charset="-128"/>
                <a:cs typeface="Arial" panose="020B0604020202020204" pitchFamily="34" charset="0"/>
              </a:rPr>
              <a:t>Suitable data sources</a:t>
            </a:r>
            <a:r>
              <a:rPr lang="en-GB" altLang="en-US" sz="1900" dirty="0">
                <a:latin typeface="Arial" panose="020B0604020202020204" pitchFamily="34" charset="0"/>
                <a:ea typeface="MS Mincho" panose="02020609040205080304" pitchFamily="49" charset="-128"/>
                <a:cs typeface="Arial" panose="020B0604020202020204" pitchFamily="34" charset="0"/>
              </a:rPr>
              <a:t> could include:</a:t>
            </a:r>
            <a:endParaRPr lang="en-GB" altLang="en-US" sz="19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statistics, such as census data</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maps</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geo-located data</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geospatial data, including geographic information systems (GIS) applications</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photographs</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text, from varied media</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audio-visual media</a:t>
            </a:r>
            <a:endParaRPr lang="en-GB" altLang="en-US" sz="15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GB" altLang="en-US" sz="1500" dirty="0">
                <a:latin typeface="Arial" panose="020B0604020202020204" pitchFamily="34" charset="0"/>
                <a:ea typeface="MS Mincho" panose="02020609040205080304" pitchFamily="49" charset="-128"/>
                <a:cs typeface="Arial" panose="020B0604020202020204" pitchFamily="34" charset="0"/>
              </a:rPr>
              <a:t>artistic representations</a:t>
            </a:r>
            <a:endParaRPr lang="en-GB" altLang="en-US" sz="1500" dirty="0">
              <a:latin typeface="Arial" panose="020B0604020202020204" pitchFamily="34" charset="0"/>
              <a:cs typeface="Arial" panose="020B0604020202020204" pitchFamily="34" charset="0"/>
            </a:endParaRPr>
          </a:p>
          <a:p>
            <a:pPr lvl="1"/>
            <a:r>
              <a:rPr lang="en-GB" altLang="en-US" sz="1500" dirty="0">
                <a:latin typeface="Arial" panose="020B0604020202020204" pitchFamily="34" charset="0"/>
                <a:ea typeface="MS Mincho" panose="02020609040205080304" pitchFamily="49" charset="-128"/>
                <a:cs typeface="Arial" panose="020B0604020202020204" pitchFamily="34" charset="0"/>
              </a:rPr>
              <a:t>oral sources, such as interviews, reminiscences, songs, etc</a:t>
            </a:r>
            <a:endParaRPr lang="en-GB" sz="1500" dirty="0">
              <a:latin typeface="Arial" panose="020B0604020202020204" pitchFamily="34" charset="0"/>
              <a:cs typeface="Arial" panose="020B0604020202020204" pitchFamily="34" charset="0"/>
            </a:endParaRPr>
          </a:p>
        </p:txBody>
      </p:sp>
      <p:pic>
        <p:nvPicPr>
          <p:cNvPr id="2051" name="Picture 21">
            <a:extLst>
              <a:ext uri="{FF2B5EF4-FFF2-40B4-BE49-F238E27FC236}">
                <a16:creationId xmlns:a16="http://schemas.microsoft.com/office/drawing/2014/main" id="{0AF2AA5C-3210-4BB6-9485-48E702F95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4287" y="520660"/>
            <a:ext cx="2174875" cy="157003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0">
            <a:extLst>
              <a:ext uri="{FF2B5EF4-FFF2-40B4-BE49-F238E27FC236}">
                <a16:creationId xmlns:a16="http://schemas.microsoft.com/office/drawing/2014/main" id="{54C34AFA-BCA6-4177-8EE8-03558673B0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0594" y="2808971"/>
            <a:ext cx="1760538" cy="1760537"/>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2">
            <a:extLst>
              <a:ext uri="{FF2B5EF4-FFF2-40B4-BE49-F238E27FC236}">
                <a16:creationId xmlns:a16="http://schemas.microsoft.com/office/drawing/2014/main" id="{3C392381-A968-4660-9729-6E5B095F79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2475" y="5114081"/>
            <a:ext cx="2136775" cy="13366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7">
            <a:extLst>
              <a:ext uri="{FF2B5EF4-FFF2-40B4-BE49-F238E27FC236}">
                <a16:creationId xmlns:a16="http://schemas.microsoft.com/office/drawing/2014/main" id="{3EC2AA65-C62B-4292-B5BB-198DC05A5789}"/>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276631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863B-2BEF-48DE-853E-5F716EE1DCE8}"/>
              </a:ext>
            </a:extLst>
          </p:cNvPr>
          <p:cNvSpPr>
            <a:spLocks noGrp="1"/>
          </p:cNvSpPr>
          <p:nvPr>
            <p:ph type="title"/>
          </p:nvPr>
        </p:nvSpPr>
        <p:spPr/>
        <p:txBody>
          <a:bodyPr/>
          <a:lstStyle/>
          <a:p>
            <a:r>
              <a:rPr lang="en-GB" dirty="0"/>
              <a:t>Case Study Questions – pair work</a:t>
            </a:r>
          </a:p>
        </p:txBody>
      </p:sp>
      <p:sp>
        <p:nvSpPr>
          <p:cNvPr id="3" name="Content Placeholder 2">
            <a:extLst>
              <a:ext uri="{FF2B5EF4-FFF2-40B4-BE49-F238E27FC236}">
                <a16:creationId xmlns:a16="http://schemas.microsoft.com/office/drawing/2014/main" id="{31DC872F-1D34-4B1E-AF8B-2A1E0CBCC18B}"/>
              </a:ext>
            </a:extLst>
          </p:cNvPr>
          <p:cNvSpPr>
            <a:spLocks noGrp="1"/>
          </p:cNvSpPr>
          <p:nvPr>
            <p:ph idx="1"/>
          </p:nvPr>
        </p:nvSpPr>
        <p:spPr>
          <a:xfrm>
            <a:off x="723626" y="1572242"/>
            <a:ext cx="10749134" cy="4920633"/>
          </a:xfrm>
        </p:spPr>
        <p:txBody>
          <a:bodyPr>
            <a:normAutofit fontScale="77500" lnSpcReduction="20000"/>
          </a:bodyPr>
          <a:lstStyle/>
          <a:p>
            <a:pPr marL="514350" indent="-514350">
              <a:buFont typeface="+mj-lt"/>
              <a:buAutoNum type="arabicPeriod"/>
            </a:pPr>
            <a:r>
              <a:rPr lang="en-GB" dirty="0"/>
              <a:t>Analyse the factors, relationships and connections that have shaped the character of a place that you have studied [6 marks]</a:t>
            </a:r>
          </a:p>
          <a:p>
            <a:pPr marL="514350" indent="-514350">
              <a:buFont typeface="+mj-lt"/>
              <a:buAutoNum type="arabicPeriod"/>
            </a:pPr>
            <a:r>
              <a:rPr lang="en-GB" dirty="0"/>
              <a:t>See print out from Student Guide – 6 mark analyse question – be prepared to compare similar data for Godalming V Stratford (pg. 77)</a:t>
            </a:r>
          </a:p>
          <a:p>
            <a:pPr marL="514350" indent="-514350">
              <a:buFont typeface="+mj-lt"/>
              <a:buAutoNum type="arabicPeriod"/>
            </a:pPr>
            <a:r>
              <a:rPr lang="en-GB" dirty="0"/>
              <a:t>Evaluate how past and present connections have shaped the characteristics of one place you have studied [20 marks]</a:t>
            </a:r>
          </a:p>
          <a:p>
            <a:pPr marL="514350" indent="-514350">
              <a:buFont typeface="+mj-lt"/>
              <a:buAutoNum type="arabicPeriod"/>
            </a:pPr>
            <a:r>
              <a:rPr lang="en-GB" dirty="0"/>
              <a:t>Name a quantitative source that you have used in one of your place studies (your source could be census data, maps or any geospatial data). Assess the usefulness of that source in helping you understand the character of place. [6 marks]</a:t>
            </a:r>
          </a:p>
          <a:p>
            <a:pPr marL="514350" indent="-514350">
              <a:buFont typeface="+mj-lt"/>
              <a:buAutoNum type="arabicPeriod"/>
            </a:pPr>
            <a:r>
              <a:rPr lang="en-GB" dirty="0"/>
              <a:t>For your local area, identify a qualitative source that you have used (e.g. </a:t>
            </a:r>
            <a:r>
              <a:rPr lang="en-GB" smtClean="0"/>
              <a:t>photographs</a:t>
            </a:r>
            <a:r>
              <a:rPr lang="en-GB" dirty="0"/>
              <a:t>, maps, a painting, song, poem, text or newspaper source). Describe the nature of the information provided about your chosen place, and explain how it helped you to understand the character of that place. [6 marks]</a:t>
            </a:r>
          </a:p>
          <a:p>
            <a:pPr marL="514350" indent="-514350">
              <a:buFont typeface="+mj-lt"/>
              <a:buAutoNum type="arabicPeriod"/>
            </a:pPr>
            <a:endParaRPr lang="en-GB" dirty="0"/>
          </a:p>
          <a:p>
            <a:pPr marL="514350" indent="-514350">
              <a:buFont typeface="+mj-lt"/>
              <a:buAutoNum type="arabicPeriod"/>
            </a:pPr>
            <a:r>
              <a:rPr lang="en-GB" dirty="0"/>
              <a:t>See additional Hodder questions. Use as revision for the benchmark exam next week.</a:t>
            </a:r>
          </a:p>
        </p:txBody>
      </p:sp>
    </p:spTree>
    <p:extLst>
      <p:ext uri="{BB962C8B-B14F-4D97-AF65-F5344CB8AC3E}">
        <p14:creationId xmlns:p14="http://schemas.microsoft.com/office/powerpoint/2010/main" val="178499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1931</TotalTime>
  <Words>569</Words>
  <Application>Microsoft Office PowerPoint</Application>
  <PresentationFormat>Widescreen</PresentationFormat>
  <Paragraphs>49</Paragraphs>
  <Slides>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SimSun</vt:lpstr>
      <vt:lpstr>Arial</vt:lpstr>
      <vt:lpstr>Arial Rounded MT Bold</vt:lpstr>
      <vt:lpstr>Calibri</vt:lpstr>
      <vt:lpstr>Calibri Light</vt:lpstr>
      <vt:lpstr>HelveticaNeueLTStd-Roman</vt:lpstr>
      <vt:lpstr>MS Mincho</vt:lpstr>
      <vt:lpstr>Times New Roman</vt:lpstr>
      <vt:lpstr>Office Theme</vt:lpstr>
      <vt:lpstr>Local and Distant Place Study</vt:lpstr>
      <vt:lpstr>Representations of place and the use of quantitative and qualitative sources </vt:lpstr>
      <vt:lpstr>Godalming Case Study</vt:lpstr>
      <vt:lpstr>Suggested mark scheme</vt:lpstr>
      <vt:lpstr>Check list:</vt:lpstr>
      <vt:lpstr>Case Study Questions – pair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and Distant Place Study</dc:title>
  <dc:creator>justin cansfield</dc:creator>
  <cp:lastModifiedBy>Lorna Cansfield</cp:lastModifiedBy>
  <cp:revision>28</cp:revision>
  <dcterms:created xsi:type="dcterms:W3CDTF">2019-12-02T11:15:07Z</dcterms:created>
  <dcterms:modified xsi:type="dcterms:W3CDTF">2019-12-04T09:36:17Z</dcterms:modified>
</cp:coreProperties>
</file>