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60" r:id="rId7"/>
    <p:sldId id="261" r:id="rId8"/>
    <p:sldId id="267" r:id="rId9"/>
    <p:sldId id="263" r:id="rId10"/>
    <p:sldId id="264" r:id="rId11"/>
    <p:sldId id="268" r:id="rId12"/>
    <p:sldId id="269" r:id="rId13"/>
    <p:sldId id="273" r:id="rId14"/>
    <p:sldId id="270" r:id="rId15"/>
    <p:sldId id="271" r:id="rId16"/>
    <p:sldId id="272" r:id="rId17"/>
    <p:sldId id="275" r:id="rId18"/>
    <p:sldId id="262" r:id="rId19"/>
    <p:sldId id="265" r:id="rId20"/>
    <p:sldId id="266" r:id="rId21"/>
    <p:sldId id="274" r:id="rId22"/>
    <p:sldId id="276" r:id="rId2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13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DB7AC23-C4D7-4328-BF42-EA6790B5B98B}"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3452414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DB7AC23-C4D7-4328-BF42-EA6790B5B98B}"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324842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DB7AC23-C4D7-4328-BF42-EA6790B5B98B}"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2516652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DB7AC23-C4D7-4328-BF42-EA6790B5B98B}"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409445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B7AC23-C4D7-4328-BF42-EA6790B5B98B}"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2447004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DB7AC23-C4D7-4328-BF42-EA6790B5B98B}" type="datetimeFigureOut">
              <a:rPr lang="en-GB" smtClean="0"/>
              <a:t>18/10/2019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3270460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DB7AC23-C4D7-4328-BF42-EA6790B5B98B}" type="datetimeFigureOut">
              <a:rPr lang="en-GB" smtClean="0"/>
              <a:t>18/10/2019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182725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DB7AC23-C4D7-4328-BF42-EA6790B5B98B}" type="datetimeFigureOut">
              <a:rPr lang="en-GB" smtClean="0"/>
              <a:t>18/10/2019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2330756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7AC23-C4D7-4328-BF42-EA6790B5B98B}" type="datetimeFigureOut">
              <a:rPr lang="en-GB" smtClean="0"/>
              <a:t>18/10/2019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3559734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B7AC23-C4D7-4328-BF42-EA6790B5B98B}" type="datetimeFigureOut">
              <a:rPr lang="en-GB" smtClean="0"/>
              <a:t>18/10/2019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385311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B7AC23-C4D7-4328-BF42-EA6790B5B98B}" type="datetimeFigureOut">
              <a:rPr lang="en-GB" smtClean="0"/>
              <a:t>18/10/2019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C1043B-09DF-48B4-9E79-8A7BFD266933}" type="slidenum">
              <a:rPr lang="en-GB" smtClean="0"/>
              <a:t>‹#›</a:t>
            </a:fld>
            <a:endParaRPr lang="en-GB"/>
          </a:p>
        </p:txBody>
      </p:sp>
    </p:spTree>
    <p:extLst>
      <p:ext uri="{BB962C8B-B14F-4D97-AF65-F5344CB8AC3E}">
        <p14:creationId xmlns:p14="http://schemas.microsoft.com/office/powerpoint/2010/main" val="208688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7AC23-C4D7-4328-BF42-EA6790B5B98B}" type="datetimeFigureOut">
              <a:rPr lang="en-GB" smtClean="0"/>
              <a:t>18/10/2019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C1043B-09DF-48B4-9E79-8A7BFD266933}" type="slidenum">
              <a:rPr lang="en-GB" smtClean="0"/>
              <a:t>‹#›</a:t>
            </a:fld>
            <a:endParaRPr lang="en-GB"/>
          </a:p>
        </p:txBody>
      </p:sp>
    </p:spTree>
    <p:extLst>
      <p:ext uri="{BB962C8B-B14F-4D97-AF65-F5344CB8AC3E}">
        <p14:creationId xmlns:p14="http://schemas.microsoft.com/office/powerpoint/2010/main" val="1003069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1dN2qad_Ag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youtube.com/watch?v=n-YKXlxYLQ8"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ucas.com/ucas-terms-explain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llaboutlaw.co.uk/law-courses/bptc" TargetMode="External"/><Relationship Id="rId2" Type="http://schemas.openxmlformats.org/officeDocument/2006/relationships/hyperlink" Target="http://www.allaboutlaw.co.uk/law-courses/lpc" TargetMode="External"/><Relationship Id="rId1" Type="http://schemas.openxmlformats.org/officeDocument/2006/relationships/slideLayout" Target="../slideLayouts/slideLayout2.xml"/><Relationship Id="rId4" Type="http://schemas.openxmlformats.org/officeDocument/2006/relationships/hyperlink" Target="http://www.allaboutlaw.co.uk/stage/law-degree/what-is-ba-law"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allaboutlaw.co.uk/index.php/courses/law-school-fe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anchester.ac.uk/study/undergraduate/courses/2020/09672/llb-law/" TargetMode="External"/><Relationship Id="rId2" Type="http://schemas.openxmlformats.org/officeDocument/2006/relationships/hyperlink" Target="https://www.ucas.com/undergraduate/subject-guide-list/la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8034" y="1122363"/>
            <a:ext cx="10139966" cy="2387600"/>
          </a:xfrm>
          <a:solidFill>
            <a:schemeClr val="accent2">
              <a:lumMod val="40000"/>
              <a:lumOff val="60000"/>
            </a:schemeClr>
          </a:solidFill>
        </p:spPr>
        <p:txBody>
          <a:bodyPr/>
          <a:lstStyle/>
          <a:p>
            <a:r>
              <a:rPr lang="en-GB" dirty="0" smtClean="0"/>
              <a:t>Welcome to Explore + </a:t>
            </a:r>
            <a:br>
              <a:rPr lang="en-GB" dirty="0" smtClean="0"/>
            </a:br>
            <a:r>
              <a:rPr lang="en-GB" dirty="0" smtClean="0"/>
              <a:t>– LAW NEXT – Week 2;</a:t>
            </a:r>
            <a:endParaRPr lang="en-GB" dirty="0"/>
          </a:p>
        </p:txBody>
      </p:sp>
      <p:pic>
        <p:nvPicPr>
          <p:cNvPr id="4" name="Picture 3"/>
          <p:cNvPicPr>
            <a:picLocks noChangeAspect="1"/>
          </p:cNvPicPr>
          <p:nvPr/>
        </p:nvPicPr>
        <p:blipFill>
          <a:blip r:embed="rId2"/>
          <a:stretch>
            <a:fillRect/>
          </a:stretch>
        </p:blipFill>
        <p:spPr>
          <a:xfrm>
            <a:off x="1223493" y="3610878"/>
            <a:ext cx="4301545" cy="2519466"/>
          </a:xfrm>
          <a:prstGeom prst="rect">
            <a:avLst/>
          </a:prstGeom>
        </p:spPr>
      </p:pic>
      <p:pic>
        <p:nvPicPr>
          <p:cNvPr id="5" name="Picture 4"/>
          <p:cNvPicPr>
            <a:picLocks noChangeAspect="1"/>
          </p:cNvPicPr>
          <p:nvPr/>
        </p:nvPicPr>
        <p:blipFill>
          <a:blip r:embed="rId3"/>
          <a:stretch>
            <a:fillRect/>
          </a:stretch>
        </p:blipFill>
        <p:spPr>
          <a:xfrm>
            <a:off x="5718219" y="3603786"/>
            <a:ext cx="4365939" cy="2526558"/>
          </a:xfrm>
          <a:prstGeom prst="rect">
            <a:avLst/>
          </a:prstGeom>
        </p:spPr>
      </p:pic>
      <p:sp>
        <p:nvSpPr>
          <p:cNvPr id="3" name="Subtitle 2"/>
          <p:cNvSpPr>
            <a:spLocks noGrp="1"/>
          </p:cNvSpPr>
          <p:nvPr>
            <p:ph type="subTitle" idx="1"/>
          </p:nvPr>
        </p:nvSpPr>
        <p:spPr>
          <a:xfrm>
            <a:off x="412124" y="3602038"/>
            <a:ext cx="10255876" cy="2154818"/>
          </a:xfrm>
        </p:spPr>
        <p:txBody>
          <a:bodyPr/>
          <a:lstStyle/>
          <a:p>
            <a:endParaRPr lang="en-GB" dirty="0"/>
          </a:p>
        </p:txBody>
      </p:sp>
    </p:spTree>
    <p:extLst>
      <p:ext uri="{BB962C8B-B14F-4D97-AF65-F5344CB8AC3E}">
        <p14:creationId xmlns:p14="http://schemas.microsoft.com/office/powerpoint/2010/main" val="31672808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fontScale="90000"/>
          </a:bodyPr>
          <a:lstStyle/>
          <a:p>
            <a:r>
              <a:rPr lang="en-GB" sz="5400" dirty="0" smtClean="0"/>
              <a:t>What is a qualifying Law degree?</a:t>
            </a:r>
            <a:br>
              <a:rPr lang="en-GB" sz="5400" dirty="0" smtClean="0"/>
            </a:br>
            <a:r>
              <a:rPr lang="en-GB" sz="5400" dirty="0" smtClean="0"/>
              <a:t> </a:t>
            </a:r>
            <a:r>
              <a:rPr lang="en-GB" sz="4800" dirty="0">
                <a:hlinkClick r:id="rId2"/>
              </a:rPr>
              <a:t>https://</a:t>
            </a:r>
            <a:r>
              <a:rPr lang="en-GB" sz="4800" dirty="0" smtClean="0">
                <a:hlinkClick r:id="rId2"/>
              </a:rPr>
              <a:t>youtu.be/1dN2qad_Ag8</a:t>
            </a:r>
            <a:r>
              <a:rPr lang="en-GB" sz="4800" dirty="0" smtClean="0"/>
              <a:t> </a:t>
            </a: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a:bodyPr>
          <a:lstStyle/>
          <a:p>
            <a:r>
              <a:rPr lang="en-GB" dirty="0" smtClean="0"/>
              <a:t>On top of this, there’s a host of supplementary elective modules available over the course of the LLB, where you can specialise your knowledge of particular areas of the legal jurisdiction that interest you. </a:t>
            </a:r>
          </a:p>
          <a:p>
            <a:pPr marL="0" indent="0">
              <a:buNone/>
            </a:pPr>
            <a:endParaRPr lang="en-GB" dirty="0" smtClean="0"/>
          </a:p>
          <a:p>
            <a:r>
              <a:rPr lang="en-GB" dirty="0" smtClean="0"/>
              <a:t>Some Universities are obviously better at particular specialisations than others, so when researching where you want to study your LLB, you should be taking into account the areas that might be of interest to you and then tailoring your search to make sure you have the options to take electives in these areas.</a:t>
            </a:r>
          </a:p>
          <a:p>
            <a:endParaRPr lang="en-GB" dirty="0"/>
          </a:p>
        </p:txBody>
      </p:sp>
    </p:spTree>
    <p:extLst>
      <p:ext uri="{BB962C8B-B14F-4D97-AF65-F5344CB8AC3E}">
        <p14:creationId xmlns:p14="http://schemas.microsoft.com/office/powerpoint/2010/main" val="10318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a:bodyPr>
          <a:lstStyle/>
          <a:p>
            <a:r>
              <a:rPr lang="en-GB" sz="5400" dirty="0" smtClean="0"/>
              <a:t>What is a qualifying Law degree? LLB</a:t>
            </a: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lnSpcReduction="10000"/>
          </a:bodyPr>
          <a:lstStyle/>
          <a:p>
            <a:r>
              <a:rPr lang="en-GB" dirty="0" smtClean="0"/>
              <a:t>The LLB course is a literature-heavy one, and you’ll be expected to complete a lot of reading over your time studying it. As a lawyer, your ability to scan texts, analyse them and use that information is crucial, and the LLB sets you up to this through an intensive reading list that you’ll be expected to work through comprehensively.</a:t>
            </a:r>
          </a:p>
          <a:p>
            <a:r>
              <a:rPr lang="en-GB" dirty="0" smtClean="0"/>
              <a:t>Whilst hard work, the LLB is the backbone and platform from which a high number of law careers are launched. </a:t>
            </a:r>
          </a:p>
          <a:p>
            <a:r>
              <a:rPr lang="en-GB" dirty="0" smtClean="0"/>
              <a:t>From the completion of the LLB, you can move on to the LPC, BPTC or even an LLM, depending on the route you wish to follow in your career, but the LLB gives you the understanding and knowledge to launch your legal career from solid ground. </a:t>
            </a:r>
          </a:p>
          <a:p>
            <a:endParaRPr lang="en-GB" dirty="0"/>
          </a:p>
        </p:txBody>
      </p:sp>
    </p:spTree>
    <p:extLst>
      <p:ext uri="{BB962C8B-B14F-4D97-AF65-F5344CB8AC3E}">
        <p14:creationId xmlns:p14="http://schemas.microsoft.com/office/powerpoint/2010/main" val="2087772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fontScale="90000"/>
          </a:bodyPr>
          <a:lstStyle/>
          <a:p>
            <a:r>
              <a:rPr lang="en-GB" sz="5400" dirty="0" smtClean="0"/>
              <a:t>Extra/optional modules for an LLB – from Bristol University – Year 2</a:t>
            </a:r>
            <a:endParaRPr lang="en-GB" sz="5400" dirty="0"/>
          </a:p>
        </p:txBody>
      </p:sp>
      <p:pic>
        <p:nvPicPr>
          <p:cNvPr id="4" name="Content Placeholder 3"/>
          <p:cNvPicPr>
            <a:picLocks noGrp="1" noChangeAspect="1"/>
          </p:cNvPicPr>
          <p:nvPr>
            <p:ph idx="1"/>
          </p:nvPr>
        </p:nvPicPr>
        <p:blipFill rotWithShape="1">
          <a:blip r:embed="rId2"/>
          <a:srcRect l="31782" t="27391" r="54640" b="33146"/>
          <a:stretch/>
        </p:blipFill>
        <p:spPr>
          <a:xfrm>
            <a:off x="448887" y="2019992"/>
            <a:ext cx="5845896" cy="4513329"/>
          </a:xfrm>
          <a:prstGeom prst="rect">
            <a:avLst/>
          </a:prstGeom>
        </p:spPr>
      </p:pic>
    </p:spTree>
    <p:extLst>
      <p:ext uri="{BB962C8B-B14F-4D97-AF65-F5344CB8AC3E}">
        <p14:creationId xmlns:p14="http://schemas.microsoft.com/office/powerpoint/2010/main" val="160730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fontScale="90000"/>
          </a:bodyPr>
          <a:lstStyle/>
          <a:p>
            <a:r>
              <a:rPr lang="en-GB" sz="5400" dirty="0" smtClean="0"/>
              <a:t>Extra/optional modules for an LLB – from Bristol University – Year 3</a:t>
            </a:r>
            <a:endParaRPr lang="en-GB" sz="5400" dirty="0"/>
          </a:p>
        </p:txBody>
      </p:sp>
      <p:pic>
        <p:nvPicPr>
          <p:cNvPr id="7" name="Content Placeholder 6"/>
          <p:cNvPicPr>
            <a:picLocks noGrp="1"/>
          </p:cNvPicPr>
          <p:nvPr>
            <p:ph idx="1"/>
          </p:nvPr>
        </p:nvPicPr>
        <p:blipFill rotWithShape="1">
          <a:blip r:embed="rId2"/>
          <a:srcRect l="32240" t="21148" r="55190" b="4085"/>
          <a:stretch/>
        </p:blipFill>
        <p:spPr bwMode="auto">
          <a:xfrm>
            <a:off x="822960" y="1825625"/>
            <a:ext cx="3324970" cy="46679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0687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fontScale="90000"/>
          </a:bodyPr>
          <a:lstStyle/>
          <a:p>
            <a:r>
              <a:rPr lang="en-GB" sz="5400" dirty="0" smtClean="0"/>
              <a:t>What LLB course option are available for you to study? </a:t>
            </a:r>
            <a:endParaRPr lang="en-GB" sz="5400" dirty="0"/>
          </a:p>
        </p:txBody>
      </p:sp>
      <p:sp>
        <p:nvSpPr>
          <p:cNvPr id="3" name="Content Placeholder 2"/>
          <p:cNvSpPr>
            <a:spLocks noGrp="1"/>
          </p:cNvSpPr>
          <p:nvPr>
            <p:ph idx="1"/>
          </p:nvPr>
        </p:nvSpPr>
        <p:spPr/>
        <p:txBody>
          <a:bodyPr/>
          <a:lstStyle/>
          <a:p>
            <a:r>
              <a:rPr lang="en-GB" sz="3600" dirty="0" smtClean="0"/>
              <a:t>Look through pages 4-15 – The University of Law – undergraduate course guide 2020 – at the range of options available– which interests you? Take a note of them. </a:t>
            </a:r>
          </a:p>
          <a:p>
            <a:endParaRPr lang="en-GB" dirty="0" smtClean="0"/>
          </a:p>
          <a:p>
            <a:endParaRPr lang="en-GB" dirty="0"/>
          </a:p>
        </p:txBody>
      </p:sp>
      <p:pic>
        <p:nvPicPr>
          <p:cNvPr id="5" name="Picture 4"/>
          <p:cNvPicPr>
            <a:picLocks noChangeAspect="1"/>
          </p:cNvPicPr>
          <p:nvPr/>
        </p:nvPicPr>
        <p:blipFill>
          <a:blip r:embed="rId2"/>
          <a:stretch>
            <a:fillRect/>
          </a:stretch>
        </p:blipFill>
        <p:spPr>
          <a:xfrm>
            <a:off x="384388" y="4001294"/>
            <a:ext cx="5447058" cy="2040834"/>
          </a:xfrm>
          <a:prstGeom prst="rect">
            <a:avLst/>
          </a:prstGeom>
        </p:spPr>
      </p:pic>
      <p:pic>
        <p:nvPicPr>
          <p:cNvPr id="6" name="Picture 5"/>
          <p:cNvPicPr>
            <a:picLocks noChangeAspect="1"/>
          </p:cNvPicPr>
          <p:nvPr/>
        </p:nvPicPr>
        <p:blipFill>
          <a:blip r:embed="rId3"/>
          <a:stretch>
            <a:fillRect/>
          </a:stretch>
        </p:blipFill>
        <p:spPr>
          <a:xfrm>
            <a:off x="6095999" y="4001294"/>
            <a:ext cx="4306957" cy="2040834"/>
          </a:xfrm>
          <a:prstGeom prst="rect">
            <a:avLst/>
          </a:prstGeom>
        </p:spPr>
      </p:pic>
    </p:spTree>
    <p:extLst>
      <p:ext uri="{BB962C8B-B14F-4D97-AF65-F5344CB8AC3E}">
        <p14:creationId xmlns:p14="http://schemas.microsoft.com/office/powerpoint/2010/main" val="425339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467" y="373438"/>
            <a:ext cx="10988348" cy="1325563"/>
          </a:xfrm>
          <a:solidFill>
            <a:schemeClr val="accent2">
              <a:lumMod val="40000"/>
              <a:lumOff val="60000"/>
            </a:schemeClr>
          </a:solidFill>
        </p:spPr>
        <p:txBody>
          <a:bodyPr>
            <a:normAutofit fontScale="90000"/>
          </a:bodyPr>
          <a:lstStyle/>
          <a:p>
            <a:r>
              <a:rPr lang="en-GB" sz="5400" b="1" dirty="0" smtClean="0"/>
              <a:t/>
            </a:r>
            <a:br>
              <a:rPr lang="en-GB" sz="5400" b="1" dirty="0" smtClean="0"/>
            </a:br>
            <a:r>
              <a:rPr lang="en-GB" sz="5400" b="1" dirty="0" smtClean="0"/>
              <a:t>What will the law conversion/GDL course involve?</a:t>
            </a:r>
            <a:r>
              <a:rPr lang="en-GB" sz="5400" dirty="0" smtClean="0"/>
              <a:t/>
            </a:r>
            <a:br>
              <a:rPr lang="en-GB" sz="5400" dirty="0" smtClean="0"/>
            </a:b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lnSpcReduction="10000"/>
          </a:bodyPr>
          <a:lstStyle/>
          <a:p>
            <a:r>
              <a:rPr lang="en-GB" dirty="0" smtClean="0"/>
              <a:t>In addition to an introduction to the legal system and an optional subject, conversion courses will cover seven core topics:</a:t>
            </a:r>
          </a:p>
          <a:p>
            <a:r>
              <a:rPr lang="en-GB" dirty="0" smtClean="0"/>
              <a:t>Contract law;</a:t>
            </a:r>
          </a:p>
          <a:p>
            <a:r>
              <a:rPr lang="en-GB" dirty="0" smtClean="0"/>
              <a:t>Criminal law;</a:t>
            </a:r>
          </a:p>
          <a:p>
            <a:r>
              <a:rPr lang="en-GB" dirty="0" smtClean="0"/>
              <a:t>Law of tort;</a:t>
            </a:r>
          </a:p>
          <a:p>
            <a:r>
              <a:rPr lang="en-GB" dirty="0" smtClean="0"/>
              <a:t>Property law;</a:t>
            </a:r>
          </a:p>
          <a:p>
            <a:r>
              <a:rPr lang="en-GB" dirty="0" smtClean="0"/>
              <a:t>EU law;</a:t>
            </a:r>
          </a:p>
          <a:p>
            <a:r>
              <a:rPr lang="en-GB" dirty="0" smtClean="0"/>
              <a:t>Constitutional and administrative law;</a:t>
            </a:r>
          </a:p>
          <a:p>
            <a:r>
              <a:rPr lang="en-GB" dirty="0" smtClean="0"/>
              <a:t>And equity and law of trusts.</a:t>
            </a:r>
          </a:p>
          <a:p>
            <a:endParaRPr lang="en-GB" dirty="0"/>
          </a:p>
        </p:txBody>
      </p:sp>
    </p:spTree>
    <p:extLst>
      <p:ext uri="{BB962C8B-B14F-4D97-AF65-F5344CB8AC3E}">
        <p14:creationId xmlns:p14="http://schemas.microsoft.com/office/powerpoint/2010/main" val="191765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fontScale="90000"/>
          </a:bodyPr>
          <a:lstStyle/>
          <a:p>
            <a:r>
              <a:rPr lang="en-GB" sz="5400" b="1" dirty="0" smtClean="0"/>
              <a:t/>
            </a:r>
            <a:br>
              <a:rPr lang="en-GB" sz="5400" b="1" dirty="0" smtClean="0"/>
            </a:br>
            <a:r>
              <a:rPr lang="en-GB" sz="5400" b="1" dirty="0" smtClean="0"/>
              <a:t>What are the key skills you need to be a lawyer? </a:t>
            </a:r>
            <a:r>
              <a:rPr lang="en-GB" sz="2700" dirty="0">
                <a:hlinkClick r:id="rId2"/>
              </a:rPr>
              <a:t>https://</a:t>
            </a:r>
            <a:r>
              <a:rPr lang="en-GB" sz="2700" dirty="0" smtClean="0">
                <a:hlinkClick r:id="rId2"/>
              </a:rPr>
              <a:t>www.youtube.com/watch?v=n-YKXlxYLQ8</a:t>
            </a:r>
            <a:r>
              <a:rPr lang="en-GB" sz="5400" b="1" dirty="0" smtClean="0"/>
              <a:t/>
            </a:r>
            <a:br>
              <a:rPr lang="en-GB" sz="5400" b="1" dirty="0" smtClean="0"/>
            </a:b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fontScale="92500" lnSpcReduction="20000"/>
          </a:bodyPr>
          <a:lstStyle/>
          <a:p>
            <a:r>
              <a:rPr lang="en-GB" dirty="0" smtClean="0"/>
              <a:t>Interpersonal skills;</a:t>
            </a:r>
          </a:p>
          <a:p>
            <a:r>
              <a:rPr lang="en-GB" dirty="0" smtClean="0"/>
              <a:t>The ability to analyse and assimilate large amounts of complex and disparate information;</a:t>
            </a:r>
          </a:p>
          <a:p>
            <a:r>
              <a:rPr lang="en-GB" dirty="0" smtClean="0"/>
              <a:t>Workload and time-management skills;</a:t>
            </a:r>
          </a:p>
          <a:p>
            <a:r>
              <a:rPr lang="en-GB" dirty="0" smtClean="0"/>
              <a:t>Stamina;</a:t>
            </a:r>
          </a:p>
          <a:p>
            <a:r>
              <a:rPr lang="en-GB" dirty="0" smtClean="0"/>
              <a:t>Commercial awareness;</a:t>
            </a:r>
          </a:p>
          <a:p>
            <a:r>
              <a:rPr lang="en-GB" dirty="0" smtClean="0"/>
              <a:t>Persistence;</a:t>
            </a:r>
          </a:p>
          <a:p>
            <a:r>
              <a:rPr lang="en-GB" dirty="0" smtClean="0"/>
              <a:t>Patience;</a:t>
            </a:r>
          </a:p>
          <a:p>
            <a:r>
              <a:rPr lang="en-GB" dirty="0" smtClean="0"/>
              <a:t>And attention to detail.</a:t>
            </a:r>
          </a:p>
          <a:p>
            <a:r>
              <a:rPr lang="en-GB" dirty="0" smtClean="0"/>
              <a:t>In addition, barristers need to be able to represent their clients confidently and eloquently in court.</a:t>
            </a:r>
            <a:endParaRPr lang="en-GB" dirty="0"/>
          </a:p>
        </p:txBody>
      </p:sp>
      <p:pic>
        <p:nvPicPr>
          <p:cNvPr id="4" name="Picture 3"/>
          <p:cNvPicPr>
            <a:picLocks noChangeAspect="1"/>
          </p:cNvPicPr>
          <p:nvPr/>
        </p:nvPicPr>
        <p:blipFill>
          <a:blip r:embed="rId3"/>
          <a:stretch>
            <a:fillRect/>
          </a:stretch>
        </p:blipFill>
        <p:spPr>
          <a:xfrm>
            <a:off x="6029739" y="2676732"/>
            <a:ext cx="4890052" cy="2465111"/>
          </a:xfrm>
          <a:prstGeom prst="rect">
            <a:avLst/>
          </a:prstGeom>
        </p:spPr>
      </p:pic>
    </p:spTree>
    <p:extLst>
      <p:ext uri="{BB962C8B-B14F-4D97-AF65-F5344CB8AC3E}">
        <p14:creationId xmlns:p14="http://schemas.microsoft.com/office/powerpoint/2010/main" val="938846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3284162"/>
          </a:xfrm>
          <a:solidFill>
            <a:schemeClr val="accent2">
              <a:lumMod val="40000"/>
              <a:lumOff val="60000"/>
            </a:schemeClr>
          </a:solidFill>
        </p:spPr>
        <p:txBody>
          <a:bodyPr>
            <a:normAutofit fontScale="90000"/>
          </a:bodyPr>
          <a:lstStyle/>
          <a:p>
            <a:r>
              <a:rPr lang="en-GB" sz="5400" dirty="0" smtClean="0"/>
              <a:t>What other law based careers exist</a:t>
            </a:r>
            <a:r>
              <a:rPr lang="en-GB" sz="5400" dirty="0" smtClean="0"/>
              <a:t>?</a:t>
            </a:r>
            <a:br>
              <a:rPr lang="en-GB" sz="5400" dirty="0" smtClean="0"/>
            </a:br>
            <a:r>
              <a:rPr lang="en-GB" sz="5400" dirty="0" smtClean="0"/>
              <a:t>- Law Enforcement/Justice system       Local/national government </a:t>
            </a:r>
            <a:br>
              <a:rPr lang="en-GB" sz="5400" dirty="0" smtClean="0"/>
            </a:br>
            <a:r>
              <a:rPr lang="en-GB" sz="5400" dirty="0" smtClean="0"/>
              <a:t>– Business and Industry</a:t>
            </a:r>
            <a:r>
              <a:rPr lang="en-GB" sz="5400" dirty="0" smtClean="0"/>
              <a:t/>
            </a:r>
            <a:br>
              <a:rPr lang="en-GB" sz="5400" dirty="0" smtClean="0"/>
            </a:br>
            <a:r>
              <a:rPr lang="en-GB" sz="5400" dirty="0" smtClean="0"/>
              <a:t> </a:t>
            </a:r>
            <a:endParaRPr lang="en-GB" sz="5400" dirty="0"/>
          </a:p>
        </p:txBody>
      </p:sp>
      <p:pic>
        <p:nvPicPr>
          <p:cNvPr id="4" name="Content Placeholder 3"/>
          <p:cNvPicPr>
            <a:picLocks noGrp="1" noChangeAspect="1"/>
          </p:cNvPicPr>
          <p:nvPr>
            <p:ph idx="1"/>
          </p:nvPr>
        </p:nvPicPr>
        <p:blipFill>
          <a:blip r:embed="rId2"/>
          <a:stretch>
            <a:fillRect/>
          </a:stretch>
        </p:blipFill>
        <p:spPr>
          <a:xfrm>
            <a:off x="309093" y="3252515"/>
            <a:ext cx="4978524" cy="2709275"/>
          </a:xfrm>
          <a:prstGeom prst="rect">
            <a:avLst/>
          </a:prstGeom>
        </p:spPr>
      </p:pic>
      <p:pic>
        <p:nvPicPr>
          <p:cNvPr id="5" name="Picture 4"/>
          <p:cNvPicPr>
            <a:picLocks noChangeAspect="1"/>
          </p:cNvPicPr>
          <p:nvPr/>
        </p:nvPicPr>
        <p:blipFill>
          <a:blip r:embed="rId3"/>
          <a:stretch>
            <a:fillRect/>
          </a:stretch>
        </p:blipFill>
        <p:spPr>
          <a:xfrm>
            <a:off x="5287618" y="3059084"/>
            <a:ext cx="5685182" cy="2808316"/>
          </a:xfrm>
          <a:prstGeom prst="rect">
            <a:avLst/>
          </a:prstGeom>
        </p:spPr>
      </p:pic>
    </p:spTree>
    <p:extLst>
      <p:ext uri="{BB962C8B-B14F-4D97-AF65-F5344CB8AC3E}">
        <p14:creationId xmlns:p14="http://schemas.microsoft.com/office/powerpoint/2010/main" val="308161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a:bodyPr>
          <a:lstStyle/>
          <a:p>
            <a:r>
              <a:rPr lang="en-GB" sz="4000" b="1" dirty="0" smtClean="0"/>
              <a:t>Your follow up work for this week = to find out what you study for the 7 core components of an LLB/GDL</a:t>
            </a:r>
            <a:endParaRPr lang="en-GB" sz="4000" b="1" dirty="0"/>
          </a:p>
        </p:txBody>
      </p:sp>
      <p:sp>
        <p:nvSpPr>
          <p:cNvPr id="3" name="Content Placeholder 2"/>
          <p:cNvSpPr>
            <a:spLocks noGrp="1"/>
          </p:cNvSpPr>
          <p:nvPr>
            <p:ph idx="1"/>
          </p:nvPr>
        </p:nvSpPr>
        <p:spPr>
          <a:xfrm>
            <a:off x="309092" y="1865258"/>
            <a:ext cx="11044707" cy="4351338"/>
          </a:xfrm>
          <a:solidFill>
            <a:schemeClr val="accent1">
              <a:lumMod val="40000"/>
              <a:lumOff val="60000"/>
            </a:schemeClr>
          </a:solidFill>
        </p:spPr>
        <p:txBody>
          <a:bodyPr>
            <a:normAutofit/>
          </a:bodyPr>
          <a:lstStyle/>
          <a:p>
            <a:endParaRPr lang="en-GB" sz="4400" dirty="0" smtClean="0"/>
          </a:p>
          <a:p>
            <a:endParaRPr lang="en-GB" sz="4400" dirty="0"/>
          </a:p>
          <a:p>
            <a:endParaRPr lang="en-GB" sz="4400" dirty="0" smtClean="0"/>
          </a:p>
          <a:p>
            <a:pPr marL="0" indent="0">
              <a:buNone/>
            </a:pPr>
            <a:endParaRPr lang="en-GB" sz="4400" dirty="0" smtClean="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652065269"/>
              </p:ext>
            </p:extLst>
          </p:nvPr>
        </p:nvGraphicFramePr>
        <p:xfrm>
          <a:off x="424070" y="1974578"/>
          <a:ext cx="10813772" cy="4188345"/>
        </p:xfrm>
        <a:graphic>
          <a:graphicData uri="http://schemas.openxmlformats.org/drawingml/2006/table">
            <a:tbl>
              <a:tblPr firstRow="1" bandRow="1">
                <a:tableStyleId>{5C22544A-7EE6-4342-B048-85BDC9FD1C3A}</a:tableStyleId>
              </a:tblPr>
              <a:tblGrid>
                <a:gridCol w="3790121">
                  <a:extLst>
                    <a:ext uri="{9D8B030D-6E8A-4147-A177-3AD203B41FA5}">
                      <a16:colId xmlns:a16="http://schemas.microsoft.com/office/drawing/2014/main" val="20000"/>
                    </a:ext>
                  </a:extLst>
                </a:gridCol>
                <a:gridCol w="7023651">
                  <a:extLst>
                    <a:ext uri="{9D8B030D-6E8A-4147-A177-3AD203B41FA5}">
                      <a16:colId xmlns:a16="http://schemas.microsoft.com/office/drawing/2014/main" val="20001"/>
                    </a:ext>
                  </a:extLst>
                </a:gridCol>
              </a:tblGrid>
              <a:tr h="506895">
                <a:tc>
                  <a:txBody>
                    <a:bodyPr/>
                    <a:lstStyle/>
                    <a:p>
                      <a:r>
                        <a:rPr lang="en-GB" dirty="0" smtClean="0"/>
                        <a:t>Module/Component</a:t>
                      </a:r>
                      <a:endParaRPr lang="en-GB" dirty="0"/>
                    </a:p>
                  </a:txBody>
                  <a:tcPr/>
                </a:tc>
                <a:tc>
                  <a:txBody>
                    <a:bodyPr/>
                    <a:lstStyle/>
                    <a:p>
                      <a:r>
                        <a:rPr lang="en-GB" dirty="0" smtClean="0"/>
                        <a:t>What does this cover/mean?</a:t>
                      </a:r>
                      <a:endParaRPr lang="en-GB" dirty="0"/>
                    </a:p>
                  </a:txBody>
                  <a:tcPr/>
                </a:tc>
                <a:extLst>
                  <a:ext uri="{0D108BD9-81ED-4DB2-BD59-A6C34878D82A}">
                    <a16:rowId xmlns:a16="http://schemas.microsoft.com/office/drawing/2014/main" val="10000"/>
                  </a:ext>
                </a:extLst>
              </a:tr>
              <a:tr h="506895">
                <a:tc>
                  <a:txBody>
                    <a:bodyPr/>
                    <a:lstStyle/>
                    <a:p>
                      <a:r>
                        <a:rPr lang="en-GB" sz="1800" b="1" dirty="0" smtClean="0"/>
                        <a:t>Constitutional and administrative law; </a:t>
                      </a:r>
                      <a:endParaRPr lang="en-GB" b="1" dirty="0"/>
                    </a:p>
                  </a:txBody>
                  <a:tcPr/>
                </a:tc>
                <a:tc>
                  <a:txBody>
                    <a:bodyPr/>
                    <a:lstStyle/>
                    <a:p>
                      <a:endParaRPr lang="en-GB"/>
                    </a:p>
                  </a:txBody>
                  <a:tcPr/>
                </a:tc>
                <a:extLst>
                  <a:ext uri="{0D108BD9-81ED-4DB2-BD59-A6C34878D82A}">
                    <a16:rowId xmlns:a16="http://schemas.microsoft.com/office/drawing/2014/main" val="10001"/>
                  </a:ext>
                </a:extLst>
              </a:tr>
              <a:tr h="506895">
                <a:tc>
                  <a:txBody>
                    <a:bodyPr/>
                    <a:lstStyle/>
                    <a:p>
                      <a:r>
                        <a:rPr lang="en-GB" sz="1800" b="1" dirty="0" smtClean="0"/>
                        <a:t>Contract law; </a:t>
                      </a:r>
                      <a:endParaRPr lang="en-GB" b="1" dirty="0"/>
                    </a:p>
                  </a:txBody>
                  <a:tcPr/>
                </a:tc>
                <a:tc>
                  <a:txBody>
                    <a:bodyPr/>
                    <a:lstStyle/>
                    <a:p>
                      <a:endParaRPr lang="en-GB"/>
                    </a:p>
                  </a:txBody>
                  <a:tcPr/>
                </a:tc>
                <a:extLst>
                  <a:ext uri="{0D108BD9-81ED-4DB2-BD59-A6C34878D82A}">
                    <a16:rowId xmlns:a16="http://schemas.microsoft.com/office/drawing/2014/main" val="10002"/>
                  </a:ext>
                </a:extLst>
              </a:tr>
              <a:tr h="506895">
                <a:tc>
                  <a:txBody>
                    <a:bodyPr/>
                    <a:lstStyle/>
                    <a:p>
                      <a:r>
                        <a:rPr lang="en-GB" sz="1800" b="1" dirty="0" smtClean="0"/>
                        <a:t>Criminal law; </a:t>
                      </a:r>
                      <a:endParaRPr lang="en-GB" b="1" dirty="0"/>
                    </a:p>
                  </a:txBody>
                  <a:tcPr/>
                </a:tc>
                <a:tc>
                  <a:txBody>
                    <a:bodyPr/>
                    <a:lstStyle/>
                    <a:p>
                      <a:endParaRPr lang="en-GB"/>
                    </a:p>
                  </a:txBody>
                  <a:tcPr/>
                </a:tc>
                <a:extLst>
                  <a:ext uri="{0D108BD9-81ED-4DB2-BD59-A6C34878D82A}">
                    <a16:rowId xmlns:a16="http://schemas.microsoft.com/office/drawing/2014/main" val="10003"/>
                  </a:ext>
                </a:extLst>
              </a:tr>
              <a:tr h="506895">
                <a:tc>
                  <a:txBody>
                    <a:bodyPr/>
                    <a:lstStyle/>
                    <a:p>
                      <a:r>
                        <a:rPr lang="en-GB" sz="1800" b="1" dirty="0" smtClean="0"/>
                        <a:t>Equity and trusts; </a:t>
                      </a:r>
                      <a:endParaRPr lang="en-GB" b="1" dirty="0"/>
                    </a:p>
                  </a:txBody>
                  <a:tcPr/>
                </a:tc>
                <a:tc>
                  <a:txBody>
                    <a:bodyPr/>
                    <a:lstStyle/>
                    <a:p>
                      <a:endParaRPr lang="en-GB"/>
                    </a:p>
                  </a:txBody>
                  <a:tcPr/>
                </a:tc>
                <a:extLst>
                  <a:ext uri="{0D108BD9-81ED-4DB2-BD59-A6C34878D82A}">
                    <a16:rowId xmlns:a16="http://schemas.microsoft.com/office/drawing/2014/main" val="10004"/>
                  </a:ext>
                </a:extLst>
              </a:tr>
              <a:tr h="506895">
                <a:tc>
                  <a:txBody>
                    <a:bodyPr/>
                    <a:lstStyle/>
                    <a:p>
                      <a:r>
                        <a:rPr lang="en-GB" sz="1800" b="1" dirty="0" smtClean="0"/>
                        <a:t>EU law; </a:t>
                      </a:r>
                      <a:endParaRPr lang="en-GB" b="1" dirty="0"/>
                    </a:p>
                  </a:txBody>
                  <a:tcPr/>
                </a:tc>
                <a:tc>
                  <a:txBody>
                    <a:bodyPr/>
                    <a:lstStyle/>
                    <a:p>
                      <a:endParaRPr lang="en-GB"/>
                    </a:p>
                  </a:txBody>
                  <a:tcPr/>
                </a:tc>
                <a:extLst>
                  <a:ext uri="{0D108BD9-81ED-4DB2-BD59-A6C34878D82A}">
                    <a16:rowId xmlns:a16="http://schemas.microsoft.com/office/drawing/2014/main" val="10005"/>
                  </a:ext>
                </a:extLst>
              </a:tr>
              <a:tr h="506895">
                <a:tc>
                  <a:txBody>
                    <a:bodyPr/>
                    <a:lstStyle/>
                    <a:p>
                      <a:r>
                        <a:rPr lang="en-GB" sz="1800" b="1" dirty="0" smtClean="0"/>
                        <a:t>Land law; </a:t>
                      </a:r>
                      <a:endParaRPr lang="en-GB" b="1" dirty="0"/>
                    </a:p>
                  </a:txBody>
                  <a:tcPr/>
                </a:tc>
                <a:tc>
                  <a:txBody>
                    <a:bodyPr/>
                    <a:lstStyle/>
                    <a:p>
                      <a:endParaRPr lang="en-GB"/>
                    </a:p>
                  </a:txBody>
                  <a:tcPr/>
                </a:tc>
                <a:extLst>
                  <a:ext uri="{0D108BD9-81ED-4DB2-BD59-A6C34878D82A}">
                    <a16:rowId xmlns:a16="http://schemas.microsoft.com/office/drawing/2014/main" val="10006"/>
                  </a:ext>
                </a:extLst>
              </a:tr>
              <a:tr h="506895">
                <a:tc>
                  <a:txBody>
                    <a:bodyPr/>
                    <a:lstStyle/>
                    <a:p>
                      <a:r>
                        <a:rPr lang="en-GB" sz="1800" b="1" dirty="0" smtClean="0"/>
                        <a:t>Public law</a:t>
                      </a:r>
                      <a:endParaRPr lang="en-GB" b="1" dirty="0"/>
                    </a:p>
                  </a:txBody>
                  <a:tcPr/>
                </a:tc>
                <a:tc>
                  <a:txBody>
                    <a:bodyPr/>
                    <a:lstStyle/>
                    <a:p>
                      <a:endParaRPr lang="en-GB"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606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880579"/>
          </a:xfrm>
          <a:solidFill>
            <a:schemeClr val="accent2">
              <a:lumMod val="40000"/>
              <a:lumOff val="60000"/>
            </a:schemeClr>
          </a:solidFill>
        </p:spPr>
        <p:txBody>
          <a:bodyPr>
            <a:normAutofit fontScale="90000"/>
          </a:bodyPr>
          <a:lstStyle/>
          <a:p>
            <a:r>
              <a:rPr lang="en-GB" sz="5400" dirty="0" smtClean="0"/>
              <a:t/>
            </a:r>
            <a:br>
              <a:rPr lang="en-GB" sz="5400" dirty="0" smtClean="0"/>
            </a:br>
            <a:r>
              <a:rPr lang="en-GB" sz="5400" dirty="0" smtClean="0"/>
              <a:t>Explore your Options….</a:t>
            </a:r>
            <a:br>
              <a:rPr lang="en-GB" sz="5400" dirty="0" smtClean="0"/>
            </a:br>
            <a:r>
              <a:rPr lang="en-GB" sz="5400" dirty="0" smtClean="0"/>
              <a:t> </a:t>
            </a:r>
            <a:endParaRPr lang="en-GB" sz="5400" dirty="0"/>
          </a:p>
        </p:txBody>
      </p:sp>
      <p:sp>
        <p:nvSpPr>
          <p:cNvPr id="3" name="Text Placeholder 2"/>
          <p:cNvSpPr>
            <a:spLocks noGrp="1"/>
          </p:cNvSpPr>
          <p:nvPr>
            <p:ph type="body" idx="1"/>
          </p:nvPr>
        </p:nvSpPr>
        <p:spPr>
          <a:xfrm>
            <a:off x="198784" y="1245704"/>
            <a:ext cx="5798792" cy="1259371"/>
          </a:xfrm>
          <a:solidFill>
            <a:schemeClr val="accent1">
              <a:lumMod val="20000"/>
              <a:lumOff val="80000"/>
            </a:schemeClr>
          </a:solidFill>
        </p:spPr>
        <p:txBody>
          <a:bodyPr>
            <a:normAutofit/>
          </a:bodyPr>
          <a:lstStyle/>
          <a:p>
            <a:r>
              <a:rPr lang="en-GB" dirty="0" smtClean="0"/>
              <a:t>Look up 3 different Universities and what they offer for their LLB courses and make a note of them below – how do they differ? </a:t>
            </a:r>
            <a:endParaRPr lang="en-GB" dirty="0"/>
          </a:p>
        </p:txBody>
      </p:sp>
      <p:sp>
        <p:nvSpPr>
          <p:cNvPr id="5" name="Text Placeholder 4"/>
          <p:cNvSpPr>
            <a:spLocks noGrp="1"/>
          </p:cNvSpPr>
          <p:nvPr>
            <p:ph type="body" sz="quarter" idx="3"/>
          </p:nvPr>
        </p:nvSpPr>
        <p:spPr>
          <a:xfrm>
            <a:off x="6172200" y="1245704"/>
            <a:ext cx="5824192" cy="1259371"/>
          </a:xfrm>
          <a:solidFill>
            <a:schemeClr val="accent4">
              <a:lumMod val="40000"/>
              <a:lumOff val="60000"/>
            </a:schemeClr>
          </a:solidFill>
        </p:spPr>
        <p:txBody>
          <a:bodyPr>
            <a:normAutofit fontScale="92500" lnSpcReduction="10000"/>
          </a:bodyPr>
          <a:lstStyle/>
          <a:p>
            <a:r>
              <a:rPr lang="en-GB" dirty="0" smtClean="0"/>
              <a:t>Find out more about an alternative law based career other than a lawyer that interests you, what does the job involve and how can you get to do that job? </a:t>
            </a:r>
            <a:endParaRPr lang="en-GB" dirty="0"/>
          </a:p>
        </p:txBody>
      </p:sp>
      <p:sp>
        <p:nvSpPr>
          <p:cNvPr id="6" name="Content Placeholder 5"/>
          <p:cNvSpPr>
            <a:spLocks noGrp="1"/>
          </p:cNvSpPr>
          <p:nvPr>
            <p:ph sz="quarter" idx="4"/>
          </p:nvPr>
        </p:nvSpPr>
        <p:spPr>
          <a:xfrm>
            <a:off x="6172200" y="2505075"/>
            <a:ext cx="5701748" cy="3684588"/>
          </a:xfrm>
        </p:spPr>
        <p:txBody>
          <a:bodyPr/>
          <a:lstStyle/>
          <a:p>
            <a:r>
              <a:rPr lang="en-GB" dirty="0" smtClean="0"/>
              <a:t> </a:t>
            </a:r>
            <a:endParaRPr lang="en-GB" dirty="0"/>
          </a:p>
        </p:txBody>
      </p:sp>
      <p:sp>
        <p:nvSpPr>
          <p:cNvPr id="7" name="Content Placeholder 6"/>
          <p:cNvSpPr>
            <a:spLocks noGrp="1"/>
          </p:cNvSpPr>
          <p:nvPr>
            <p:ph sz="half" idx="2"/>
          </p:nvPr>
        </p:nvSpPr>
        <p:spPr>
          <a:xfrm>
            <a:off x="198784" y="2505075"/>
            <a:ext cx="5798791" cy="3684588"/>
          </a:xfrm>
        </p:spPr>
        <p:txBody>
          <a:bodyPr/>
          <a:lstStyle/>
          <a:p>
            <a:r>
              <a:rPr lang="en-GB" dirty="0" smtClean="0"/>
              <a:t>     </a:t>
            </a:r>
          </a:p>
          <a:p>
            <a:pPr marL="0" indent="0">
              <a:buNone/>
            </a:pPr>
            <a:r>
              <a:rPr lang="en-GB" dirty="0" smtClean="0"/>
              <a:t> </a:t>
            </a:r>
          </a:p>
          <a:p>
            <a:r>
              <a:rPr lang="en-GB" dirty="0" smtClean="0"/>
              <a:t>  </a:t>
            </a:r>
          </a:p>
          <a:p>
            <a:pPr marL="0" indent="0">
              <a:buNone/>
            </a:pPr>
            <a:r>
              <a:rPr lang="en-GB" dirty="0" smtClean="0"/>
              <a:t>   </a:t>
            </a:r>
          </a:p>
          <a:p>
            <a:r>
              <a:rPr lang="en-GB" dirty="0"/>
              <a:t> </a:t>
            </a:r>
            <a:r>
              <a:rPr lang="en-GB" dirty="0" smtClean="0"/>
              <a:t>    </a:t>
            </a:r>
            <a:endParaRPr lang="en-GB" dirty="0"/>
          </a:p>
        </p:txBody>
      </p:sp>
    </p:spTree>
    <p:extLst>
      <p:ext uri="{BB962C8B-B14F-4D97-AF65-F5344CB8AC3E}">
        <p14:creationId xmlns:p14="http://schemas.microsoft.com/office/powerpoint/2010/main" val="73055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 calcmode="lin" valueType="num">
                                      <p:cBhvr additive="base">
                                        <p:cTn id="3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anim calcmode="lin" valueType="num">
                                      <p:cBhvr additive="base">
                                        <p:cTn id="4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bg/>
                                          </p:spTgt>
                                        </p:tgtEl>
                                        <p:attrNameLst>
                                          <p:attrName>style.visibility</p:attrName>
                                        </p:attrNameLst>
                                      </p:cBhvr>
                                      <p:to>
                                        <p:strVal val="visible"/>
                                      </p:to>
                                    </p:set>
                                    <p:anim calcmode="lin" valueType="num">
                                      <p:cBhvr additive="base">
                                        <p:cTn id="49" dur="500" fill="hold"/>
                                        <p:tgtEl>
                                          <p:spTgt spid="5">
                                            <p:bg/>
                                          </p:spTgt>
                                        </p:tgtEl>
                                        <p:attrNameLst>
                                          <p:attrName>ppt_x</p:attrName>
                                        </p:attrNameLst>
                                      </p:cBhvr>
                                      <p:tavLst>
                                        <p:tav tm="0">
                                          <p:val>
                                            <p:strVal val="#ppt_x"/>
                                          </p:val>
                                        </p:tav>
                                        <p:tav tm="100000">
                                          <p:val>
                                            <p:strVal val="#ppt_x"/>
                                          </p:val>
                                        </p:tav>
                                      </p:tavLst>
                                    </p:anim>
                                    <p:anim calcmode="lin" valueType="num">
                                      <p:cBhvr additive="base">
                                        <p:cTn id="50"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0" end="0"/>
                                            </p:txEl>
                                          </p:spTgt>
                                        </p:tgtEl>
                                        <p:attrNameLst>
                                          <p:attrName>style.visibility</p:attrName>
                                        </p:attrNameLst>
                                      </p:cBhvr>
                                      <p:to>
                                        <p:strVal val="visible"/>
                                      </p:to>
                                    </p:set>
                                    <p:anim calcmode="lin" valueType="num">
                                      <p:cBhvr additive="base">
                                        <p:cTn id="5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0" end="0"/>
                                            </p:txEl>
                                          </p:spTgt>
                                        </p:tgtEl>
                                        <p:attrNameLst>
                                          <p:attrName>style.visibility</p:attrName>
                                        </p:attrNameLst>
                                      </p:cBhvr>
                                      <p:to>
                                        <p:strVal val="visible"/>
                                      </p:to>
                                    </p:set>
                                    <p:anim calcmode="lin" valueType="num">
                                      <p:cBhvr additive="base">
                                        <p:cTn id="6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build="p" animBg="1"/>
      <p:bldP spid="6" grpId="0" build="p"/>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a:bodyPr>
          <a:lstStyle/>
          <a:p>
            <a:r>
              <a:rPr lang="en-GB" sz="5400" dirty="0" smtClean="0"/>
              <a:t>What are we covering today? – Week 2</a:t>
            </a: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a:bodyPr>
          <a:lstStyle/>
          <a:p>
            <a:endParaRPr lang="en-GB" dirty="0"/>
          </a:p>
          <a:p>
            <a:r>
              <a:rPr lang="en-GB" dirty="0"/>
              <a:t>HIGHER EDUCATION: </a:t>
            </a:r>
          </a:p>
          <a:p>
            <a:pPr marL="0" indent="0">
              <a:buNone/>
            </a:pPr>
            <a:endParaRPr lang="en-GB" dirty="0"/>
          </a:p>
          <a:p>
            <a:r>
              <a:rPr lang="en-GB" dirty="0"/>
              <a:t>LAW / NON-LAW DEGREES</a:t>
            </a:r>
          </a:p>
          <a:p>
            <a:pPr marL="0" indent="0">
              <a:buNone/>
            </a:pPr>
            <a:endParaRPr lang="en-GB" dirty="0"/>
          </a:p>
          <a:p>
            <a:r>
              <a:rPr lang="en-GB" dirty="0"/>
              <a:t> + LAW CONVERSION COURSES</a:t>
            </a:r>
          </a:p>
          <a:p>
            <a:pPr marL="0" indent="0">
              <a:buNone/>
            </a:pPr>
            <a:endParaRPr lang="en-GB" dirty="0"/>
          </a:p>
          <a:p>
            <a:r>
              <a:rPr lang="en-GB" dirty="0"/>
              <a:t>ALTERNATIVE LAW BASED CAREERS (BEYOND THAT OF A LAWYER). </a:t>
            </a:r>
          </a:p>
        </p:txBody>
      </p:sp>
    </p:spTree>
    <p:extLst>
      <p:ext uri="{BB962C8B-B14F-4D97-AF65-F5344CB8AC3E}">
        <p14:creationId xmlns:p14="http://schemas.microsoft.com/office/powerpoint/2010/main" val="268411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fontScale="90000"/>
          </a:bodyPr>
          <a:lstStyle/>
          <a:p>
            <a:r>
              <a:rPr lang="en-GB" sz="5400" dirty="0" smtClean="0"/>
              <a:t/>
            </a:r>
            <a:br>
              <a:rPr lang="en-GB" sz="5400" dirty="0" smtClean="0"/>
            </a:br>
            <a:r>
              <a:rPr lang="en-GB" sz="5400" dirty="0" smtClean="0"/>
              <a:t>What is HIGHER EDUCATION? </a:t>
            </a:r>
            <a:br>
              <a:rPr lang="en-GB" sz="5400" dirty="0" smtClean="0"/>
            </a:b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a:bodyPr>
          <a:lstStyle/>
          <a:p>
            <a:r>
              <a:rPr lang="en-GB" b="1" dirty="0" smtClean="0"/>
              <a:t>Higher </a:t>
            </a:r>
            <a:r>
              <a:rPr lang="en-GB" b="1" dirty="0"/>
              <a:t>education (HE) </a:t>
            </a:r>
            <a:r>
              <a:rPr lang="en-GB" dirty="0"/>
              <a:t>– the level of education UCAS can help you apply to – </a:t>
            </a:r>
            <a:r>
              <a:rPr lang="en-GB" dirty="0" smtClean="0"/>
              <a:t>from undergraduate </a:t>
            </a:r>
            <a:r>
              <a:rPr lang="en-GB" dirty="0"/>
              <a:t>courses when you’ve finished further education, to postgraduate </a:t>
            </a:r>
            <a:r>
              <a:rPr lang="en-GB" dirty="0" smtClean="0"/>
              <a:t>courses you </a:t>
            </a:r>
            <a:r>
              <a:rPr lang="en-GB" dirty="0"/>
              <a:t>can move on to after graduating from an undergraduate degree</a:t>
            </a:r>
            <a:r>
              <a:rPr lang="en-GB" dirty="0" smtClean="0"/>
              <a:t>. </a:t>
            </a:r>
          </a:p>
          <a:p>
            <a:r>
              <a:rPr lang="en-GB" b="1" dirty="0" smtClean="0"/>
              <a:t>Higher Education Institutions (HEI) </a:t>
            </a:r>
            <a:r>
              <a:rPr lang="en-GB" dirty="0" smtClean="0"/>
              <a:t>– universities, colleges are sometimes referred to as higher education institutions.</a:t>
            </a:r>
          </a:p>
          <a:p>
            <a:r>
              <a:rPr lang="en-GB" b="1" dirty="0" smtClean="0"/>
              <a:t>Further </a:t>
            </a:r>
            <a:r>
              <a:rPr lang="en-GB" b="1" dirty="0"/>
              <a:t>education (FE) </a:t>
            </a:r>
            <a:r>
              <a:rPr lang="en-GB" dirty="0"/>
              <a:t>– this is post-compulsory secondary or pre-university education </a:t>
            </a:r>
            <a:r>
              <a:rPr lang="en-GB" dirty="0" smtClean="0"/>
              <a:t>in the </a:t>
            </a:r>
            <a:r>
              <a:rPr lang="en-GB" dirty="0"/>
              <a:t>UK. Courses typically focus on vocational or basic skills</a:t>
            </a:r>
            <a:r>
              <a:rPr lang="en-GB" dirty="0" smtClean="0"/>
              <a:t>.</a:t>
            </a:r>
          </a:p>
          <a:p>
            <a:r>
              <a:rPr lang="en-GB" dirty="0">
                <a:hlinkClick r:id="rId2"/>
              </a:rPr>
              <a:t>https://</a:t>
            </a:r>
            <a:r>
              <a:rPr lang="en-GB" dirty="0" smtClean="0">
                <a:hlinkClick r:id="rId2"/>
              </a:rPr>
              <a:t>www.ucas.com/ucas-terms-explained</a:t>
            </a:r>
            <a:r>
              <a:rPr lang="en-GB" dirty="0" smtClean="0"/>
              <a:t> </a:t>
            </a:r>
            <a:endParaRPr lang="en-GB" dirty="0"/>
          </a:p>
        </p:txBody>
      </p:sp>
    </p:spTree>
    <p:extLst>
      <p:ext uri="{BB962C8B-B14F-4D97-AF65-F5344CB8AC3E}">
        <p14:creationId xmlns:p14="http://schemas.microsoft.com/office/powerpoint/2010/main" val="192896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fontScale="90000"/>
          </a:bodyPr>
          <a:lstStyle/>
          <a:p>
            <a:r>
              <a:rPr lang="en-GB" sz="5400" dirty="0" smtClean="0"/>
              <a:t/>
            </a:r>
            <a:br>
              <a:rPr lang="en-GB" sz="5400" dirty="0" smtClean="0"/>
            </a:br>
            <a:r>
              <a:rPr lang="en-GB" sz="5400" dirty="0" smtClean="0"/>
              <a:t/>
            </a:r>
            <a:br>
              <a:rPr lang="en-GB" sz="5400" dirty="0" smtClean="0"/>
            </a:br>
            <a:r>
              <a:rPr lang="en-GB" sz="5400" dirty="0" smtClean="0"/>
              <a:t>LAW versus NON-LAW DEGREE – what to consider…. + LAW CONVERSION COURSES</a:t>
            </a:r>
            <a:br>
              <a:rPr lang="en-GB" sz="5400" dirty="0" smtClean="0"/>
            </a:br>
            <a:r>
              <a:rPr lang="en-GB" sz="5400" dirty="0" smtClean="0"/>
              <a:t/>
            </a:r>
            <a:br>
              <a:rPr lang="en-GB" sz="5400" dirty="0" smtClean="0"/>
            </a:b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a:bodyPr>
          <a:lstStyle/>
          <a:p>
            <a:r>
              <a:rPr lang="en-GB" b="1" dirty="0" smtClean="0"/>
              <a:t>Interests outside of law - </a:t>
            </a:r>
            <a:r>
              <a:rPr lang="en-GB" dirty="0" smtClean="0"/>
              <a:t>study a subject at university that will stand you in good stead for your future career or studying something that you really have an interest for?</a:t>
            </a:r>
          </a:p>
          <a:p>
            <a:r>
              <a:rPr lang="en-GB" dirty="0" smtClean="0"/>
              <a:t>If you already eat, breathe and sleep law, then the odds are a law degree might just be right for you. An LLB will set you up with all the theory to get started, and once you’ve graduated you’ll be eligible to move straight onto either the </a:t>
            </a:r>
            <a:r>
              <a:rPr lang="en-GB" dirty="0" smtClean="0">
                <a:hlinkClick r:id="rId2"/>
              </a:rPr>
              <a:t>LPC</a:t>
            </a:r>
            <a:r>
              <a:rPr lang="en-GB" dirty="0" smtClean="0"/>
              <a:t> or </a:t>
            </a:r>
            <a:r>
              <a:rPr lang="en-GB" dirty="0" smtClean="0">
                <a:hlinkClick r:id="rId3"/>
              </a:rPr>
              <a:t>BPTC</a:t>
            </a:r>
            <a:r>
              <a:rPr lang="en-GB" dirty="0" smtClean="0"/>
              <a:t> (the vocational courses for solicitors and barristers respectively). </a:t>
            </a:r>
          </a:p>
          <a:p>
            <a:r>
              <a:rPr lang="en-GB" dirty="0" smtClean="0">
                <a:hlinkClick r:id="rId4"/>
              </a:rPr>
              <a:t>A BA in law</a:t>
            </a:r>
            <a:r>
              <a:rPr lang="en-GB" dirty="0" smtClean="0"/>
              <a:t>, or a non-law degree however, will not – you’d still have to do the conversion course following graduation. </a:t>
            </a:r>
          </a:p>
          <a:p>
            <a:pPr marL="0" indent="0">
              <a:buNone/>
            </a:pPr>
            <a:endParaRPr lang="en-GB" dirty="0"/>
          </a:p>
        </p:txBody>
      </p:sp>
    </p:spTree>
    <p:extLst>
      <p:ext uri="{BB962C8B-B14F-4D97-AF65-F5344CB8AC3E}">
        <p14:creationId xmlns:p14="http://schemas.microsoft.com/office/powerpoint/2010/main" val="2105801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a:bodyPr>
          <a:lstStyle/>
          <a:p>
            <a:r>
              <a:rPr lang="en-GB" sz="5400" dirty="0" smtClean="0"/>
              <a:t>What is the key to deciding? </a:t>
            </a: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a:bodyPr>
          <a:lstStyle/>
          <a:p>
            <a:r>
              <a:rPr lang="en-GB" b="1" dirty="0" smtClean="0"/>
              <a:t>Research your options fully…</a:t>
            </a:r>
          </a:p>
          <a:p>
            <a:r>
              <a:rPr lang="en-GB" dirty="0" smtClean="0"/>
              <a:t>Of course, there will be other factors that you will want to consider, such as </a:t>
            </a:r>
            <a:r>
              <a:rPr lang="en-GB" dirty="0" smtClean="0">
                <a:hlinkClick r:id="rId2"/>
              </a:rPr>
              <a:t>course fees</a:t>
            </a:r>
            <a:r>
              <a:rPr lang="en-GB" dirty="0" smtClean="0"/>
              <a:t> and living expenses. There is no statutory funding for law courses and funding from local education authorities is rare.</a:t>
            </a:r>
          </a:p>
          <a:p>
            <a:r>
              <a:rPr lang="en-GB" dirty="0" smtClean="0"/>
              <a:t>The majority of people embarking on law conversion courses will finance their studies from a variety of sources, such as parents, loans, scholarships etc. </a:t>
            </a:r>
          </a:p>
          <a:p>
            <a:r>
              <a:rPr lang="en-GB" dirty="0" smtClean="0"/>
              <a:t>Some law firms offer sponsorship for conversion courses; </a:t>
            </a:r>
          </a:p>
          <a:p>
            <a:pPr marL="0" indent="0">
              <a:buNone/>
            </a:pPr>
            <a:endParaRPr lang="en-GB" dirty="0"/>
          </a:p>
        </p:txBody>
      </p:sp>
    </p:spTree>
    <p:extLst>
      <p:ext uri="{BB962C8B-B14F-4D97-AF65-F5344CB8AC3E}">
        <p14:creationId xmlns:p14="http://schemas.microsoft.com/office/powerpoint/2010/main" val="3215146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fontScale="90000"/>
          </a:bodyPr>
          <a:lstStyle/>
          <a:p>
            <a:r>
              <a:rPr lang="en-GB" sz="5400" dirty="0" smtClean="0"/>
              <a:t>Cost of a Law degree? </a:t>
            </a:r>
            <a:br>
              <a:rPr lang="en-GB" sz="5400" dirty="0" smtClean="0"/>
            </a:br>
            <a:r>
              <a:rPr lang="en-GB" sz="5400" dirty="0" smtClean="0"/>
              <a:t>Cost of a Non-law Degree/GDL</a:t>
            </a:r>
            <a:endParaRPr lang="en-GB" sz="5400" dirty="0"/>
          </a:p>
        </p:txBody>
      </p:sp>
      <p:sp>
        <p:nvSpPr>
          <p:cNvPr id="3" name="Content Placeholder 2"/>
          <p:cNvSpPr>
            <a:spLocks noGrp="1"/>
          </p:cNvSpPr>
          <p:nvPr>
            <p:ph idx="1"/>
          </p:nvPr>
        </p:nvSpPr>
        <p:spPr>
          <a:xfrm>
            <a:off x="309093" y="1825625"/>
            <a:ext cx="11044707" cy="4749742"/>
          </a:xfrm>
          <a:solidFill>
            <a:schemeClr val="accent1">
              <a:lumMod val="40000"/>
              <a:lumOff val="60000"/>
            </a:schemeClr>
          </a:solidFill>
        </p:spPr>
        <p:txBody>
          <a:bodyPr>
            <a:normAutofit/>
          </a:bodyPr>
          <a:lstStyle/>
          <a:p>
            <a:r>
              <a:rPr lang="en-GB" dirty="0" smtClean="0"/>
              <a:t>A university degree will currently set you back up to £9,000 a year – with most courses lasting either three or four years + living costs.</a:t>
            </a:r>
          </a:p>
          <a:p>
            <a:r>
              <a:rPr lang="en-GB" dirty="0" smtClean="0"/>
              <a:t>Non-law students and those who study BA law rather than the LLB, will then have to pay for the GDL, and then their chosen vocational course. </a:t>
            </a:r>
          </a:p>
          <a:p>
            <a:r>
              <a:rPr lang="en-GB" dirty="0" smtClean="0"/>
              <a:t>The average fees for the GDL currently stand at £7,250 to £10,200, whilst the LPC costs around £7,500 to £14,765, and the BPTC even more at £12,965 to £18,175.</a:t>
            </a:r>
          </a:p>
          <a:p>
            <a:r>
              <a:rPr lang="en-GB" dirty="0" smtClean="0"/>
              <a:t>Non-law students can apply for funding for both their GDL and LPC or BPTC. If budding solicitors secure a training contract with a law firm, they will often pay for the trainee to take these mandatory courses.</a:t>
            </a:r>
          </a:p>
          <a:p>
            <a:endParaRPr lang="en-GB" dirty="0"/>
          </a:p>
        </p:txBody>
      </p:sp>
    </p:spTree>
    <p:extLst>
      <p:ext uri="{BB962C8B-B14F-4D97-AF65-F5344CB8AC3E}">
        <p14:creationId xmlns:p14="http://schemas.microsoft.com/office/powerpoint/2010/main" val="130039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a:bodyPr>
          <a:lstStyle/>
          <a:p>
            <a:r>
              <a:rPr lang="en-GB" sz="5400" dirty="0" smtClean="0"/>
              <a:t>Difference between LLB and GDL…</a:t>
            </a: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a:bodyPr>
          <a:lstStyle/>
          <a:p>
            <a:r>
              <a:rPr lang="en-GB" dirty="0" smtClean="0"/>
              <a:t>True or False? - In reality by the time students begin their LPC or BPTC course, there isn’t much between someone who did a law degree first, and someone who took the non-law/GDL path. </a:t>
            </a:r>
          </a:p>
          <a:p>
            <a:r>
              <a:rPr lang="en-GB" dirty="0" smtClean="0"/>
              <a:t>A LPC course director, has stated that the difference between the law degree and GDL students is barely noticeable – but what is the value of 3 years of law study over 1 year of core law modules? </a:t>
            </a:r>
          </a:p>
          <a:p>
            <a:r>
              <a:rPr lang="en-GB" dirty="0" smtClean="0"/>
              <a:t>The LPC and BPTC differ significantly from law degrees – it is skills and competence based meaning it’s pretty much level pegging for all students whatever route they take to get there.</a:t>
            </a:r>
          </a:p>
          <a:p>
            <a:endParaRPr lang="en-GB" dirty="0"/>
          </a:p>
        </p:txBody>
      </p:sp>
    </p:spTree>
    <p:extLst>
      <p:ext uri="{BB962C8B-B14F-4D97-AF65-F5344CB8AC3E}">
        <p14:creationId xmlns:p14="http://schemas.microsoft.com/office/powerpoint/2010/main" val="52137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a:bodyPr>
          <a:lstStyle/>
          <a:p>
            <a:r>
              <a:rPr lang="en-GB" sz="5400" dirty="0" smtClean="0"/>
              <a:t>What is a qualifying Law degree? </a:t>
            </a: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fontScale="92500" lnSpcReduction="10000"/>
          </a:bodyPr>
          <a:lstStyle/>
          <a:p>
            <a:r>
              <a:rPr lang="en-GB" dirty="0" smtClean="0"/>
              <a:t>The LLB is the abbreviation for the Law Degree programme offered by the majority of universities around the United Kingdom and beyond. </a:t>
            </a:r>
          </a:p>
          <a:p>
            <a:r>
              <a:rPr lang="en-GB" dirty="0" smtClean="0"/>
              <a:t>The LLB abbreviation stems from the Latin </a:t>
            </a:r>
            <a:r>
              <a:rPr lang="en-GB" dirty="0" err="1" smtClean="0"/>
              <a:t>Legum</a:t>
            </a:r>
            <a:r>
              <a:rPr lang="en-GB" dirty="0" smtClean="0"/>
              <a:t> Baccalaureus, which translates to Bachelor of Laws, meaning that the actual degree classification is equivalent to that of a BA or a BSc.</a:t>
            </a:r>
          </a:p>
          <a:p>
            <a:r>
              <a:rPr lang="en-GB" dirty="0" smtClean="0"/>
              <a:t>There’s a number of ways of studying an LLB, from the standard three-year undergraduate course to a part time option which can be completed over up to six years. </a:t>
            </a:r>
          </a:p>
          <a:p>
            <a:r>
              <a:rPr lang="en-GB" dirty="0">
                <a:hlinkClick r:id="rId2"/>
              </a:rPr>
              <a:t>https://</a:t>
            </a:r>
            <a:r>
              <a:rPr lang="en-GB" dirty="0" smtClean="0">
                <a:hlinkClick r:id="rId2"/>
              </a:rPr>
              <a:t>www.ucas.com/undergraduate/subject-guide-list/law</a:t>
            </a:r>
            <a:endParaRPr lang="en-GB" dirty="0" smtClean="0"/>
          </a:p>
          <a:p>
            <a:r>
              <a:rPr lang="en-GB" dirty="0">
                <a:hlinkClick r:id="rId3"/>
              </a:rPr>
              <a:t>https://www.manchester.ac.uk/study/undergraduate/courses/2020/09672/llb-law/</a:t>
            </a:r>
            <a:endParaRPr lang="en-GB" dirty="0"/>
          </a:p>
        </p:txBody>
      </p:sp>
    </p:spTree>
    <p:extLst>
      <p:ext uri="{BB962C8B-B14F-4D97-AF65-F5344CB8AC3E}">
        <p14:creationId xmlns:p14="http://schemas.microsoft.com/office/powerpoint/2010/main" val="222280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044707" cy="1325563"/>
          </a:xfrm>
          <a:solidFill>
            <a:schemeClr val="accent2">
              <a:lumMod val="40000"/>
              <a:lumOff val="60000"/>
            </a:schemeClr>
          </a:solidFill>
        </p:spPr>
        <p:txBody>
          <a:bodyPr>
            <a:normAutofit/>
          </a:bodyPr>
          <a:lstStyle/>
          <a:p>
            <a:r>
              <a:rPr lang="en-GB" sz="5400" dirty="0" smtClean="0"/>
              <a:t>What is a qualifying Law degree? </a:t>
            </a:r>
            <a:endParaRPr lang="en-GB" sz="5400" dirty="0"/>
          </a:p>
        </p:txBody>
      </p:sp>
      <p:sp>
        <p:nvSpPr>
          <p:cNvPr id="3" name="Content Placeholder 2"/>
          <p:cNvSpPr>
            <a:spLocks noGrp="1"/>
          </p:cNvSpPr>
          <p:nvPr>
            <p:ph idx="1"/>
          </p:nvPr>
        </p:nvSpPr>
        <p:spPr>
          <a:xfrm>
            <a:off x="309093" y="1825625"/>
            <a:ext cx="11044707" cy="4351338"/>
          </a:xfrm>
          <a:solidFill>
            <a:schemeClr val="accent1">
              <a:lumMod val="40000"/>
              <a:lumOff val="60000"/>
            </a:schemeClr>
          </a:solidFill>
        </p:spPr>
        <p:txBody>
          <a:bodyPr>
            <a:normAutofit/>
          </a:bodyPr>
          <a:lstStyle/>
          <a:p>
            <a:r>
              <a:rPr lang="en-GB" sz="3200" dirty="0" smtClean="0"/>
              <a:t>The main bulk of the LLB degree consists of a core seven modules, which together comprise the underlying requirements of any qualifying law degree in the UK. </a:t>
            </a:r>
          </a:p>
          <a:p>
            <a:r>
              <a:rPr lang="en-GB" sz="4400" dirty="0" smtClean="0"/>
              <a:t>These seven components areas are as follows: constitutional and administrative law; contract law; criminal law; equity and trusts; EU law; land law; and public law.</a:t>
            </a:r>
          </a:p>
          <a:p>
            <a:endParaRPr lang="en-GB" dirty="0"/>
          </a:p>
        </p:txBody>
      </p:sp>
    </p:spTree>
    <p:extLst>
      <p:ext uri="{BB962C8B-B14F-4D97-AF65-F5344CB8AC3E}">
        <p14:creationId xmlns:p14="http://schemas.microsoft.com/office/powerpoint/2010/main" val="49179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6F1CF32E07EF428A2ED9421A6E5989" ma:contentTypeVersion="1" ma:contentTypeDescription="Create a new document." ma:contentTypeScope="" ma:versionID="914083ff479b9562113c6f54eabf1698">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63621EC-83AB-4D04-84D5-1E18C4201C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2B5203-395C-4BE5-9AD7-1D6434038F23}">
  <ds:schemaRefs>
    <ds:schemaRef ds:uri="http://schemas.microsoft.com/sharepoint/v3/contenttype/forms"/>
  </ds:schemaRefs>
</ds:datastoreItem>
</file>

<file path=customXml/itemProps3.xml><?xml version="1.0" encoding="utf-8"?>
<ds:datastoreItem xmlns:ds="http://schemas.openxmlformats.org/officeDocument/2006/customXml" ds:itemID="{C7BFD99D-A8DB-444E-B189-5022670E5660}">
  <ds:schemaRefs>
    <ds:schemaRef ds:uri="http://purl.org/dc/elements/1.1/"/>
    <ds:schemaRef ds:uri="http://schemas.microsoft.com/office/2006/documentManagement/types"/>
    <ds:schemaRef ds:uri="http://schemas.microsoft.com/sharepoint/v3"/>
    <ds:schemaRef ds:uri="http://purl.org/dc/term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170</TotalTime>
  <Words>1243</Words>
  <Application>Microsoft Office PowerPoint</Application>
  <PresentationFormat>Widescreen</PresentationFormat>
  <Paragraphs>96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Welcome to Explore +  – LAW NEXT – Week 2;</vt:lpstr>
      <vt:lpstr>What are we covering today? – Week 2</vt:lpstr>
      <vt:lpstr> What is HIGHER EDUCATION?  </vt:lpstr>
      <vt:lpstr>  LAW versus NON-LAW DEGREE – what to consider…. + LAW CONVERSION COURSES  </vt:lpstr>
      <vt:lpstr>What is the key to deciding? </vt:lpstr>
      <vt:lpstr>Cost of a Law degree?  Cost of a Non-law Degree/GDL</vt:lpstr>
      <vt:lpstr>Difference between LLB and GDL…</vt:lpstr>
      <vt:lpstr>What is a qualifying Law degree? </vt:lpstr>
      <vt:lpstr>What is a qualifying Law degree? </vt:lpstr>
      <vt:lpstr>What is a qualifying Law degree?  https://youtu.be/1dN2qad_Ag8 </vt:lpstr>
      <vt:lpstr>What is a qualifying Law degree? LLB</vt:lpstr>
      <vt:lpstr>Extra/optional modules for an LLB – from Bristol University – Year 2</vt:lpstr>
      <vt:lpstr>Extra/optional modules for an LLB – from Bristol University – Year 3</vt:lpstr>
      <vt:lpstr>What LLB course option are available for you to study? </vt:lpstr>
      <vt:lpstr> What will the law conversion/GDL course involve? </vt:lpstr>
      <vt:lpstr> What are the key skills you need to be a lawyer? https://www.youtube.com/watch?v=n-YKXlxYLQ8 </vt:lpstr>
      <vt:lpstr>What other law based careers exist? - Law Enforcement/Justice system       Local/national government  – Business and Industry  </vt:lpstr>
      <vt:lpstr>Your follow up work for this week = to find out what you study for the 7 core components of an LLB/GDL</vt:lpstr>
      <vt:lpstr> Explore your Options….  </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Explore +  – LAW NEXT – Week 2;</dc:title>
  <dc:creator>Sarah Hawen</dc:creator>
  <cp:lastModifiedBy>Sarah Hawen</cp:lastModifiedBy>
  <cp:revision>14</cp:revision>
  <cp:lastPrinted>2019-10-18T07:19:38Z</cp:lastPrinted>
  <dcterms:created xsi:type="dcterms:W3CDTF">2019-10-17T15:47:03Z</dcterms:created>
  <dcterms:modified xsi:type="dcterms:W3CDTF">2019-10-18T07:24:38Z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0x0101003E6F1CF32E07EF428A2ED9421A6E5989</vt:lpwstr>
  </property>
</Properties>
</file>