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sldIdLst>
    <p:sldId id="257" r:id="rId6"/>
    <p:sldId id="258" r:id="rId7"/>
    <p:sldId id="285" r:id="rId8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AC23-C4D7-4328-BF42-EA6790B5B98B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043B-09DF-48B4-9E79-8A7BFD266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2414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AC23-C4D7-4328-BF42-EA6790B5B98B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043B-09DF-48B4-9E79-8A7BFD266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8425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AC23-C4D7-4328-BF42-EA6790B5B98B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043B-09DF-48B4-9E79-8A7BFD266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66523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3C241-4D07-47D1-9988-58EC8D5225B2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719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87A70-9267-4CFC-B21B-3F43B9A1658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6018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00D55-9858-46FD-A2EA-0AD0A1E053C3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512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AEAC2-E717-448A-A84D-11913BA8531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1600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5F1FD5-A4C7-4B4F-BD3F-6A7BDD09D6E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24925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B4E0C7-9D19-4E74-BD12-A0B18F567184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0651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C0061-FEE8-4228-AB9F-FB830161299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68565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63B55-5099-40CF-A92A-CC2C2046D15A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41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AC23-C4D7-4328-BF42-EA6790B5B98B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043B-09DF-48B4-9E79-8A7BFD266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4510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1E4B0-0AF8-4EFA-B7D8-9474E8013C05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42150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CC9EFC-EB55-4D40-A932-2AE65096E8CB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7223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D40B25-F585-461E-A217-44813DF3BFB6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7779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FD160A-C94B-407C-9EC0-1A53E4022FC1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75149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063E2-A836-4E72-BAC0-F02CEB6EB1F0}" type="slidenum">
              <a:rPr lang="en-GB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28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AC23-C4D7-4328-BF42-EA6790B5B98B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043B-09DF-48B4-9E79-8A7BFD266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00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AC23-C4D7-4328-BF42-EA6790B5B98B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043B-09DF-48B4-9E79-8A7BFD266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4600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AC23-C4D7-4328-BF42-EA6790B5B98B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043B-09DF-48B4-9E79-8A7BFD266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256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AC23-C4D7-4328-BF42-EA6790B5B98B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043B-09DF-48B4-9E79-8A7BFD266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7568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AC23-C4D7-4328-BF42-EA6790B5B98B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043B-09DF-48B4-9E79-8A7BFD266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734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AC23-C4D7-4328-BF42-EA6790B5B98B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043B-09DF-48B4-9E79-8A7BFD266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117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7AC23-C4D7-4328-BF42-EA6790B5B98B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C1043B-09DF-48B4-9E79-8A7BFD266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688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B7AC23-C4D7-4328-BF42-EA6790B5B98B}" type="datetimeFigureOut">
              <a:rPr lang="en-GB" smtClean="0"/>
              <a:t>07/11/2019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C1043B-09DF-48B4-9E79-8A7BFD2669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3069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9407E6-3858-457B-AB8B-B7ECB7BD2307}" type="slidenum">
              <a:rPr lang="en-GB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847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wnyfczkBYA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28034" y="1122363"/>
            <a:ext cx="10139966" cy="23876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 smtClean="0"/>
              <a:t>Welcome to Explore + </a:t>
            </a:r>
            <a:br>
              <a:rPr lang="en-GB" dirty="0" smtClean="0"/>
            </a:br>
            <a:r>
              <a:rPr lang="en-GB" dirty="0" smtClean="0"/>
              <a:t>– LAW NEXT – Week </a:t>
            </a:r>
            <a:r>
              <a:rPr lang="en-GB" dirty="0" smtClean="0"/>
              <a:t>4;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3493" y="3610878"/>
            <a:ext cx="4301545" cy="251946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8219" y="3603786"/>
            <a:ext cx="4365939" cy="2526558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2124" y="3602038"/>
            <a:ext cx="10255876" cy="2154818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728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093" y="365125"/>
            <a:ext cx="11044707" cy="1325563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r>
              <a:rPr lang="en-GB" sz="5400" b="1" u="sng" dirty="0" smtClean="0"/>
              <a:t>What are we covering today? – Week </a:t>
            </a:r>
            <a:r>
              <a:rPr lang="en-GB" sz="5400" b="1" u="sng" dirty="0" smtClean="0"/>
              <a:t>4</a:t>
            </a:r>
            <a:endParaRPr lang="en-GB" sz="54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93" y="1825625"/>
            <a:ext cx="11044707" cy="435133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 fontScale="85000" lnSpcReduction="10000"/>
          </a:bodyPr>
          <a:lstStyle/>
          <a:p>
            <a:r>
              <a:rPr lang="en-GB" sz="4400" dirty="0" smtClean="0"/>
              <a:t>Feeding back on AW </a:t>
            </a:r>
            <a:r>
              <a:rPr lang="en-GB" sz="4400" dirty="0" smtClean="0"/>
              <a:t>– Court Visit</a:t>
            </a:r>
          </a:p>
          <a:p>
            <a:endParaRPr lang="en-GB" sz="4400" dirty="0" smtClean="0"/>
          </a:p>
          <a:p>
            <a:r>
              <a:rPr lang="en-GB" sz="4400" dirty="0" smtClean="0"/>
              <a:t>SOLICITORS</a:t>
            </a:r>
            <a:r>
              <a:rPr lang="en-GB" sz="4400" dirty="0" smtClean="0"/>
              <a:t> </a:t>
            </a:r>
            <a:r>
              <a:rPr lang="en-GB" sz="4400" dirty="0"/>
              <a:t>– WHAT IS THEIR </a:t>
            </a:r>
            <a:r>
              <a:rPr lang="en-GB" sz="4400" dirty="0" smtClean="0"/>
              <a:t>ROLE and WORKLOAD? </a:t>
            </a:r>
          </a:p>
          <a:p>
            <a:pPr marL="0" indent="0">
              <a:buNone/>
            </a:pPr>
            <a:endParaRPr lang="en-GB" sz="4400" dirty="0" smtClean="0"/>
          </a:p>
          <a:p>
            <a:r>
              <a:rPr lang="en-GB" sz="4400" dirty="0" smtClean="0"/>
              <a:t>HOW </a:t>
            </a:r>
            <a:r>
              <a:rPr lang="en-GB" sz="4400" dirty="0"/>
              <a:t>DO YOU BECOME </a:t>
            </a:r>
            <a:r>
              <a:rPr lang="en-GB" sz="4400" dirty="0" smtClean="0"/>
              <a:t>ONE</a:t>
            </a:r>
          </a:p>
          <a:p>
            <a:pPr marL="0" indent="0">
              <a:buNone/>
            </a:pPr>
            <a:endParaRPr lang="en-GB" sz="4400" dirty="0" smtClean="0"/>
          </a:p>
          <a:p>
            <a:r>
              <a:rPr lang="en-GB" sz="4400" dirty="0" smtClean="0"/>
              <a:t>+ </a:t>
            </a:r>
            <a:r>
              <a:rPr lang="en-GB" sz="4400" dirty="0"/>
              <a:t>CAREER PROGRESSION.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9795" y="3850783"/>
            <a:ext cx="3466937" cy="2034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4119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18" name="Title 1"/>
          <p:cNvGrpSpPr>
            <a:grpSpLocks noGrp="1"/>
          </p:cNvGrpSpPr>
          <p:nvPr/>
        </p:nvGrpSpPr>
        <p:grpSpPr bwMode="auto">
          <a:xfrm>
            <a:off x="1917700" y="127000"/>
            <a:ext cx="4521200" cy="1282700"/>
            <a:chOff x="248" y="80"/>
            <a:chExt cx="2848" cy="808"/>
          </a:xfrm>
        </p:grpSpPr>
        <p:pic>
          <p:nvPicPr>
            <p:cNvPr id="9223" name="Title 1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8" y="80"/>
              <a:ext cx="2848" cy="8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224" name="Text Box 2"/>
            <p:cNvSpPr txBox="1">
              <a:spLocks noChangeArrowheads="1"/>
            </p:cNvSpPr>
            <p:nvPr/>
          </p:nvSpPr>
          <p:spPr bwMode="auto">
            <a:xfrm>
              <a:off x="288" y="173"/>
              <a:ext cx="2773" cy="49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en-GB" altLang="en-US" sz="4400">
                  <a:solidFill>
                    <a:srgbClr val="FFFFFF"/>
                  </a:solidFill>
                  <a:latin typeface="Aharoni" panose="02010803020104030203" pitchFamily="2" charset="-79"/>
                  <a:ea typeface="Aharoni" panose="02010803020104030203" pitchFamily="2" charset="-79"/>
                  <a:cs typeface="Aharoni" panose="02010803020104030203" pitchFamily="2" charset="-79"/>
                </a:rPr>
                <a:t>SOLICITORS</a:t>
              </a:r>
            </a:p>
          </p:txBody>
        </p:sp>
      </p:grpSp>
      <p:sp>
        <p:nvSpPr>
          <p:cNvPr id="3" name="Content Placeholder 2">
            <a:extLst>
              <a:ext uri="{FF2B5EF4-FFF2-40B4-BE49-F238E27FC236}"/>
            </a:extLst>
          </p:cNvPr>
          <p:cNvSpPr>
            <a:spLocks noGrp="1"/>
          </p:cNvSpPr>
          <p:nvPr>
            <p:ph idx="1"/>
          </p:nvPr>
        </p:nvSpPr>
        <p:spPr>
          <a:xfrm>
            <a:off x="1855789" y="996951"/>
            <a:ext cx="8785225" cy="3960813"/>
          </a:xfrm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indent="0" algn="ctr">
              <a:buNone/>
              <a:defRPr/>
            </a:pPr>
            <a:r>
              <a:rPr lang="en-GB" sz="3000" dirty="0">
                <a:latin typeface="+mj-lt"/>
              </a:rPr>
              <a:t>Key definition; </a:t>
            </a:r>
          </a:p>
          <a:p>
            <a:pPr marL="0" indent="0">
              <a:buNone/>
              <a:defRPr/>
            </a:pPr>
            <a:r>
              <a:rPr lang="en-GB" sz="3000" dirty="0">
                <a:latin typeface="+mj-lt"/>
              </a:rPr>
              <a:t> “</a:t>
            </a:r>
            <a:r>
              <a:rPr lang="en-GB" sz="3000" b="1" dirty="0">
                <a:latin typeface="+mj-lt"/>
              </a:rPr>
              <a:t>A legal professional who </a:t>
            </a:r>
          </a:p>
          <a:p>
            <a:pPr marL="0" indent="0">
              <a:buNone/>
              <a:defRPr/>
            </a:pPr>
            <a:r>
              <a:rPr lang="en-GB" sz="3000" b="1" dirty="0">
                <a:latin typeface="+mj-lt"/>
              </a:rPr>
              <a:t>  advises clients about the Law and acts on behalf of clients in legal matters”.</a:t>
            </a:r>
          </a:p>
          <a:p>
            <a:pPr marL="0" indent="0">
              <a:buNone/>
              <a:defRPr/>
            </a:pPr>
            <a:endParaRPr lang="en-GB" sz="3000" b="1" dirty="0">
              <a:latin typeface="Comic Sans MS" pitchFamily="66" charset="0"/>
            </a:endParaRPr>
          </a:p>
          <a:p>
            <a:pPr marL="0" indent="0">
              <a:buNone/>
              <a:defRPr/>
            </a:pPr>
            <a:endParaRPr lang="en-GB" sz="1800" b="1" dirty="0">
              <a:latin typeface="Comic Sans MS" pitchFamily="66" charset="0"/>
            </a:endParaRPr>
          </a:p>
          <a:p>
            <a:pPr marL="0" indent="0">
              <a:buNone/>
              <a:defRPr/>
            </a:pPr>
            <a:endParaRPr lang="en-GB" sz="1800" b="1" dirty="0">
              <a:latin typeface="Comic Sans MS" pitchFamily="66" charset="0"/>
            </a:endParaRPr>
          </a:p>
          <a:p>
            <a:pPr marL="0" indent="0">
              <a:buNone/>
              <a:defRPr/>
            </a:pPr>
            <a:endParaRPr lang="en-GB" sz="1800" b="1" dirty="0">
              <a:latin typeface="Comic Sans MS" pitchFamily="66" charset="0"/>
            </a:endParaRPr>
          </a:p>
          <a:p>
            <a:pPr marL="0" indent="0">
              <a:buNone/>
              <a:defRPr/>
            </a:pPr>
            <a:endParaRPr lang="en-GB" sz="1800" b="1" dirty="0">
              <a:latin typeface="Comic Sans MS" pitchFamily="66" charset="0"/>
            </a:endParaRPr>
          </a:p>
          <a:p>
            <a:pPr marL="0" indent="0">
              <a:buNone/>
              <a:defRPr/>
            </a:pPr>
            <a:r>
              <a:rPr lang="en-GB" sz="1800" b="1" dirty="0">
                <a:latin typeface="Comic Sans MS" pitchFamily="66" charset="0"/>
                <a:hlinkClick r:id="rId3"/>
              </a:rPr>
              <a:t>https://</a:t>
            </a:r>
            <a:r>
              <a:rPr lang="en-GB" sz="1800" b="1" dirty="0" smtClean="0">
                <a:latin typeface="Comic Sans MS" pitchFamily="66" charset="0"/>
                <a:hlinkClick r:id="rId3"/>
              </a:rPr>
              <a:t>www.youtube.com/watch?v=XwnyfczkBYA</a:t>
            </a:r>
            <a:endParaRPr lang="en-GB" sz="1800" b="1" dirty="0" smtClean="0">
              <a:latin typeface="Comic Sans MS" pitchFamily="66" charset="0"/>
            </a:endParaRPr>
          </a:p>
          <a:p>
            <a:pPr marL="0" indent="0">
              <a:buNone/>
              <a:defRPr/>
            </a:pPr>
            <a:r>
              <a:rPr lang="en-GB" sz="1800" b="1" dirty="0" smtClean="0">
                <a:latin typeface="Comic Sans MS" pitchFamily="66" charset="0"/>
              </a:rPr>
              <a:t> </a:t>
            </a:r>
            <a:endParaRPr lang="en-GB" sz="1800" b="1" dirty="0">
              <a:latin typeface="Comic Sans MS" pitchFamily="66" charset="0"/>
            </a:endParaRPr>
          </a:p>
          <a:p>
            <a:pPr marL="0" indent="0">
              <a:buNone/>
              <a:defRPr/>
            </a:pPr>
            <a:r>
              <a:rPr lang="en-GB" sz="1400" b="1" dirty="0" smtClean="0">
                <a:latin typeface="Comic Sans MS" pitchFamily="66" charset="0"/>
              </a:rPr>
              <a:t>a </a:t>
            </a:r>
            <a:r>
              <a:rPr lang="en-GB" sz="1400" b="1" dirty="0">
                <a:latin typeface="Comic Sans MS" pitchFamily="66" charset="0"/>
              </a:rPr>
              <a:t>day in the life</a:t>
            </a:r>
          </a:p>
        </p:txBody>
      </p:sp>
      <p:sp>
        <p:nvSpPr>
          <p:cNvPr id="4" name="Rectangle 3">
            <a:extLst>
              <a:ext uri="{FF2B5EF4-FFF2-40B4-BE49-F238E27FC236}"/>
            </a:extLst>
          </p:cNvPr>
          <p:cNvSpPr/>
          <p:nvPr/>
        </p:nvSpPr>
        <p:spPr>
          <a:xfrm>
            <a:off x="1798638" y="3297238"/>
            <a:ext cx="7575550" cy="1568450"/>
          </a:xfrm>
          <a:prstGeom prst="rect">
            <a:avLst/>
          </a:prstGeom>
          <a:solidFill>
            <a:srgbClr val="FFFF00"/>
          </a:solidFill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GB" sz="2400" b="1" dirty="0">
                <a:solidFill>
                  <a:srgbClr val="000000"/>
                </a:solidFill>
              </a:rPr>
              <a:t>They have FULL rights of audience automatically in lower courts - Mags/County </a:t>
            </a:r>
          </a:p>
          <a:p>
            <a:pPr marL="342900" indent="-3429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/>
            </a:pPr>
            <a:r>
              <a:rPr lang="en-GB" sz="2400" b="1" dirty="0">
                <a:solidFill>
                  <a:srgbClr val="000000"/>
                </a:solidFill>
              </a:rPr>
              <a:t>can qualify as Solicitor Advocate to obtain Higher Rights of Audience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08168" y="321471"/>
            <a:ext cx="2628900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392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6F1CF32E07EF428A2ED9421A6E5989" ma:contentTypeVersion="1" ma:contentTypeDescription="Create a new document." ma:contentTypeScope="" ma:versionID="914083ff479b9562113c6f54eabf1698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63621EC-83AB-4D04-84D5-1E18C4201C3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7BFD99D-A8DB-444E-B189-5022670E5660}">
  <ds:schemaRefs>
    <ds:schemaRef ds:uri="http://schemas.microsoft.com/sharepoint/v3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D2B5203-395C-4BE5-9AD7-1D6434038F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96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Aharoni</vt:lpstr>
      <vt:lpstr>Arial</vt:lpstr>
      <vt:lpstr>Calibri</vt:lpstr>
      <vt:lpstr>Calibri Light</vt:lpstr>
      <vt:lpstr>Comic Sans MS</vt:lpstr>
      <vt:lpstr>Office Theme</vt:lpstr>
      <vt:lpstr>Default Design</vt:lpstr>
      <vt:lpstr>Welcome to Explore +  – LAW NEXT – Week 4;</vt:lpstr>
      <vt:lpstr>What are we covering today? – Week 4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Explore +  – LAW NEXT – Week 2;</dc:title>
  <dc:creator>Sarah Hawen</dc:creator>
  <cp:lastModifiedBy>admin</cp:lastModifiedBy>
  <cp:revision>26</cp:revision>
  <cp:lastPrinted>2019-10-18T07:19:38Z</cp:lastPrinted>
  <dcterms:created xsi:type="dcterms:W3CDTF">2019-10-17T15:47:03Z</dcterms:created>
  <dcterms:modified xsi:type="dcterms:W3CDTF">2019-11-07T22:03:09Z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0x0101003E6F1CF32E07EF428A2ED9421A6E5989</vt:lpwstr>
  </property>
</Properties>
</file>